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3" r:id="rId1"/>
  </p:sldMasterIdLst>
  <p:notesMasterIdLst>
    <p:notesMasterId r:id="rId10"/>
  </p:notesMasterIdLst>
  <p:handoutMasterIdLst>
    <p:handoutMasterId r:id="rId11"/>
  </p:handoutMasterIdLst>
  <p:sldIdLst>
    <p:sldId id="267" r:id="rId2"/>
    <p:sldId id="273" r:id="rId3"/>
    <p:sldId id="277" r:id="rId4"/>
    <p:sldId id="278" r:id="rId5"/>
    <p:sldId id="279" r:id="rId6"/>
    <p:sldId id="280" r:id="rId7"/>
    <p:sldId id="281" r:id="rId8"/>
    <p:sldId id="282" r:id="rId9"/>
  </p:sldIdLst>
  <p:sldSz cx="9144000" cy="6858000" type="screen4x3"/>
  <p:notesSz cx="6797675" cy="987425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68B"/>
    <a:srgbClr val="FFB92F"/>
    <a:srgbClr val="DFDF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 autoAdjust="0"/>
    <p:restoredTop sz="94643" autoAdjust="0"/>
  </p:normalViewPr>
  <p:slideViewPr>
    <p:cSldViewPr>
      <p:cViewPr>
        <p:scale>
          <a:sx n="88" d="100"/>
          <a:sy n="88" d="100"/>
        </p:scale>
        <p:origin x="-2304" y="-594"/>
      </p:cViewPr>
      <p:guideLst>
        <p:guide orient="horz" pos="2160"/>
        <p:guide pos="5427"/>
        <p:guide pos="30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7" d="100"/>
          <a:sy n="67" d="100"/>
        </p:scale>
        <p:origin x="-3154" y="-86"/>
      </p:cViewPr>
      <p:guideLst>
        <p:guide orient="horz" pos="311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tijalone\AppData\Local\Microsoft\Windows\Temporary%20Internet%20Files\Content.Outlook\C3QWOEK7\Vaka%20tilastokeruu%202014%20(3)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tijalone\Desktop\Kopio%20Ennuste%20oppilasm&#228;&#228;r&#228;n%20kehityksest&#228;%202014-2019%20(17%2012%202013).xls" TargetMode="External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 b="1" i="0" u="none" strike="noStrike" kern="1200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fi-FI" sz="2400" dirty="0"/>
              <a:t>Lapsia päivähoidossa v. 2007-2014</a:t>
            </a: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 b="1" i="0" u="none" strike="noStrike" kern="1200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fi-FI" dirty="0"/>
              <a:t>
</a:t>
            </a:r>
            <a:r>
              <a:rPr lang="fi-FI" sz="1400" b="0" dirty="0"/>
              <a:t>(</a:t>
            </a:r>
            <a:r>
              <a:rPr lang="fi-FI" sz="1400" b="0" i="0" u="none" strike="noStrike" kern="1200" baseline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päiväkoti, perhepäivähoito, palveluseteli, maksusitoumus, yksityisen hoidon tuki)</a:t>
            </a:r>
          </a:p>
        </c:rich>
      </c:tx>
      <c:layout>
        <c:manualLayout>
          <c:xMode val="edge"/>
          <c:yMode val="edge"/>
          <c:x val="0.22255647347360269"/>
          <c:y val="2.7167575839853873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4.2388662710123509E-2"/>
          <c:y val="0.26428265949571073"/>
          <c:w val="0.8299100217989257"/>
          <c:h val="0.69381319104633177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'Aputaulukko 1'!$D$2:$D$3</c:f>
              <c:strCache>
                <c:ptCount val="1"/>
                <c:pt idx="0">
                  <c:v>2007 yhteensä</c:v>
                </c:pt>
              </c:strCache>
            </c:strRef>
          </c:tx>
          <c:invertIfNegative val="0"/>
          <c:cat>
            <c:strRef>
              <c:f>'Aputaulukko 1'!$A$4:$A$15</c:f>
              <c:strCache>
                <c:ptCount val="12"/>
                <c:pt idx="0">
                  <c:v>Tammikuu</c:v>
                </c:pt>
                <c:pt idx="1">
                  <c:v>Helmikuu</c:v>
                </c:pt>
                <c:pt idx="2">
                  <c:v>Maaliskuu</c:v>
                </c:pt>
                <c:pt idx="3">
                  <c:v>Huhtikuu</c:v>
                </c:pt>
                <c:pt idx="4">
                  <c:v>Toukokuu</c:v>
                </c:pt>
                <c:pt idx="5">
                  <c:v>Kesäkuu</c:v>
                </c:pt>
                <c:pt idx="6">
                  <c:v>Heinäkuu</c:v>
                </c:pt>
                <c:pt idx="7">
                  <c:v>Elokuu</c:v>
                </c:pt>
                <c:pt idx="8">
                  <c:v>Syyskuu</c:v>
                </c:pt>
                <c:pt idx="9">
                  <c:v>Lokakuu</c:v>
                </c:pt>
                <c:pt idx="10">
                  <c:v>Marraskuu</c:v>
                </c:pt>
                <c:pt idx="11">
                  <c:v>Joulukuu</c:v>
                </c:pt>
              </c:strCache>
            </c:strRef>
          </c:cat>
          <c:val>
            <c:numRef>
              <c:f>'Aputaulukko 1'!$D$4:$D$15</c:f>
              <c:numCache>
                <c:formatCode>General</c:formatCode>
                <c:ptCount val="12"/>
                <c:pt idx="0">
                  <c:v>6726</c:v>
                </c:pt>
                <c:pt idx="1">
                  <c:v>6792</c:v>
                </c:pt>
                <c:pt idx="2">
                  <c:v>6837</c:v>
                </c:pt>
                <c:pt idx="3">
                  <c:v>6910</c:v>
                </c:pt>
                <c:pt idx="4">
                  <c:v>6906</c:v>
                </c:pt>
                <c:pt idx="5">
                  <c:v>5953</c:v>
                </c:pt>
                <c:pt idx="6">
                  <c:v>5541</c:v>
                </c:pt>
                <c:pt idx="7">
                  <c:v>5884</c:v>
                </c:pt>
                <c:pt idx="8">
                  <c:v>6357</c:v>
                </c:pt>
                <c:pt idx="9">
                  <c:v>6516</c:v>
                </c:pt>
                <c:pt idx="10">
                  <c:v>6609</c:v>
                </c:pt>
                <c:pt idx="11">
                  <c:v>6600</c:v>
                </c:pt>
              </c:numCache>
            </c:numRef>
          </c:val>
        </c:ser>
        <c:ser>
          <c:idx val="2"/>
          <c:order val="1"/>
          <c:tx>
            <c:strRef>
              <c:f>'Aputaulukko 1'!$E$2:$E$3</c:f>
              <c:strCache>
                <c:ptCount val="1"/>
                <c:pt idx="0">
                  <c:v>2008 yhteensä</c:v>
                </c:pt>
              </c:strCache>
            </c:strRef>
          </c:tx>
          <c:invertIfNegative val="0"/>
          <c:cat>
            <c:strRef>
              <c:f>'Aputaulukko 1'!$A$4:$A$15</c:f>
              <c:strCache>
                <c:ptCount val="12"/>
                <c:pt idx="0">
                  <c:v>Tammikuu</c:v>
                </c:pt>
                <c:pt idx="1">
                  <c:v>Helmikuu</c:v>
                </c:pt>
                <c:pt idx="2">
                  <c:v>Maaliskuu</c:v>
                </c:pt>
                <c:pt idx="3">
                  <c:v>Huhtikuu</c:v>
                </c:pt>
                <c:pt idx="4">
                  <c:v>Toukokuu</c:v>
                </c:pt>
                <c:pt idx="5">
                  <c:v>Kesäkuu</c:v>
                </c:pt>
                <c:pt idx="6">
                  <c:v>Heinäkuu</c:v>
                </c:pt>
                <c:pt idx="7">
                  <c:v>Elokuu</c:v>
                </c:pt>
                <c:pt idx="8">
                  <c:v>Syyskuu</c:v>
                </c:pt>
                <c:pt idx="9">
                  <c:v>Lokakuu</c:v>
                </c:pt>
                <c:pt idx="10">
                  <c:v>Marraskuu</c:v>
                </c:pt>
                <c:pt idx="11">
                  <c:v>Joulukuu</c:v>
                </c:pt>
              </c:strCache>
            </c:strRef>
          </c:cat>
          <c:val>
            <c:numRef>
              <c:f>'Aputaulukko 1'!$E$4:$E$15</c:f>
              <c:numCache>
                <c:formatCode>General</c:formatCode>
                <c:ptCount val="12"/>
                <c:pt idx="0">
                  <c:v>6785</c:v>
                </c:pt>
                <c:pt idx="1">
                  <c:v>6858</c:v>
                </c:pt>
                <c:pt idx="2">
                  <c:v>6896</c:v>
                </c:pt>
                <c:pt idx="3">
                  <c:v>6955</c:v>
                </c:pt>
                <c:pt idx="4">
                  <c:v>6938</c:v>
                </c:pt>
                <c:pt idx="5">
                  <c:v>6105</c:v>
                </c:pt>
                <c:pt idx="6">
                  <c:v>5642</c:v>
                </c:pt>
                <c:pt idx="7">
                  <c:v>6133</c:v>
                </c:pt>
                <c:pt idx="8">
                  <c:v>6526</c:v>
                </c:pt>
                <c:pt idx="9">
                  <c:v>6645</c:v>
                </c:pt>
                <c:pt idx="10">
                  <c:v>6678</c:v>
                </c:pt>
                <c:pt idx="11">
                  <c:v>6721</c:v>
                </c:pt>
              </c:numCache>
            </c:numRef>
          </c:val>
        </c:ser>
        <c:ser>
          <c:idx val="3"/>
          <c:order val="2"/>
          <c:tx>
            <c:strRef>
              <c:f>'Aputaulukko 1'!$F$2:$F$3</c:f>
              <c:strCache>
                <c:ptCount val="1"/>
                <c:pt idx="0">
                  <c:v>2009 yhteensä</c:v>
                </c:pt>
              </c:strCache>
            </c:strRef>
          </c:tx>
          <c:invertIfNegative val="0"/>
          <c:cat>
            <c:strRef>
              <c:f>'Aputaulukko 1'!$A$4:$A$15</c:f>
              <c:strCache>
                <c:ptCount val="12"/>
                <c:pt idx="0">
                  <c:v>Tammikuu</c:v>
                </c:pt>
                <c:pt idx="1">
                  <c:v>Helmikuu</c:v>
                </c:pt>
                <c:pt idx="2">
                  <c:v>Maaliskuu</c:v>
                </c:pt>
                <c:pt idx="3">
                  <c:v>Huhtikuu</c:v>
                </c:pt>
                <c:pt idx="4">
                  <c:v>Toukokuu</c:v>
                </c:pt>
                <c:pt idx="5">
                  <c:v>Kesäkuu</c:v>
                </c:pt>
                <c:pt idx="6">
                  <c:v>Heinäkuu</c:v>
                </c:pt>
                <c:pt idx="7">
                  <c:v>Elokuu</c:v>
                </c:pt>
                <c:pt idx="8">
                  <c:v>Syyskuu</c:v>
                </c:pt>
                <c:pt idx="9">
                  <c:v>Lokakuu</c:v>
                </c:pt>
                <c:pt idx="10">
                  <c:v>Marraskuu</c:v>
                </c:pt>
                <c:pt idx="11">
                  <c:v>Joulukuu</c:v>
                </c:pt>
              </c:strCache>
            </c:strRef>
          </c:cat>
          <c:val>
            <c:numRef>
              <c:f>'Aputaulukko 1'!$F$4:$F$15</c:f>
              <c:numCache>
                <c:formatCode>General</c:formatCode>
                <c:ptCount val="12"/>
                <c:pt idx="0">
                  <c:v>6911</c:v>
                </c:pt>
                <c:pt idx="1">
                  <c:v>6986</c:v>
                </c:pt>
                <c:pt idx="2">
                  <c:v>7048</c:v>
                </c:pt>
                <c:pt idx="3">
                  <c:v>7064</c:v>
                </c:pt>
                <c:pt idx="4">
                  <c:v>7041</c:v>
                </c:pt>
                <c:pt idx="5">
                  <c:v>5629</c:v>
                </c:pt>
                <c:pt idx="6">
                  <c:v>5145</c:v>
                </c:pt>
                <c:pt idx="7">
                  <c:v>5974</c:v>
                </c:pt>
                <c:pt idx="8">
                  <c:v>6527</c:v>
                </c:pt>
                <c:pt idx="9">
                  <c:v>6681</c:v>
                </c:pt>
                <c:pt idx="10">
                  <c:v>6719</c:v>
                </c:pt>
                <c:pt idx="11">
                  <c:v>6743</c:v>
                </c:pt>
              </c:numCache>
            </c:numRef>
          </c:val>
        </c:ser>
        <c:ser>
          <c:idx val="4"/>
          <c:order val="3"/>
          <c:tx>
            <c:strRef>
              <c:f>'Aputaulukko 1'!$G$2:$G$3</c:f>
              <c:strCache>
                <c:ptCount val="1"/>
                <c:pt idx="0">
                  <c:v>2010 yhteensä</c:v>
                </c:pt>
              </c:strCache>
            </c:strRef>
          </c:tx>
          <c:invertIfNegative val="0"/>
          <c:cat>
            <c:strRef>
              <c:f>'Aputaulukko 1'!$A$4:$A$15</c:f>
              <c:strCache>
                <c:ptCount val="12"/>
                <c:pt idx="0">
                  <c:v>Tammikuu</c:v>
                </c:pt>
                <c:pt idx="1">
                  <c:v>Helmikuu</c:v>
                </c:pt>
                <c:pt idx="2">
                  <c:v>Maaliskuu</c:v>
                </c:pt>
                <c:pt idx="3">
                  <c:v>Huhtikuu</c:v>
                </c:pt>
                <c:pt idx="4">
                  <c:v>Toukokuu</c:v>
                </c:pt>
                <c:pt idx="5">
                  <c:v>Kesäkuu</c:v>
                </c:pt>
                <c:pt idx="6">
                  <c:v>Heinäkuu</c:v>
                </c:pt>
                <c:pt idx="7">
                  <c:v>Elokuu</c:v>
                </c:pt>
                <c:pt idx="8">
                  <c:v>Syyskuu</c:v>
                </c:pt>
                <c:pt idx="9">
                  <c:v>Lokakuu</c:v>
                </c:pt>
                <c:pt idx="10">
                  <c:v>Marraskuu</c:v>
                </c:pt>
                <c:pt idx="11">
                  <c:v>Joulukuu</c:v>
                </c:pt>
              </c:strCache>
            </c:strRef>
          </c:cat>
          <c:val>
            <c:numRef>
              <c:f>'Aputaulukko 1'!$G$4:$G$15</c:f>
              <c:numCache>
                <c:formatCode>General</c:formatCode>
                <c:ptCount val="12"/>
                <c:pt idx="0">
                  <c:v>6932</c:v>
                </c:pt>
                <c:pt idx="1">
                  <c:v>7032</c:v>
                </c:pt>
                <c:pt idx="2">
                  <c:v>7061</c:v>
                </c:pt>
                <c:pt idx="3">
                  <c:v>7106</c:v>
                </c:pt>
                <c:pt idx="4">
                  <c:v>7126</c:v>
                </c:pt>
                <c:pt idx="5">
                  <c:v>6230</c:v>
                </c:pt>
                <c:pt idx="6">
                  <c:v>5646</c:v>
                </c:pt>
                <c:pt idx="7">
                  <c:v>6228</c:v>
                </c:pt>
                <c:pt idx="8">
                  <c:v>6655</c:v>
                </c:pt>
                <c:pt idx="9">
                  <c:v>6812</c:v>
                </c:pt>
                <c:pt idx="10">
                  <c:v>6919</c:v>
                </c:pt>
                <c:pt idx="11">
                  <c:v>6969</c:v>
                </c:pt>
              </c:numCache>
            </c:numRef>
          </c:val>
        </c:ser>
        <c:ser>
          <c:idx val="5"/>
          <c:order val="4"/>
          <c:tx>
            <c:strRef>
              <c:f>'Aputaulukko 1'!$H$2:$H$3</c:f>
              <c:strCache>
                <c:ptCount val="1"/>
                <c:pt idx="0">
                  <c:v>2011 yhteensä</c:v>
                </c:pt>
              </c:strCache>
            </c:strRef>
          </c:tx>
          <c:invertIfNegative val="0"/>
          <c:cat>
            <c:strRef>
              <c:f>'Aputaulukko 1'!$A$4:$A$15</c:f>
              <c:strCache>
                <c:ptCount val="12"/>
                <c:pt idx="0">
                  <c:v>Tammikuu</c:v>
                </c:pt>
                <c:pt idx="1">
                  <c:v>Helmikuu</c:v>
                </c:pt>
                <c:pt idx="2">
                  <c:v>Maaliskuu</c:v>
                </c:pt>
                <c:pt idx="3">
                  <c:v>Huhtikuu</c:v>
                </c:pt>
                <c:pt idx="4">
                  <c:v>Toukokuu</c:v>
                </c:pt>
                <c:pt idx="5">
                  <c:v>Kesäkuu</c:v>
                </c:pt>
                <c:pt idx="6">
                  <c:v>Heinäkuu</c:v>
                </c:pt>
                <c:pt idx="7">
                  <c:v>Elokuu</c:v>
                </c:pt>
                <c:pt idx="8">
                  <c:v>Syyskuu</c:v>
                </c:pt>
                <c:pt idx="9">
                  <c:v>Lokakuu</c:v>
                </c:pt>
                <c:pt idx="10">
                  <c:v>Marraskuu</c:v>
                </c:pt>
                <c:pt idx="11">
                  <c:v>Joulukuu</c:v>
                </c:pt>
              </c:strCache>
            </c:strRef>
          </c:cat>
          <c:val>
            <c:numRef>
              <c:f>'Aputaulukko 1'!$H$4:$H$15</c:f>
              <c:numCache>
                <c:formatCode>General</c:formatCode>
                <c:ptCount val="12"/>
                <c:pt idx="0">
                  <c:v>7111</c:v>
                </c:pt>
                <c:pt idx="1">
                  <c:v>7179</c:v>
                </c:pt>
                <c:pt idx="2">
                  <c:v>7251</c:v>
                </c:pt>
                <c:pt idx="3">
                  <c:v>7313</c:v>
                </c:pt>
                <c:pt idx="4">
                  <c:v>7295</c:v>
                </c:pt>
                <c:pt idx="5">
                  <c:v>6357</c:v>
                </c:pt>
                <c:pt idx="6">
                  <c:v>5784</c:v>
                </c:pt>
                <c:pt idx="7">
                  <c:v>6350</c:v>
                </c:pt>
                <c:pt idx="8">
                  <c:v>6841</c:v>
                </c:pt>
                <c:pt idx="9">
                  <c:v>6942</c:v>
                </c:pt>
                <c:pt idx="10">
                  <c:v>7011</c:v>
                </c:pt>
                <c:pt idx="11">
                  <c:v>7024</c:v>
                </c:pt>
              </c:numCache>
            </c:numRef>
          </c:val>
        </c:ser>
        <c:ser>
          <c:idx val="6"/>
          <c:order val="5"/>
          <c:tx>
            <c:strRef>
              <c:f>'Aputaulukko 1'!$I$2:$I$3</c:f>
              <c:strCache>
                <c:ptCount val="1"/>
                <c:pt idx="0">
                  <c:v>2012 yhteensä</c:v>
                </c:pt>
              </c:strCache>
            </c:strRef>
          </c:tx>
          <c:invertIfNegative val="0"/>
          <c:cat>
            <c:strRef>
              <c:f>'Aputaulukko 1'!$A$4:$A$15</c:f>
              <c:strCache>
                <c:ptCount val="12"/>
                <c:pt idx="0">
                  <c:v>Tammikuu</c:v>
                </c:pt>
                <c:pt idx="1">
                  <c:v>Helmikuu</c:v>
                </c:pt>
                <c:pt idx="2">
                  <c:v>Maaliskuu</c:v>
                </c:pt>
                <c:pt idx="3">
                  <c:v>Huhtikuu</c:v>
                </c:pt>
                <c:pt idx="4">
                  <c:v>Toukokuu</c:v>
                </c:pt>
                <c:pt idx="5">
                  <c:v>Kesäkuu</c:v>
                </c:pt>
                <c:pt idx="6">
                  <c:v>Heinäkuu</c:v>
                </c:pt>
                <c:pt idx="7">
                  <c:v>Elokuu</c:v>
                </c:pt>
                <c:pt idx="8">
                  <c:v>Syyskuu</c:v>
                </c:pt>
                <c:pt idx="9">
                  <c:v>Lokakuu</c:v>
                </c:pt>
                <c:pt idx="10">
                  <c:v>Marraskuu</c:v>
                </c:pt>
                <c:pt idx="11">
                  <c:v>Joulukuu</c:v>
                </c:pt>
              </c:strCache>
            </c:strRef>
          </c:cat>
          <c:val>
            <c:numRef>
              <c:f>'Aputaulukko 1'!$I$4:$I$15</c:f>
              <c:numCache>
                <c:formatCode>General</c:formatCode>
                <c:ptCount val="12"/>
                <c:pt idx="0">
                  <c:v>7201</c:v>
                </c:pt>
                <c:pt idx="1">
                  <c:v>7253</c:v>
                </c:pt>
                <c:pt idx="2">
                  <c:v>7330</c:v>
                </c:pt>
                <c:pt idx="3">
                  <c:v>7400</c:v>
                </c:pt>
                <c:pt idx="4">
                  <c:v>7405</c:v>
                </c:pt>
                <c:pt idx="5">
                  <c:v>6477</c:v>
                </c:pt>
                <c:pt idx="6" formatCode="#,##0">
                  <c:v>5977</c:v>
                </c:pt>
                <c:pt idx="7">
                  <c:v>6494</c:v>
                </c:pt>
                <c:pt idx="8">
                  <c:v>6967</c:v>
                </c:pt>
                <c:pt idx="9">
                  <c:v>7112</c:v>
                </c:pt>
                <c:pt idx="10">
                  <c:v>7173</c:v>
                </c:pt>
                <c:pt idx="11" formatCode="#,##0">
                  <c:v>7176</c:v>
                </c:pt>
              </c:numCache>
            </c:numRef>
          </c:val>
        </c:ser>
        <c:ser>
          <c:idx val="7"/>
          <c:order val="6"/>
          <c:tx>
            <c:strRef>
              <c:f>'Aputaulukko 1'!$J$2:$J$3</c:f>
              <c:strCache>
                <c:ptCount val="1"/>
                <c:pt idx="0">
                  <c:v>2013 yhteensä</c:v>
                </c:pt>
              </c:strCache>
            </c:strRef>
          </c:tx>
          <c:invertIfNegative val="0"/>
          <c:cat>
            <c:strRef>
              <c:f>'Aputaulukko 1'!$A$4:$A$15</c:f>
              <c:strCache>
                <c:ptCount val="12"/>
                <c:pt idx="0">
                  <c:v>Tammikuu</c:v>
                </c:pt>
                <c:pt idx="1">
                  <c:v>Helmikuu</c:v>
                </c:pt>
                <c:pt idx="2">
                  <c:v>Maaliskuu</c:v>
                </c:pt>
                <c:pt idx="3">
                  <c:v>Huhtikuu</c:v>
                </c:pt>
                <c:pt idx="4">
                  <c:v>Toukokuu</c:v>
                </c:pt>
                <c:pt idx="5">
                  <c:v>Kesäkuu</c:v>
                </c:pt>
                <c:pt idx="6">
                  <c:v>Heinäkuu</c:v>
                </c:pt>
                <c:pt idx="7">
                  <c:v>Elokuu</c:v>
                </c:pt>
                <c:pt idx="8">
                  <c:v>Syyskuu</c:v>
                </c:pt>
                <c:pt idx="9">
                  <c:v>Lokakuu</c:v>
                </c:pt>
                <c:pt idx="10">
                  <c:v>Marraskuu</c:v>
                </c:pt>
                <c:pt idx="11">
                  <c:v>Joulukuu</c:v>
                </c:pt>
              </c:strCache>
            </c:strRef>
          </c:cat>
          <c:val>
            <c:numRef>
              <c:f>'Aputaulukko 1'!$J$4:$J$15</c:f>
              <c:numCache>
                <c:formatCode>General</c:formatCode>
                <c:ptCount val="12"/>
                <c:pt idx="0">
                  <c:v>7404</c:v>
                </c:pt>
                <c:pt idx="1">
                  <c:v>7474</c:v>
                </c:pt>
                <c:pt idx="2">
                  <c:v>7546</c:v>
                </c:pt>
                <c:pt idx="3">
                  <c:v>7565</c:v>
                </c:pt>
                <c:pt idx="4">
                  <c:v>7582</c:v>
                </c:pt>
                <c:pt idx="5">
                  <c:v>6600</c:v>
                </c:pt>
                <c:pt idx="6">
                  <c:v>6039</c:v>
                </c:pt>
                <c:pt idx="7">
                  <c:v>6693</c:v>
                </c:pt>
                <c:pt idx="8">
                  <c:v>7144</c:v>
                </c:pt>
                <c:pt idx="9">
                  <c:v>7261</c:v>
                </c:pt>
                <c:pt idx="10">
                  <c:v>7322</c:v>
                </c:pt>
                <c:pt idx="11">
                  <c:v>7331</c:v>
                </c:pt>
              </c:numCache>
            </c:numRef>
          </c:val>
        </c:ser>
        <c:ser>
          <c:idx val="8"/>
          <c:order val="7"/>
          <c:tx>
            <c:strRef>
              <c:f>'Aputaulukko 1'!$K$2:$K$3</c:f>
              <c:strCache>
                <c:ptCount val="1"/>
                <c:pt idx="0">
                  <c:v>2014 yhteensä</c:v>
                </c:pt>
              </c:strCache>
            </c:strRef>
          </c:tx>
          <c:invertIfNegative val="0"/>
          <c:cat>
            <c:strRef>
              <c:f>'Aputaulukko 1'!$A$4:$A$15</c:f>
              <c:strCache>
                <c:ptCount val="12"/>
                <c:pt idx="0">
                  <c:v>Tammikuu</c:v>
                </c:pt>
                <c:pt idx="1">
                  <c:v>Helmikuu</c:v>
                </c:pt>
                <c:pt idx="2">
                  <c:v>Maaliskuu</c:v>
                </c:pt>
                <c:pt idx="3">
                  <c:v>Huhtikuu</c:v>
                </c:pt>
                <c:pt idx="4">
                  <c:v>Toukokuu</c:v>
                </c:pt>
                <c:pt idx="5">
                  <c:v>Kesäkuu</c:v>
                </c:pt>
                <c:pt idx="6">
                  <c:v>Heinäkuu</c:v>
                </c:pt>
                <c:pt idx="7">
                  <c:v>Elokuu</c:v>
                </c:pt>
                <c:pt idx="8">
                  <c:v>Syyskuu</c:v>
                </c:pt>
                <c:pt idx="9">
                  <c:v>Lokakuu</c:v>
                </c:pt>
                <c:pt idx="10">
                  <c:v>Marraskuu</c:v>
                </c:pt>
                <c:pt idx="11">
                  <c:v>Joulukuu</c:v>
                </c:pt>
              </c:strCache>
            </c:strRef>
          </c:cat>
          <c:val>
            <c:numRef>
              <c:f>'Aputaulukko 1'!$K$4:$K$15</c:f>
              <c:numCache>
                <c:formatCode>#,##0</c:formatCode>
                <c:ptCount val="12"/>
                <c:pt idx="0">
                  <c:v>7540</c:v>
                </c:pt>
                <c:pt idx="1">
                  <c:v>7595</c:v>
                </c:pt>
                <c:pt idx="2">
                  <c:v>7669</c:v>
                </c:pt>
                <c:pt idx="3">
                  <c:v>7713</c:v>
                </c:pt>
                <c:pt idx="4">
                  <c:v>7714</c:v>
                </c:pt>
                <c:pt idx="5">
                  <c:v>6725</c:v>
                </c:pt>
                <c:pt idx="6">
                  <c:v>6165</c:v>
                </c:pt>
                <c:pt idx="7">
                  <c:v>6355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0950272"/>
        <c:axId val="110951808"/>
      </c:barChart>
      <c:catAx>
        <c:axId val="1109502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fi-FI"/>
          </a:p>
        </c:txPr>
        <c:crossAx val="110951808"/>
        <c:crosses val="autoZero"/>
        <c:auto val="1"/>
        <c:lblAlgn val="ctr"/>
        <c:lblOffset val="100"/>
        <c:tickMarkSkip val="1"/>
        <c:noMultiLvlLbl val="0"/>
      </c:catAx>
      <c:valAx>
        <c:axId val="110951808"/>
        <c:scaling>
          <c:orientation val="minMax"/>
          <c:max val="8000"/>
          <c:min val="50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fi-FI"/>
          </a:p>
        </c:txPr>
        <c:crossAx val="110950272"/>
        <c:crosses val="autoZero"/>
        <c:crossBetween val="between"/>
        <c:majorUnit val="100"/>
      </c:valAx>
    </c:plotArea>
    <c:legend>
      <c:legendPos val="r"/>
      <c:layout>
        <c:manualLayout>
          <c:xMode val="edge"/>
          <c:yMode val="edge"/>
          <c:x val="0.88752052545155968"/>
          <c:y val="0.30482618393126204"/>
          <c:w val="0.10426929392446634"/>
          <c:h val="0.61134099797171515"/>
        </c:manualLayout>
      </c:layout>
      <c:overlay val="0"/>
      <c:txPr>
        <a:bodyPr/>
        <a:lstStyle/>
        <a:p>
          <a:pPr>
            <a:defRPr sz="92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fi-FI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fi-FI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3453587051618549"/>
          <c:y val="2.8252405949256341E-2"/>
          <c:w val="0.84892825896762902"/>
          <c:h val="0.8326195683872849"/>
        </c:manualLayout>
      </c:layout>
      <c:lineChart>
        <c:grouping val="standard"/>
        <c:varyColors val="0"/>
        <c:ser>
          <c:idx val="0"/>
          <c:order val="0"/>
          <c:marker>
            <c:symbol val="none"/>
          </c:marker>
          <c:cat>
            <c:strRef>
              <c:f>Taul1!$B$171:$P$171</c:f>
              <c:strCache>
                <c:ptCount val="15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</c:strCache>
            </c:strRef>
          </c:cat>
          <c:val>
            <c:numRef>
              <c:f>Taul1!$B$179:$P$179</c:f>
              <c:numCache>
                <c:formatCode>#,##0</c:formatCode>
                <c:ptCount val="15"/>
                <c:pt idx="0">
                  <c:v>14244</c:v>
                </c:pt>
                <c:pt idx="1">
                  <c:v>14108</c:v>
                </c:pt>
                <c:pt idx="2">
                  <c:v>13821</c:v>
                </c:pt>
                <c:pt idx="3">
                  <c:v>13366</c:v>
                </c:pt>
                <c:pt idx="4">
                  <c:v>13153</c:v>
                </c:pt>
                <c:pt idx="5">
                  <c:v>12865</c:v>
                </c:pt>
                <c:pt idx="6">
                  <c:v>12793</c:v>
                </c:pt>
                <c:pt idx="7">
                  <c:v>12642</c:v>
                </c:pt>
                <c:pt idx="8">
                  <c:v>12767</c:v>
                </c:pt>
                <c:pt idx="9">
                  <c:v>12881</c:v>
                </c:pt>
                <c:pt idx="10">
                  <c:v>12919</c:v>
                </c:pt>
                <c:pt idx="11">
                  <c:v>13030</c:v>
                </c:pt>
                <c:pt idx="12">
                  <c:v>13176</c:v>
                </c:pt>
                <c:pt idx="13">
                  <c:v>13304</c:v>
                </c:pt>
                <c:pt idx="14">
                  <c:v>13410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0865792"/>
        <c:axId val="110875776"/>
      </c:lineChart>
      <c:catAx>
        <c:axId val="110865792"/>
        <c:scaling>
          <c:orientation val="minMax"/>
        </c:scaling>
        <c:delete val="0"/>
        <c:axPos val="b"/>
        <c:numFmt formatCode="@" sourceLinked="1"/>
        <c:majorTickMark val="out"/>
        <c:minorTickMark val="none"/>
        <c:tickLblPos val="nextTo"/>
        <c:crossAx val="110875776"/>
        <c:crosses val="autoZero"/>
        <c:auto val="1"/>
        <c:lblAlgn val="ctr"/>
        <c:lblOffset val="100"/>
        <c:noMultiLvlLbl val="0"/>
      </c:catAx>
      <c:valAx>
        <c:axId val="110875776"/>
        <c:scaling>
          <c:orientation val="minMax"/>
          <c:min val="12000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110865792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50442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D7DFD3-23EC-4407-A3E0-A65838309D1D}" type="datetimeFigureOut">
              <a:rPr lang="fi-FI" smtClean="0"/>
              <a:t>12.9.2014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9378823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50442" y="9378823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2F0EBA-38FD-4C54-A2B7-1BE923A75A7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8690358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50442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C47200-69AA-40B8-A453-7A0CF91D5E77}" type="datetimeFigureOut">
              <a:rPr lang="fi-FI" smtClean="0"/>
              <a:t>12.9.2014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41363"/>
            <a:ext cx="4937125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378823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50442" y="9378823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C9FDE4-8C83-4586-9F16-6A081C607BA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465819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C9FDE4-8C83-4586-9F16-6A081C607BA4}" type="slidenum">
              <a:rPr lang="fi-FI" smtClean="0"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730439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C9FDE4-8C83-4586-9F16-6A081C607BA4}" type="slidenum">
              <a:rPr lang="fi-FI" smtClean="0"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277800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 descr="tku_powerpoint_piirrospohja_kokonaan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385"/>
          <a:stretch/>
        </p:blipFill>
        <p:spPr>
          <a:xfrm>
            <a:off x="-2644" y="-188640"/>
            <a:ext cx="9144000" cy="6420107"/>
          </a:xfrm>
          <a:prstGeom prst="rect">
            <a:avLst/>
          </a:prstGeom>
        </p:spPr>
      </p:pic>
      <p:sp>
        <p:nvSpPr>
          <p:cNvPr id="15" name="Otsikko 14"/>
          <p:cNvSpPr>
            <a:spLocks noGrp="1"/>
          </p:cNvSpPr>
          <p:nvPr>
            <p:ph type="title"/>
          </p:nvPr>
        </p:nvSpPr>
        <p:spPr>
          <a:xfrm>
            <a:off x="684000" y="764704"/>
            <a:ext cx="7704424" cy="1800200"/>
          </a:xfrm>
        </p:spPr>
        <p:txBody>
          <a:bodyPr>
            <a:normAutofit/>
          </a:bodyPr>
          <a:lstStyle>
            <a:lvl1pPr algn="l">
              <a:defRPr sz="3200"/>
            </a:lvl1pPr>
          </a:lstStyle>
          <a:p>
            <a:r>
              <a:rPr lang="fi-FI" smtClean="0"/>
              <a:t>Muokkaa perustyylejä naps.</a:t>
            </a:r>
            <a:endParaRPr lang="fi-FI" dirty="0"/>
          </a:p>
        </p:txBody>
      </p:sp>
      <p:sp>
        <p:nvSpPr>
          <p:cNvPr id="17" name="Tekstin paikkamerkki 16"/>
          <p:cNvSpPr>
            <a:spLocks noGrp="1"/>
          </p:cNvSpPr>
          <p:nvPr>
            <p:ph type="body" sz="quarter" idx="13"/>
          </p:nvPr>
        </p:nvSpPr>
        <p:spPr>
          <a:xfrm>
            <a:off x="683568" y="2771972"/>
            <a:ext cx="7704856" cy="1377108"/>
          </a:xfrm>
        </p:spPr>
        <p:txBody>
          <a:bodyPr>
            <a:normAutofit/>
          </a:bodyPr>
          <a:lstStyle>
            <a:lvl1pPr marL="0" indent="0" algn="l">
              <a:buFontTx/>
              <a:buNone/>
              <a:defRPr sz="1800"/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D068ECC-E6D4-0A4F-915C-1D74DFB4EBF8}" type="datetime1">
              <a:rPr lang="fi-FI" smtClean="0"/>
              <a:t>12.9.2014</a:t>
            </a:fld>
            <a:endParaRPr lang="fi-FI" dirty="0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  <p:pic>
        <p:nvPicPr>
          <p:cNvPr id="14" name="Kuva 13" descr="Turku_Åbo__Eurooppalainen_mv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00" y="5661248"/>
            <a:ext cx="1332000" cy="400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6972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tsikko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>
          <a:xfrm>
            <a:off x="684213" y="1557338"/>
            <a:ext cx="7775575" cy="446405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D18F73-29E0-0C48-B7BB-47AD54BA47B9}" type="datetime1">
              <a:rPr lang="fi-FI" smtClean="0"/>
              <a:t>12.9.2014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83134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EA3E1-455F-164C-9077-386EF556D5ED}" type="datetime1">
              <a:rPr lang="fi-FI" smtClean="0"/>
              <a:t>12.9.2014</a:t>
            </a:fld>
            <a:endParaRPr lang="fi-FI" dirty="0"/>
          </a:p>
        </p:txBody>
      </p:sp>
      <p:sp>
        <p:nvSpPr>
          <p:cNvPr id="9" name="Alatunnisteen paikkamerkki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10" name="Dian numeron paikkamerkki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  <p:sp>
        <p:nvSpPr>
          <p:cNvPr id="12" name="Otsikko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14" name="Sisällön paikkamerkki 13"/>
          <p:cNvSpPr>
            <a:spLocks noGrp="1"/>
          </p:cNvSpPr>
          <p:nvPr>
            <p:ph sz="quarter" idx="13"/>
          </p:nvPr>
        </p:nvSpPr>
        <p:spPr>
          <a:xfrm>
            <a:off x="684213" y="1557338"/>
            <a:ext cx="3780000" cy="431958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15" name="Sisällön paikkamerkki 13"/>
          <p:cNvSpPr>
            <a:spLocks noGrp="1"/>
          </p:cNvSpPr>
          <p:nvPr>
            <p:ph sz="quarter" idx="14"/>
          </p:nvPr>
        </p:nvSpPr>
        <p:spPr>
          <a:xfrm>
            <a:off x="4680432" y="1556792"/>
            <a:ext cx="3780000" cy="431958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28334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FF276-3E43-364D-8989-788CF2A37DE9}" type="datetime1">
              <a:rPr lang="fi-FI" smtClean="0"/>
              <a:t>12.9.2014</a:t>
            </a:fld>
            <a:endParaRPr lang="fi-FI" dirty="0"/>
          </a:p>
        </p:txBody>
      </p:sp>
      <p:sp>
        <p:nvSpPr>
          <p:cNvPr id="9" name="Alatunnisteen paikkamerkki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10" name="Dian numeron paikkamerkki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  <p:sp>
        <p:nvSpPr>
          <p:cNvPr id="12" name="Otsikko 11"/>
          <p:cNvSpPr>
            <a:spLocks noGrp="1"/>
          </p:cNvSpPr>
          <p:nvPr>
            <p:ph type="title"/>
          </p:nvPr>
        </p:nvSpPr>
        <p:spPr>
          <a:xfrm>
            <a:off x="684000" y="620688"/>
            <a:ext cx="3815992" cy="796950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</a:lstStyle>
          <a:p>
            <a:r>
              <a:rPr lang="fi-FI" dirty="0" smtClean="0"/>
              <a:t>Muokkaa perustyylejä naps.</a:t>
            </a:r>
            <a:endParaRPr lang="fi-FI" dirty="0"/>
          </a:p>
        </p:txBody>
      </p:sp>
      <p:sp>
        <p:nvSpPr>
          <p:cNvPr id="14" name="Sisällön paikkamerkki 13"/>
          <p:cNvSpPr>
            <a:spLocks noGrp="1"/>
          </p:cNvSpPr>
          <p:nvPr>
            <p:ph sz="quarter" idx="13"/>
          </p:nvPr>
        </p:nvSpPr>
        <p:spPr>
          <a:xfrm>
            <a:off x="684213" y="1557338"/>
            <a:ext cx="3780000" cy="431958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15" name="Sisällön paikkamerkki 13"/>
          <p:cNvSpPr>
            <a:spLocks noGrp="1"/>
          </p:cNvSpPr>
          <p:nvPr>
            <p:ph sz="quarter" idx="14"/>
          </p:nvPr>
        </p:nvSpPr>
        <p:spPr>
          <a:xfrm>
            <a:off x="4680432" y="1556792"/>
            <a:ext cx="3780000" cy="431958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13" name="Otsikko 11"/>
          <p:cNvSpPr txBox="1">
            <a:spLocks/>
          </p:cNvSpPr>
          <p:nvPr/>
        </p:nvSpPr>
        <p:spPr>
          <a:xfrm>
            <a:off x="4644008" y="620688"/>
            <a:ext cx="3815992" cy="79695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rgbClr val="00468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dirty="0" smtClean="0"/>
              <a:t>Muokkaa perustyylejä naps.</a:t>
            </a:r>
            <a:endParaRPr lang="fi-FI" dirty="0"/>
          </a:p>
        </p:txBody>
      </p:sp>
      <p:sp>
        <p:nvSpPr>
          <p:cNvPr id="11" name="Otsikko 11"/>
          <p:cNvSpPr txBox="1">
            <a:spLocks/>
          </p:cNvSpPr>
          <p:nvPr/>
        </p:nvSpPr>
        <p:spPr>
          <a:xfrm>
            <a:off x="4644008" y="620688"/>
            <a:ext cx="3815992" cy="79695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rgbClr val="00468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dirty="0" smtClean="0"/>
              <a:t>Muokkaa perustyylejä naps.</a:t>
            </a:r>
            <a:endParaRPr lang="fi-FI" dirty="0"/>
          </a:p>
        </p:txBody>
      </p:sp>
      <p:sp>
        <p:nvSpPr>
          <p:cNvPr id="16" name="Otsikko 11"/>
          <p:cNvSpPr txBox="1">
            <a:spLocks/>
          </p:cNvSpPr>
          <p:nvPr userDrawn="1"/>
        </p:nvSpPr>
        <p:spPr>
          <a:xfrm>
            <a:off x="4644008" y="620688"/>
            <a:ext cx="3815992" cy="79695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rgbClr val="00468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dirty="0" smtClean="0"/>
              <a:t>Muokkaa perustyylejä naps.</a:t>
            </a:r>
            <a:endParaRPr lang="fi-FI" sz="2000" b="1" i="0" dirty="0"/>
          </a:p>
        </p:txBody>
      </p:sp>
    </p:spTree>
    <p:extLst>
      <p:ext uri="{BB962C8B-B14F-4D97-AF65-F5344CB8AC3E}">
        <p14:creationId xmlns:p14="http://schemas.microsoft.com/office/powerpoint/2010/main" val="616875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äivämäärän paikkamerkki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A0378-CFA0-794B-ACE3-D06791D1C449}" type="datetime1">
              <a:rPr lang="fi-FI" smtClean="0"/>
              <a:t>12.9.2014</a:t>
            </a:fld>
            <a:endParaRPr lang="fi-FI" dirty="0"/>
          </a:p>
        </p:txBody>
      </p:sp>
      <p:sp>
        <p:nvSpPr>
          <p:cNvPr id="7" name="Alatunnisteen paikkamerkki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8" name="Dian numeron paikkamerkki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  <p:sp>
        <p:nvSpPr>
          <p:cNvPr id="9" name="Otsikko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6129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Valkoinen poh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Ryhmitä 8"/>
          <p:cNvGrpSpPr/>
          <p:nvPr/>
        </p:nvGrpSpPr>
        <p:grpSpPr>
          <a:xfrm>
            <a:off x="0" y="6300000"/>
            <a:ext cx="9144000" cy="558000"/>
            <a:chOff x="0" y="6300000"/>
            <a:chExt cx="9144000" cy="558000"/>
          </a:xfrm>
        </p:grpSpPr>
        <p:sp>
          <p:nvSpPr>
            <p:cNvPr id="10" name="Suorakulmio 9"/>
            <p:cNvSpPr/>
            <p:nvPr userDrawn="1"/>
          </p:nvSpPr>
          <p:spPr>
            <a:xfrm>
              <a:off x="0" y="6309320"/>
              <a:ext cx="9144000" cy="548680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cxnSp>
          <p:nvCxnSpPr>
            <p:cNvPr id="11" name="Suora yhdysviiva 10"/>
            <p:cNvCxnSpPr/>
            <p:nvPr userDrawn="1"/>
          </p:nvCxnSpPr>
          <p:spPr>
            <a:xfrm>
              <a:off x="0" y="6300000"/>
              <a:ext cx="9144000" cy="0"/>
            </a:xfrm>
            <a:prstGeom prst="line">
              <a:avLst/>
            </a:prstGeom>
            <a:ln w="22225">
              <a:solidFill>
                <a:srgbClr val="DFDFD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B0C17-89C6-BC41-B4A0-A125ED2A948D}" type="datetime1">
              <a:rPr lang="fi-FI" smtClean="0"/>
              <a:t>12.9.2014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  <p:pic>
        <p:nvPicPr>
          <p:cNvPr id="8" name="Kuva 7" descr="Turku_vaakuna_rgb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00" y="184600"/>
            <a:ext cx="1332000" cy="381627"/>
          </a:xfrm>
          <a:prstGeom prst="rect">
            <a:avLst/>
          </a:prstGeom>
        </p:spPr>
      </p:pic>
      <p:sp>
        <p:nvSpPr>
          <p:cNvPr id="12" name="Otsikko 14"/>
          <p:cNvSpPr>
            <a:spLocks noGrp="1"/>
          </p:cNvSpPr>
          <p:nvPr>
            <p:ph type="title"/>
          </p:nvPr>
        </p:nvSpPr>
        <p:spPr>
          <a:xfrm>
            <a:off x="684000" y="620688"/>
            <a:ext cx="7776000" cy="796950"/>
          </a:xfrm>
        </p:spPr>
        <p:txBody>
          <a:bodyPr/>
          <a:lstStyle/>
          <a:p>
            <a:r>
              <a:rPr lang="fi-FI" smtClean="0"/>
              <a:t>Muokkaa perustyylejä naps.</a:t>
            </a:r>
            <a:endParaRPr lang="fi-FI" dirty="0"/>
          </a:p>
        </p:txBody>
      </p:sp>
      <p:sp>
        <p:nvSpPr>
          <p:cNvPr id="13" name="Sisällön paikkamerkki 2"/>
          <p:cNvSpPr>
            <a:spLocks noGrp="1"/>
          </p:cNvSpPr>
          <p:nvPr>
            <p:ph sz="quarter" idx="13"/>
          </p:nvPr>
        </p:nvSpPr>
        <p:spPr>
          <a:xfrm>
            <a:off x="684213" y="1557338"/>
            <a:ext cx="7775575" cy="446405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grpSp>
        <p:nvGrpSpPr>
          <p:cNvPr id="14" name="Ryhmitä 13"/>
          <p:cNvGrpSpPr/>
          <p:nvPr/>
        </p:nvGrpSpPr>
        <p:grpSpPr>
          <a:xfrm>
            <a:off x="0" y="6300000"/>
            <a:ext cx="9144000" cy="558000"/>
            <a:chOff x="0" y="6300000"/>
            <a:chExt cx="9144000" cy="558000"/>
          </a:xfrm>
        </p:grpSpPr>
        <p:sp>
          <p:nvSpPr>
            <p:cNvPr id="15" name="Suorakulmio 14"/>
            <p:cNvSpPr/>
            <p:nvPr userDrawn="1"/>
          </p:nvSpPr>
          <p:spPr>
            <a:xfrm>
              <a:off x="0" y="6309320"/>
              <a:ext cx="9144000" cy="548680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cxnSp>
          <p:nvCxnSpPr>
            <p:cNvPr id="16" name="Suora yhdysviiva 15"/>
            <p:cNvCxnSpPr/>
            <p:nvPr userDrawn="1"/>
          </p:nvCxnSpPr>
          <p:spPr>
            <a:xfrm>
              <a:off x="0" y="6300000"/>
              <a:ext cx="9144000" cy="0"/>
            </a:xfrm>
            <a:prstGeom prst="line">
              <a:avLst/>
            </a:prstGeom>
            <a:ln w="22225">
              <a:solidFill>
                <a:srgbClr val="DFDFD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Ryhmitä 17"/>
          <p:cNvGrpSpPr/>
          <p:nvPr userDrawn="1"/>
        </p:nvGrpSpPr>
        <p:grpSpPr>
          <a:xfrm>
            <a:off x="0" y="6300000"/>
            <a:ext cx="9144000" cy="558000"/>
            <a:chOff x="0" y="6300000"/>
            <a:chExt cx="9144000" cy="558000"/>
          </a:xfrm>
        </p:grpSpPr>
        <p:sp>
          <p:nvSpPr>
            <p:cNvPr id="19" name="Suorakulmio 18"/>
            <p:cNvSpPr/>
            <p:nvPr userDrawn="1"/>
          </p:nvSpPr>
          <p:spPr>
            <a:xfrm>
              <a:off x="0" y="6309320"/>
              <a:ext cx="9144000" cy="548680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cxnSp>
          <p:nvCxnSpPr>
            <p:cNvPr id="20" name="Suora yhdysviiva 19"/>
            <p:cNvCxnSpPr/>
            <p:nvPr userDrawn="1"/>
          </p:nvCxnSpPr>
          <p:spPr>
            <a:xfrm>
              <a:off x="0" y="6300000"/>
              <a:ext cx="9144000" cy="0"/>
            </a:xfrm>
            <a:prstGeom prst="line">
              <a:avLst/>
            </a:prstGeom>
            <a:ln w="22225">
              <a:solidFill>
                <a:srgbClr val="DFDFD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00805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1_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B0C17-89C6-BC41-B4A0-A125ED2A948D}" type="datetime1">
              <a:rPr lang="fi-FI" smtClean="0"/>
              <a:t>12.9.2014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83074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ope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 descr="tku_powerpoint_piirrospohja_kokonaan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139"/>
          <a:stretch/>
        </p:blipFill>
        <p:spPr>
          <a:xfrm>
            <a:off x="0" y="-188640"/>
            <a:ext cx="9144000" cy="6437040"/>
          </a:xfrm>
          <a:prstGeom prst="rect">
            <a:avLst/>
          </a:prstGeom>
        </p:spPr>
      </p:pic>
      <p:sp>
        <p:nvSpPr>
          <p:cNvPr id="15" name="Otsikko 14"/>
          <p:cNvSpPr>
            <a:spLocks noGrp="1"/>
          </p:cNvSpPr>
          <p:nvPr>
            <p:ph type="title"/>
          </p:nvPr>
        </p:nvSpPr>
        <p:spPr>
          <a:xfrm>
            <a:off x="684000" y="764704"/>
            <a:ext cx="7704424" cy="1800200"/>
          </a:xfrm>
        </p:spPr>
        <p:txBody>
          <a:bodyPr>
            <a:normAutofit/>
          </a:bodyPr>
          <a:lstStyle>
            <a:lvl1pPr algn="l">
              <a:defRPr sz="3200"/>
            </a:lvl1pPr>
          </a:lstStyle>
          <a:p>
            <a:r>
              <a:rPr lang="fi-FI" smtClean="0"/>
              <a:t>Muokkaa perustyylejä naps.</a:t>
            </a:r>
            <a:endParaRPr lang="fi-FI" dirty="0"/>
          </a:p>
        </p:txBody>
      </p:sp>
      <p:sp>
        <p:nvSpPr>
          <p:cNvPr id="17" name="Tekstin paikkamerkki 16"/>
          <p:cNvSpPr>
            <a:spLocks noGrp="1"/>
          </p:cNvSpPr>
          <p:nvPr>
            <p:ph type="body" sz="quarter" idx="13"/>
          </p:nvPr>
        </p:nvSpPr>
        <p:spPr>
          <a:xfrm>
            <a:off x="683568" y="2771972"/>
            <a:ext cx="7704856" cy="1377108"/>
          </a:xfrm>
        </p:spPr>
        <p:txBody>
          <a:bodyPr>
            <a:normAutofit/>
          </a:bodyPr>
          <a:lstStyle>
            <a:lvl1pPr marL="0" indent="0" algn="l">
              <a:buFontTx/>
              <a:buNone/>
              <a:defRPr sz="1800"/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D068ECC-E6D4-0A4F-915C-1D74DFB4EBF8}" type="datetime1">
              <a:rPr lang="fi-FI" smtClean="0"/>
              <a:t>12.9.2014</a:t>
            </a:fld>
            <a:endParaRPr lang="fi-FI" dirty="0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  <p:pic>
        <p:nvPicPr>
          <p:cNvPr id="11" name="Kuva 10" descr="Turku_Åbo__Eurooppalainen_mv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00" y="5661248"/>
            <a:ext cx="1332000" cy="400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4055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 descr="tku_powerpoint_piirrospohja_kulma.png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2" y="2816932"/>
            <a:ext cx="5040562" cy="3780420"/>
          </a:xfrm>
          <a:prstGeom prst="rect">
            <a:avLst/>
          </a:prstGeom>
        </p:spPr>
      </p:pic>
      <p:grpSp>
        <p:nvGrpSpPr>
          <p:cNvPr id="18" name="Ryhmitä 17"/>
          <p:cNvGrpSpPr/>
          <p:nvPr/>
        </p:nvGrpSpPr>
        <p:grpSpPr>
          <a:xfrm>
            <a:off x="0" y="6300000"/>
            <a:ext cx="9144000" cy="558000"/>
            <a:chOff x="0" y="6300000"/>
            <a:chExt cx="9144000" cy="558000"/>
          </a:xfrm>
        </p:grpSpPr>
        <p:sp>
          <p:nvSpPr>
            <p:cNvPr id="5" name="Suorakulmio 4"/>
            <p:cNvSpPr/>
            <p:nvPr userDrawn="1"/>
          </p:nvSpPr>
          <p:spPr>
            <a:xfrm>
              <a:off x="0" y="6309320"/>
              <a:ext cx="9144000" cy="548680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cxnSp>
          <p:nvCxnSpPr>
            <p:cNvPr id="15" name="Suora yhdysviiva 14"/>
            <p:cNvCxnSpPr/>
            <p:nvPr userDrawn="1"/>
          </p:nvCxnSpPr>
          <p:spPr>
            <a:xfrm>
              <a:off x="0" y="6300000"/>
              <a:ext cx="9144000" cy="0"/>
            </a:xfrm>
            <a:prstGeom prst="line">
              <a:avLst/>
            </a:prstGeom>
            <a:ln w="22225">
              <a:solidFill>
                <a:srgbClr val="DFDFD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84000" y="1627200"/>
            <a:ext cx="7776000" cy="42068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</a:p>
        </p:txBody>
      </p:sp>
      <p:sp>
        <p:nvSpPr>
          <p:cNvPr id="11" name="Päivämäärän paikkamerkki 10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1D4012-C01B-2E44-9A3D-1C8BBE6C2239}" type="datetime1">
              <a:rPr lang="fi-FI" smtClean="0"/>
              <a:t>12.9.2014</a:t>
            </a:fld>
            <a:endParaRPr lang="fi-FI" dirty="0"/>
          </a:p>
        </p:txBody>
      </p:sp>
      <p:sp>
        <p:nvSpPr>
          <p:cNvPr id="12" name="Alatunnisteen paikkamerkki 11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i-FI" smtClean="0"/>
              <a:t>Esittäjän nimi</a:t>
            </a:r>
            <a:endParaRPr lang="fi-FI" dirty="0"/>
          </a:p>
        </p:txBody>
      </p:sp>
      <p:sp>
        <p:nvSpPr>
          <p:cNvPr id="13" name="Dian numeron paikkamerkki 12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  <p:pic>
        <p:nvPicPr>
          <p:cNvPr id="19" name="Kuva 18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00" y="184600"/>
            <a:ext cx="1332000" cy="381626"/>
          </a:xfrm>
          <a:prstGeom prst="rect">
            <a:avLst/>
          </a:prstGeom>
        </p:spPr>
      </p:pic>
      <p:sp>
        <p:nvSpPr>
          <p:cNvPr id="33" name="Otsikon paikkamerkki 32"/>
          <p:cNvSpPr>
            <a:spLocks noGrp="1"/>
          </p:cNvSpPr>
          <p:nvPr>
            <p:ph type="title"/>
          </p:nvPr>
        </p:nvSpPr>
        <p:spPr>
          <a:xfrm>
            <a:off x="684000" y="620688"/>
            <a:ext cx="7776000" cy="79695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fi-FI" dirty="0" smtClean="0"/>
              <a:t>Muokkaa perustyylejä naps.</a:t>
            </a:r>
            <a:endParaRPr lang="fi-FI" dirty="0"/>
          </a:p>
        </p:txBody>
      </p:sp>
      <p:pic>
        <p:nvPicPr>
          <p:cNvPr id="6" name="Kuva 5" descr="Turku_Åbo__Eurooppalainen_mv.png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00" y="5661248"/>
            <a:ext cx="1332000" cy="400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084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rgbClr val="00468B"/>
          </a:solidFill>
          <a:latin typeface="+mj-lt"/>
          <a:ea typeface="+mj-ea"/>
          <a:cs typeface="+mj-cs"/>
        </a:defRPr>
      </a:lvl1pPr>
    </p:titleStyle>
    <p:bodyStyle>
      <a:lvl1pPr marL="285750" indent="-285750" algn="l" defTabSz="914400" rtl="0" eaLnBrk="1" latinLnBrk="0" hangingPunct="1">
        <a:spcBef>
          <a:spcPts val="24"/>
        </a:spcBef>
        <a:buClr>
          <a:srgbClr val="00468B"/>
        </a:buClr>
        <a:buSzPct val="120000"/>
        <a:buFont typeface="Arial"/>
        <a:buChar char="•"/>
        <a:defRPr sz="2000" b="1" i="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84000" y="2060848"/>
            <a:ext cx="7704424" cy="504056"/>
          </a:xfrm>
        </p:spPr>
        <p:txBody>
          <a:bodyPr/>
          <a:lstStyle/>
          <a:p>
            <a:r>
              <a:rPr lang="fi-FI" dirty="0" smtClean="0"/>
              <a:t>Kuukausiraportti elokuu 2014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D068ECC-E6D4-0A4F-915C-1D74DFB4EBF8}" type="datetime1">
              <a:rPr lang="fi-FI" smtClean="0"/>
              <a:t>12.9.2014</a:t>
            </a:fld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1</a:t>
            </a:fld>
            <a:endParaRPr lang="fi-FI"/>
          </a:p>
        </p:txBody>
      </p:sp>
      <p:sp>
        <p:nvSpPr>
          <p:cNvPr id="8" name="Otsikko 1"/>
          <p:cNvSpPr txBox="1">
            <a:spLocks/>
          </p:cNvSpPr>
          <p:nvPr/>
        </p:nvSpPr>
        <p:spPr>
          <a:xfrm>
            <a:off x="683568" y="1396033"/>
            <a:ext cx="7704424" cy="504056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rgbClr val="00468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dirty="0" smtClean="0"/>
              <a:t>Sivistystoimiala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53838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18F73-29E0-0C48-B7BB-47AD54BA47B9}" type="datetime1">
              <a:rPr lang="fi-FI" smtClean="0"/>
              <a:t>12.9.2014</a:t>
            </a:fld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2</a:t>
            </a:fld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68408" y="975866"/>
            <a:ext cx="7776000" cy="796950"/>
          </a:xfrm>
        </p:spPr>
        <p:txBody>
          <a:bodyPr>
            <a:noAutofit/>
          </a:bodyPr>
          <a:lstStyle/>
          <a:p>
            <a:r>
              <a:rPr lang="fi-FI" sz="1800" dirty="0" smtClean="0"/>
              <a:t>Talousarvion seurantaraportti elokuu 2014</a:t>
            </a:r>
            <a:endParaRPr lang="fi-FI" sz="1800" dirty="0"/>
          </a:p>
        </p:txBody>
      </p:sp>
      <p:sp>
        <p:nvSpPr>
          <p:cNvPr id="8" name="Otsikko 1"/>
          <p:cNvSpPr txBox="1">
            <a:spLocks/>
          </p:cNvSpPr>
          <p:nvPr/>
        </p:nvSpPr>
        <p:spPr>
          <a:xfrm>
            <a:off x="467544" y="898997"/>
            <a:ext cx="8280920" cy="43691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rgbClr val="00468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sz="2400" dirty="0" smtClean="0"/>
              <a:t>Sivistystoimiala</a:t>
            </a:r>
            <a:endParaRPr lang="fi-FI" sz="2400" dirty="0"/>
          </a:p>
        </p:txBody>
      </p:sp>
      <p:sp>
        <p:nvSpPr>
          <p:cNvPr id="5" name="Tekstiruutu 4"/>
          <p:cNvSpPr txBox="1"/>
          <p:nvPr/>
        </p:nvSpPr>
        <p:spPr>
          <a:xfrm>
            <a:off x="1331640" y="2348880"/>
            <a:ext cx="5832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Tähän </a:t>
            </a:r>
            <a:r>
              <a:rPr lang="fi-FI" dirty="0" err="1" smtClean="0"/>
              <a:t>SAP-raportti</a:t>
            </a:r>
            <a:endParaRPr lang="fi-FI" dirty="0"/>
          </a:p>
        </p:txBody>
      </p:sp>
      <p:graphicFrame>
        <p:nvGraphicFramePr>
          <p:cNvPr id="3" name="Taulukk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6004846"/>
              </p:ext>
            </p:extLst>
          </p:nvPr>
        </p:nvGraphicFramePr>
        <p:xfrm>
          <a:off x="323526" y="2132857"/>
          <a:ext cx="8496948" cy="3839297"/>
        </p:xfrm>
        <a:graphic>
          <a:graphicData uri="http://schemas.openxmlformats.org/drawingml/2006/table">
            <a:tbl>
              <a:tblPr/>
              <a:tblGrid>
                <a:gridCol w="1922993"/>
                <a:gridCol w="916776"/>
                <a:gridCol w="1062119"/>
                <a:gridCol w="1062119"/>
                <a:gridCol w="659632"/>
                <a:gridCol w="659632"/>
                <a:gridCol w="782613"/>
                <a:gridCol w="782613"/>
                <a:gridCol w="648451"/>
              </a:tblGrid>
              <a:tr h="273295">
                <a:tc rowSpan="2"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Tulosyksikkö</a:t>
                      </a:r>
                    </a:p>
                  </a:txBody>
                  <a:tcPr marL="6571" marR="6571" marT="6571" marB="0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C4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1000SIVISTYS</a:t>
                      </a:r>
                    </a:p>
                  </a:txBody>
                  <a:tcPr marL="6571" marR="6571" marT="6571" marB="0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CF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1000SIVISTYS</a:t>
                      </a:r>
                    </a:p>
                  </a:txBody>
                  <a:tcPr marL="6571" marR="6571" marT="6571" marB="0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CF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1000SIVISTYS</a:t>
                      </a:r>
                    </a:p>
                  </a:txBody>
                  <a:tcPr marL="6571" marR="6571" marT="6571" marB="0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CF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1000SIVISTYS</a:t>
                      </a:r>
                    </a:p>
                  </a:txBody>
                  <a:tcPr marL="6571" marR="6571" marT="6571" marB="0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CF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1000SIVISTYS</a:t>
                      </a:r>
                    </a:p>
                  </a:txBody>
                  <a:tcPr marL="6571" marR="6571" marT="6571" marB="0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CF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1000SIVISTYS</a:t>
                      </a:r>
                    </a:p>
                  </a:txBody>
                  <a:tcPr marL="6571" marR="6571" marT="6571" marB="0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CF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1000SIVISTYS</a:t>
                      </a:r>
                    </a:p>
                  </a:txBody>
                  <a:tcPr marL="6571" marR="6571" marT="6571" marB="0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CF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1000SIVISTYS</a:t>
                      </a:r>
                    </a:p>
                  </a:txBody>
                  <a:tcPr marL="6571" marR="6571" marT="6571" marB="0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CFE8"/>
                    </a:solidFill>
                  </a:tcPr>
                </a:tc>
              </a:tr>
              <a:tr h="273295"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Sivistystoimiala</a:t>
                      </a:r>
                    </a:p>
                  </a:txBody>
                  <a:tcPr marL="6571" marR="6571" marT="657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CF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Sivistystoimiala</a:t>
                      </a:r>
                    </a:p>
                  </a:txBody>
                  <a:tcPr marL="6571" marR="6571" marT="657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CF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Sivistystoimiala</a:t>
                      </a:r>
                    </a:p>
                  </a:txBody>
                  <a:tcPr marL="6571" marR="6571" marT="657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CF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Sivistys-toimiala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571" marR="6571" marT="657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CF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Sivistys-toimiala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571" marR="6571" marT="657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CF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Sivistys-toimiala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571" marR="6571" marT="657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CF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Sivistys-toimiala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571" marR="6571" marT="657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CF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Sivistys-toimiala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571" marR="6571" marT="657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CFE8"/>
                    </a:solidFill>
                  </a:tcPr>
                </a:tc>
              </a:tr>
              <a:tr h="424594">
                <a:tc>
                  <a:txBody>
                    <a:bodyPr/>
                    <a:lstStyle/>
                    <a:p>
                      <a:pPr algn="r" fontAlgn="ctr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571" marR="6571" marT="657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C4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TA </a:t>
                      </a:r>
                      <a:b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</a:br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2014</a:t>
                      </a:r>
                    </a:p>
                  </a:txBody>
                  <a:tcPr marL="6571" marR="6571" marT="6571" marB="0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CF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TA </a:t>
                      </a:r>
                      <a:b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</a:br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muutokset</a:t>
                      </a:r>
                      <a:b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</a:br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2014</a:t>
                      </a:r>
                    </a:p>
                  </a:txBody>
                  <a:tcPr marL="6571" marR="6571" marT="6571" marB="0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CF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TA </a:t>
                      </a:r>
                      <a:b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</a:br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muutoksineen</a:t>
                      </a:r>
                      <a:b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</a:br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2014</a:t>
                      </a:r>
                    </a:p>
                  </a:txBody>
                  <a:tcPr marL="6571" marR="6571" marT="6571" marB="0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CF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</a:t>
                      </a:r>
                      <a:b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</a:br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8.2014</a:t>
                      </a:r>
                    </a:p>
                  </a:txBody>
                  <a:tcPr marL="6571" marR="6571" marT="6571" marB="0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CF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 1 - 8</a:t>
                      </a:r>
                      <a:b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</a:br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2014</a:t>
                      </a:r>
                    </a:p>
                  </a:txBody>
                  <a:tcPr marL="6571" marR="6571" marT="6571" marB="0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CF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 %</a:t>
                      </a:r>
                    </a:p>
                  </a:txBody>
                  <a:tcPr marL="6571" marR="6571" marT="6571" marB="0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CF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 1 - 8    </a:t>
                      </a:r>
                      <a:b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</a:br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2013</a:t>
                      </a:r>
                    </a:p>
                  </a:txBody>
                  <a:tcPr marL="6571" marR="6571" marT="6571" marB="0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CF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Muutos %</a:t>
                      </a:r>
                    </a:p>
                  </a:txBody>
                  <a:tcPr marL="6571" marR="6571" marT="6571" marB="0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CFE8"/>
                    </a:solidFill>
                  </a:tcPr>
                </a:tc>
              </a:tr>
              <a:tr h="187801">
                <a:tc>
                  <a:txBody>
                    <a:bodyPr/>
                    <a:lstStyle/>
                    <a:p>
                      <a:pPr algn="l" fontAlgn="ctr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Kustannuslaji</a:t>
                      </a:r>
                    </a:p>
                  </a:txBody>
                  <a:tcPr marL="6571" marR="6571" marT="657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C4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* 1.000 EUR</a:t>
                      </a:r>
                    </a:p>
                  </a:txBody>
                  <a:tcPr marL="6571" marR="6571" marT="657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C4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* 1.000 EUR</a:t>
                      </a:r>
                    </a:p>
                  </a:txBody>
                  <a:tcPr marL="6571" marR="6571" marT="657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C4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* 1.000 EUR</a:t>
                      </a:r>
                    </a:p>
                  </a:txBody>
                  <a:tcPr marL="6571" marR="6571" marT="657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C4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* 1.000 EUR</a:t>
                      </a:r>
                    </a:p>
                  </a:txBody>
                  <a:tcPr marL="6571" marR="6571" marT="657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C4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* 1.000 EUR</a:t>
                      </a:r>
                    </a:p>
                  </a:txBody>
                  <a:tcPr marL="6571" marR="6571" marT="657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C4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571" marR="6571" marT="657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C4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* 1.000 EUR</a:t>
                      </a:r>
                    </a:p>
                  </a:txBody>
                  <a:tcPr marL="6571" marR="6571" marT="657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C4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571" marR="6571" marT="657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C4C4"/>
                    </a:solidFill>
                  </a:tcPr>
                </a:tc>
              </a:tr>
              <a:tr h="187801">
                <a:tc>
                  <a:txBody>
                    <a:bodyPr/>
                    <a:lstStyle/>
                    <a:p>
                      <a:pPr algn="l" fontAlgn="ctr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Kokonaistulos</a:t>
                      </a:r>
                    </a:p>
                  </a:txBody>
                  <a:tcPr marL="6571" marR="6571" marT="657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84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280 438,55</a:t>
                      </a:r>
                    </a:p>
                  </a:txBody>
                  <a:tcPr marL="6571" marR="6571" marT="657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84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-190,91</a:t>
                      </a:r>
                    </a:p>
                  </a:txBody>
                  <a:tcPr marL="6571" marR="6571" marT="657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84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280 247,64</a:t>
                      </a:r>
                    </a:p>
                  </a:txBody>
                  <a:tcPr marL="6571" marR="6571" marT="657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84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22 269,21</a:t>
                      </a:r>
                    </a:p>
                  </a:txBody>
                  <a:tcPr marL="6571" marR="6571" marT="657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84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178 245,04</a:t>
                      </a:r>
                    </a:p>
                  </a:txBody>
                  <a:tcPr marL="6571" marR="6571" marT="657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84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63,6</a:t>
                      </a:r>
                    </a:p>
                  </a:txBody>
                  <a:tcPr marL="6571" marR="6571" marT="657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84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179 434,45</a:t>
                      </a:r>
                    </a:p>
                  </a:txBody>
                  <a:tcPr marL="6571" marR="6571" marT="657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84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-0,7</a:t>
                      </a:r>
                    </a:p>
                  </a:txBody>
                  <a:tcPr marL="6571" marR="6571" marT="657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843"/>
                    </a:solidFill>
                  </a:tcPr>
                </a:tc>
              </a:tr>
              <a:tr h="187801">
                <a:tc>
                  <a:txBody>
                    <a:bodyPr/>
                    <a:lstStyle/>
                    <a:p>
                      <a:pPr algn="l" fontAlgn="ctr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TOIMINTATUOTOT</a:t>
                      </a:r>
                    </a:p>
                  </a:txBody>
                  <a:tcPr marL="6571" marR="6571" marT="657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CF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-26 224,72</a:t>
                      </a:r>
                    </a:p>
                  </a:txBody>
                  <a:tcPr marL="6571" marR="6571" marT="657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E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0,00</a:t>
                      </a:r>
                    </a:p>
                  </a:txBody>
                  <a:tcPr marL="6571" marR="6571" marT="657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E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-26 224,72</a:t>
                      </a:r>
                    </a:p>
                  </a:txBody>
                  <a:tcPr marL="6571" marR="6571" marT="657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E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-1 393,81</a:t>
                      </a:r>
                    </a:p>
                  </a:txBody>
                  <a:tcPr marL="6571" marR="6571" marT="657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E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-20 752,36</a:t>
                      </a:r>
                    </a:p>
                  </a:txBody>
                  <a:tcPr marL="6571" marR="6571" marT="657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E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79,1</a:t>
                      </a:r>
                    </a:p>
                  </a:txBody>
                  <a:tcPr marL="6571" marR="6571" marT="657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E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-18 816,78</a:t>
                      </a:r>
                    </a:p>
                  </a:txBody>
                  <a:tcPr marL="6571" marR="6571" marT="657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E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10,3</a:t>
                      </a:r>
                    </a:p>
                  </a:txBody>
                  <a:tcPr marL="6571" marR="6571" marT="657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EF4"/>
                    </a:solidFill>
                  </a:tcPr>
                </a:tc>
              </a:tr>
              <a:tr h="187801">
                <a:tc>
                  <a:txBody>
                    <a:bodyPr/>
                    <a:lstStyle/>
                    <a:p>
                      <a:pPr algn="l" fontAlgn="ctr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Myyntituotot</a:t>
                      </a:r>
                    </a:p>
                  </a:txBody>
                  <a:tcPr marL="98564" marR="6571" marT="657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E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-11 960,23</a:t>
                      </a:r>
                    </a:p>
                  </a:txBody>
                  <a:tcPr marL="6571" marR="6571" marT="657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571" marR="6571" marT="657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-11 960,23</a:t>
                      </a:r>
                    </a:p>
                  </a:txBody>
                  <a:tcPr marL="6571" marR="6571" marT="657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-524,17</a:t>
                      </a:r>
                    </a:p>
                  </a:txBody>
                  <a:tcPr marL="6571" marR="6571" marT="657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-7 058,32</a:t>
                      </a:r>
                    </a:p>
                  </a:txBody>
                  <a:tcPr marL="6571" marR="6571" marT="657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59,0</a:t>
                      </a:r>
                    </a:p>
                  </a:txBody>
                  <a:tcPr marL="6571" marR="6571" marT="657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-6 520,48</a:t>
                      </a:r>
                    </a:p>
                  </a:txBody>
                  <a:tcPr marL="6571" marR="6571" marT="657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8,2</a:t>
                      </a:r>
                    </a:p>
                  </a:txBody>
                  <a:tcPr marL="6571" marR="6571" marT="657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7801">
                <a:tc>
                  <a:txBody>
                    <a:bodyPr/>
                    <a:lstStyle/>
                    <a:p>
                      <a:pPr algn="l" fontAlgn="ctr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Maksutuotot</a:t>
                      </a:r>
                    </a:p>
                  </a:txBody>
                  <a:tcPr marL="98564" marR="6571" marT="657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E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-8 560,67</a:t>
                      </a:r>
                    </a:p>
                  </a:txBody>
                  <a:tcPr marL="6571" marR="6571" marT="657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E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0,00</a:t>
                      </a:r>
                    </a:p>
                  </a:txBody>
                  <a:tcPr marL="6571" marR="6571" marT="657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E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-8 560,67</a:t>
                      </a:r>
                    </a:p>
                  </a:txBody>
                  <a:tcPr marL="6571" marR="6571" marT="657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E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-132,04</a:t>
                      </a:r>
                    </a:p>
                  </a:txBody>
                  <a:tcPr marL="6571" marR="6571" marT="657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E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-5 401,98</a:t>
                      </a:r>
                    </a:p>
                  </a:txBody>
                  <a:tcPr marL="6571" marR="6571" marT="657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E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63,1</a:t>
                      </a:r>
                    </a:p>
                  </a:txBody>
                  <a:tcPr marL="6571" marR="6571" marT="657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E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-5 315,82</a:t>
                      </a:r>
                    </a:p>
                  </a:txBody>
                  <a:tcPr marL="6571" marR="6571" marT="657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E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1,6</a:t>
                      </a:r>
                    </a:p>
                  </a:txBody>
                  <a:tcPr marL="6571" marR="6571" marT="657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EF4"/>
                    </a:solidFill>
                  </a:tcPr>
                </a:tc>
              </a:tr>
              <a:tr h="187801">
                <a:tc>
                  <a:txBody>
                    <a:bodyPr/>
                    <a:lstStyle/>
                    <a:p>
                      <a:pPr algn="l" fontAlgn="ctr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Tuet ja avustukset</a:t>
                      </a:r>
                    </a:p>
                  </a:txBody>
                  <a:tcPr marL="98564" marR="6571" marT="657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E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-5 359,99</a:t>
                      </a:r>
                    </a:p>
                  </a:txBody>
                  <a:tcPr marL="6571" marR="6571" marT="657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571" marR="6571" marT="657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-5 359,99</a:t>
                      </a:r>
                    </a:p>
                  </a:txBody>
                  <a:tcPr marL="6571" marR="6571" marT="657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-708,58</a:t>
                      </a:r>
                    </a:p>
                  </a:txBody>
                  <a:tcPr marL="6571" marR="6571" marT="657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-7 889,63</a:t>
                      </a:r>
                    </a:p>
                  </a:txBody>
                  <a:tcPr marL="6571" marR="6571" marT="657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147,2</a:t>
                      </a:r>
                    </a:p>
                  </a:txBody>
                  <a:tcPr marL="6571" marR="6571" marT="657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-6 669,92</a:t>
                      </a:r>
                    </a:p>
                  </a:txBody>
                  <a:tcPr marL="6571" marR="6571" marT="657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18,3</a:t>
                      </a:r>
                    </a:p>
                  </a:txBody>
                  <a:tcPr marL="6571" marR="6571" marT="657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7801">
                <a:tc>
                  <a:txBody>
                    <a:bodyPr/>
                    <a:lstStyle/>
                    <a:p>
                      <a:pPr algn="l" fontAlgn="ctr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Vuokratuotot</a:t>
                      </a:r>
                    </a:p>
                  </a:txBody>
                  <a:tcPr marL="98564" marR="6571" marT="657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E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-79,82</a:t>
                      </a:r>
                    </a:p>
                  </a:txBody>
                  <a:tcPr marL="6571" marR="6571" marT="657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E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571" marR="6571" marT="657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E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-79,82</a:t>
                      </a:r>
                    </a:p>
                  </a:txBody>
                  <a:tcPr marL="6571" marR="6571" marT="657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E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2,86</a:t>
                      </a:r>
                    </a:p>
                  </a:txBody>
                  <a:tcPr marL="6571" marR="6571" marT="657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E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-91,94</a:t>
                      </a:r>
                    </a:p>
                  </a:txBody>
                  <a:tcPr marL="6571" marR="6571" marT="657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E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115,2</a:t>
                      </a:r>
                    </a:p>
                  </a:txBody>
                  <a:tcPr marL="6571" marR="6571" marT="657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E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-128,41</a:t>
                      </a:r>
                    </a:p>
                  </a:txBody>
                  <a:tcPr marL="6571" marR="6571" marT="657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E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-28,4</a:t>
                      </a:r>
                    </a:p>
                  </a:txBody>
                  <a:tcPr marL="6571" marR="6571" marT="657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EF4"/>
                    </a:solidFill>
                  </a:tcPr>
                </a:tc>
              </a:tr>
              <a:tr h="187801">
                <a:tc>
                  <a:txBody>
                    <a:bodyPr/>
                    <a:lstStyle/>
                    <a:p>
                      <a:pPr algn="l" fontAlgn="ctr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Muut toimintatuotot</a:t>
                      </a:r>
                    </a:p>
                  </a:txBody>
                  <a:tcPr marL="98564" marR="6571" marT="657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E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-264,00</a:t>
                      </a:r>
                    </a:p>
                  </a:txBody>
                  <a:tcPr marL="6571" marR="6571" marT="657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571" marR="6571" marT="657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-264,00</a:t>
                      </a:r>
                    </a:p>
                  </a:txBody>
                  <a:tcPr marL="6571" marR="6571" marT="657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-31,89</a:t>
                      </a:r>
                    </a:p>
                  </a:txBody>
                  <a:tcPr marL="6571" marR="6571" marT="657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-310,50</a:t>
                      </a:r>
                    </a:p>
                  </a:txBody>
                  <a:tcPr marL="6571" marR="6571" marT="657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117,6</a:t>
                      </a:r>
                    </a:p>
                  </a:txBody>
                  <a:tcPr marL="6571" marR="6571" marT="657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-182,14</a:t>
                      </a:r>
                    </a:p>
                  </a:txBody>
                  <a:tcPr marL="6571" marR="6571" marT="657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70,5</a:t>
                      </a:r>
                    </a:p>
                  </a:txBody>
                  <a:tcPr marL="6571" marR="6571" marT="657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7801">
                <a:tc>
                  <a:txBody>
                    <a:bodyPr/>
                    <a:lstStyle/>
                    <a:p>
                      <a:pPr algn="l" fontAlgn="ctr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TOIMINTAKULUT</a:t>
                      </a:r>
                    </a:p>
                  </a:txBody>
                  <a:tcPr marL="6571" marR="6571" marT="657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CF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306 663,27</a:t>
                      </a:r>
                    </a:p>
                  </a:txBody>
                  <a:tcPr marL="6571" marR="6571" marT="657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E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-190,91</a:t>
                      </a:r>
                    </a:p>
                  </a:txBody>
                  <a:tcPr marL="6571" marR="6571" marT="657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E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306 472,36</a:t>
                      </a:r>
                    </a:p>
                  </a:txBody>
                  <a:tcPr marL="6571" marR="6571" marT="657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E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23 663,02</a:t>
                      </a:r>
                    </a:p>
                  </a:txBody>
                  <a:tcPr marL="6571" marR="6571" marT="657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E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198 997,41</a:t>
                      </a:r>
                    </a:p>
                  </a:txBody>
                  <a:tcPr marL="6571" marR="6571" marT="657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E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64,9</a:t>
                      </a:r>
                    </a:p>
                  </a:txBody>
                  <a:tcPr marL="6571" marR="6571" marT="657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E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198 251,23</a:t>
                      </a:r>
                    </a:p>
                  </a:txBody>
                  <a:tcPr marL="6571" marR="6571" marT="657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E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6571" marR="6571" marT="657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EF4"/>
                    </a:solidFill>
                  </a:tcPr>
                </a:tc>
              </a:tr>
              <a:tr h="187801">
                <a:tc>
                  <a:txBody>
                    <a:bodyPr/>
                    <a:lstStyle/>
                    <a:p>
                      <a:pPr algn="l" fontAlgn="ctr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Henkilöstökulut</a:t>
                      </a:r>
                    </a:p>
                  </a:txBody>
                  <a:tcPr marL="98564" marR="6571" marT="657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E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179 165,82</a:t>
                      </a:r>
                    </a:p>
                  </a:txBody>
                  <a:tcPr marL="6571" marR="6571" marT="657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-1 434,20</a:t>
                      </a:r>
                    </a:p>
                  </a:txBody>
                  <a:tcPr marL="6571" marR="6571" marT="657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177 731,62</a:t>
                      </a:r>
                    </a:p>
                  </a:txBody>
                  <a:tcPr marL="6571" marR="6571" marT="657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15 162,35</a:t>
                      </a:r>
                    </a:p>
                  </a:txBody>
                  <a:tcPr marL="6571" marR="6571" marT="657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117 260,13</a:t>
                      </a:r>
                    </a:p>
                  </a:txBody>
                  <a:tcPr marL="6571" marR="6571" marT="657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66,0</a:t>
                      </a:r>
                    </a:p>
                  </a:txBody>
                  <a:tcPr marL="6571" marR="6571" marT="657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117 607,80</a:t>
                      </a:r>
                    </a:p>
                  </a:txBody>
                  <a:tcPr marL="6571" marR="6571" marT="657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-0,3</a:t>
                      </a:r>
                    </a:p>
                  </a:txBody>
                  <a:tcPr marL="6571" marR="6571" marT="657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7801">
                <a:tc>
                  <a:txBody>
                    <a:bodyPr/>
                    <a:lstStyle/>
                    <a:p>
                      <a:pPr algn="l" fontAlgn="ctr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Palvelujen ostot</a:t>
                      </a:r>
                    </a:p>
                  </a:txBody>
                  <a:tcPr marL="98564" marR="6571" marT="657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E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48 406,72</a:t>
                      </a:r>
                    </a:p>
                  </a:txBody>
                  <a:tcPr marL="6571" marR="6571" marT="657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E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220,49</a:t>
                      </a:r>
                    </a:p>
                  </a:txBody>
                  <a:tcPr marL="6571" marR="6571" marT="657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E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48 627,21</a:t>
                      </a:r>
                    </a:p>
                  </a:txBody>
                  <a:tcPr marL="6571" marR="6571" marT="657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E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2 929,38</a:t>
                      </a:r>
                    </a:p>
                  </a:txBody>
                  <a:tcPr marL="6571" marR="6571" marT="657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E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29 902,40</a:t>
                      </a:r>
                    </a:p>
                  </a:txBody>
                  <a:tcPr marL="6571" marR="6571" marT="657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E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61,5</a:t>
                      </a:r>
                    </a:p>
                  </a:txBody>
                  <a:tcPr marL="6571" marR="6571" marT="657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E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29 923,62</a:t>
                      </a:r>
                    </a:p>
                  </a:txBody>
                  <a:tcPr marL="6571" marR="6571" marT="657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E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-0,1</a:t>
                      </a:r>
                    </a:p>
                  </a:txBody>
                  <a:tcPr marL="6571" marR="6571" marT="657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EF4"/>
                    </a:solidFill>
                  </a:tcPr>
                </a:tc>
              </a:tr>
              <a:tr h="187801">
                <a:tc>
                  <a:txBody>
                    <a:bodyPr/>
                    <a:lstStyle/>
                    <a:p>
                      <a:pPr algn="l" fontAlgn="ctr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Aineet, tarvikkeet</a:t>
                      </a:r>
                    </a:p>
                  </a:txBody>
                  <a:tcPr marL="98564" marR="6571" marT="657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E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9 762,01</a:t>
                      </a:r>
                    </a:p>
                  </a:txBody>
                  <a:tcPr marL="6571" marR="6571" marT="657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-212,00</a:t>
                      </a:r>
                    </a:p>
                  </a:txBody>
                  <a:tcPr marL="6571" marR="6571" marT="657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9 550,01</a:t>
                      </a:r>
                    </a:p>
                  </a:txBody>
                  <a:tcPr marL="6571" marR="6571" marT="657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446,09</a:t>
                      </a:r>
                    </a:p>
                  </a:txBody>
                  <a:tcPr marL="6571" marR="6571" marT="657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5 542,65</a:t>
                      </a:r>
                    </a:p>
                  </a:txBody>
                  <a:tcPr marL="6571" marR="6571" marT="657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58,0</a:t>
                      </a:r>
                    </a:p>
                  </a:txBody>
                  <a:tcPr marL="6571" marR="6571" marT="657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5 874,00</a:t>
                      </a:r>
                    </a:p>
                  </a:txBody>
                  <a:tcPr marL="6571" marR="6571" marT="657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-5,6</a:t>
                      </a:r>
                    </a:p>
                  </a:txBody>
                  <a:tcPr marL="6571" marR="6571" marT="657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7801">
                <a:tc>
                  <a:txBody>
                    <a:bodyPr/>
                    <a:lstStyle/>
                    <a:p>
                      <a:pPr algn="l" fontAlgn="ctr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Avustukset</a:t>
                      </a:r>
                    </a:p>
                  </a:txBody>
                  <a:tcPr marL="98564" marR="6571" marT="657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E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19 422,83</a:t>
                      </a:r>
                    </a:p>
                  </a:txBody>
                  <a:tcPr marL="6571" marR="6571" marT="657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E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1 384,80</a:t>
                      </a:r>
                    </a:p>
                  </a:txBody>
                  <a:tcPr marL="6571" marR="6571" marT="657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E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20 807,63</a:t>
                      </a:r>
                    </a:p>
                  </a:txBody>
                  <a:tcPr marL="6571" marR="6571" marT="657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E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1 134,31</a:t>
                      </a:r>
                    </a:p>
                  </a:txBody>
                  <a:tcPr marL="6571" marR="6571" marT="657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E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13 918,81</a:t>
                      </a:r>
                    </a:p>
                  </a:txBody>
                  <a:tcPr marL="6571" marR="6571" marT="657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E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66,9</a:t>
                      </a:r>
                    </a:p>
                  </a:txBody>
                  <a:tcPr marL="6571" marR="6571" marT="657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E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12 960,40</a:t>
                      </a:r>
                    </a:p>
                  </a:txBody>
                  <a:tcPr marL="6571" marR="6571" marT="657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E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7,4</a:t>
                      </a:r>
                    </a:p>
                  </a:txBody>
                  <a:tcPr marL="6571" marR="6571" marT="657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EF4"/>
                    </a:solidFill>
                  </a:tcPr>
                </a:tc>
              </a:tr>
              <a:tr h="187801">
                <a:tc>
                  <a:txBody>
                    <a:bodyPr/>
                    <a:lstStyle/>
                    <a:p>
                      <a:pPr algn="l" fontAlgn="ctr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Muut toimintakulut</a:t>
                      </a:r>
                    </a:p>
                  </a:txBody>
                  <a:tcPr marL="98564" marR="6571" marT="657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E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49 905,89</a:t>
                      </a:r>
                    </a:p>
                  </a:txBody>
                  <a:tcPr marL="6571" marR="6571" marT="657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-150,00</a:t>
                      </a:r>
                    </a:p>
                  </a:txBody>
                  <a:tcPr marL="6571" marR="6571" marT="657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49 755,89</a:t>
                      </a:r>
                    </a:p>
                  </a:txBody>
                  <a:tcPr marL="6571" marR="6571" marT="657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3 990,89</a:t>
                      </a:r>
                    </a:p>
                  </a:txBody>
                  <a:tcPr marL="6571" marR="6571" marT="657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32 373,41</a:t>
                      </a:r>
                    </a:p>
                  </a:txBody>
                  <a:tcPr marL="6571" marR="6571" marT="657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65,1</a:t>
                      </a:r>
                    </a:p>
                  </a:txBody>
                  <a:tcPr marL="6571" marR="6571" marT="657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31 885,40</a:t>
                      </a:r>
                    </a:p>
                  </a:txBody>
                  <a:tcPr marL="6571" marR="6571" marT="657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1,5</a:t>
                      </a:r>
                    </a:p>
                  </a:txBody>
                  <a:tcPr marL="6571" marR="6571" marT="657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3685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18F73-29E0-0C48-B7BB-47AD54BA47B9}" type="datetime1">
              <a:rPr lang="fi-FI" smtClean="0"/>
              <a:t>12.9.2014</a:t>
            </a:fld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3</a:t>
            </a:fld>
            <a:endParaRPr lang="fi-FI"/>
          </a:p>
        </p:txBody>
      </p:sp>
      <p:sp>
        <p:nvSpPr>
          <p:cNvPr id="12" name="Sisällön paikkamerkki 11"/>
          <p:cNvSpPr>
            <a:spLocks noGrp="1"/>
          </p:cNvSpPr>
          <p:nvPr>
            <p:ph sz="quarter" idx="13"/>
          </p:nvPr>
        </p:nvSpPr>
        <p:spPr>
          <a:xfrm>
            <a:off x="683568" y="1268760"/>
            <a:ext cx="8280920" cy="5040560"/>
          </a:xfrm>
        </p:spPr>
        <p:txBody>
          <a:bodyPr>
            <a:normAutofit/>
          </a:bodyPr>
          <a:lstStyle/>
          <a:p>
            <a:pPr marL="0" lvl="1" indent="0">
              <a:spcBef>
                <a:spcPts val="24"/>
              </a:spcBef>
              <a:buClr>
                <a:srgbClr val="00468B"/>
              </a:buClr>
              <a:buSzPct val="120000"/>
              <a:buNone/>
            </a:pPr>
            <a:r>
              <a:rPr lang="fi-FI" sz="1900" b="1" dirty="0" smtClean="0">
                <a:solidFill>
                  <a:srgbClr val="00468B"/>
                </a:solidFill>
              </a:rPr>
              <a:t>Keskeiset poikkeamat </a:t>
            </a:r>
            <a:endParaRPr lang="fi-FI" sz="1900" b="1" dirty="0">
              <a:solidFill>
                <a:srgbClr val="00468B"/>
              </a:solidFill>
            </a:endParaRPr>
          </a:p>
          <a:p>
            <a:endParaRPr lang="fi-FI" sz="1500" dirty="0" smtClean="0">
              <a:solidFill>
                <a:srgbClr val="00468B"/>
              </a:solidFill>
            </a:endParaRPr>
          </a:p>
        </p:txBody>
      </p:sp>
      <p:sp>
        <p:nvSpPr>
          <p:cNvPr id="9" name="Otsikko 1"/>
          <p:cNvSpPr txBox="1">
            <a:spLocks/>
          </p:cNvSpPr>
          <p:nvPr/>
        </p:nvSpPr>
        <p:spPr>
          <a:xfrm>
            <a:off x="539552" y="684189"/>
            <a:ext cx="8280920" cy="43691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rgbClr val="00468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sz="2400" dirty="0" smtClean="0"/>
              <a:t>Sivistystoimiala</a:t>
            </a:r>
            <a:endParaRPr lang="fi-FI" sz="2400" dirty="0"/>
          </a:p>
        </p:txBody>
      </p:sp>
      <p:sp>
        <p:nvSpPr>
          <p:cNvPr id="2" name="Tekstiruutu 1"/>
          <p:cNvSpPr txBox="1"/>
          <p:nvPr/>
        </p:nvSpPr>
        <p:spPr>
          <a:xfrm>
            <a:off x="755576" y="1772816"/>
            <a:ext cx="756084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smtClean="0"/>
              <a:t>Sivistystoimiala on elokuun lopun tilanteen mukaan pysymässä talousarviossaan. Tuottojen osalta suurin poikkeama on kohdassa</a:t>
            </a:r>
            <a:r>
              <a:rPr lang="fi-FI" i="1" dirty="0" smtClean="0"/>
              <a:t> tuet ja avustukset</a:t>
            </a:r>
            <a:r>
              <a:rPr lang="fi-FI" dirty="0" smtClean="0"/>
              <a:t>  ja kokonaisuudessaan tuotoista on toteutunut jo lähes 80%. Tuottojen osalta on tosin jaksottamattomia tuloja on noin 1 miljoona euroa, jotka on tarkoitettu vuoden 2015 menojen katteeksi.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smtClean="0"/>
              <a:t>Menot ovat myös jonkin verran jäljessä, mutta todennäköistä on, että menot tulevat jonkin verran ylittymään loppuvuoden aikana.</a:t>
            </a:r>
            <a:endParaRPr lang="fi-FI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smtClean="0"/>
              <a:t>Toimiala pysyy näillä näkymin varsin hyvin talousarviossa.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44433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D18F73-29E0-0C48-B7BB-47AD54BA47B9}" type="datetime1">
              <a:rPr lang="fi-FI" smtClean="0"/>
              <a:t>12.9.2014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4</a:t>
            </a:fld>
            <a:endParaRPr lang="fi-FI"/>
          </a:p>
        </p:txBody>
      </p:sp>
      <p:graphicFrame>
        <p:nvGraphicFramePr>
          <p:cNvPr id="7" name="Sisällön paikkamerkki 6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487264258"/>
              </p:ext>
            </p:extLst>
          </p:nvPr>
        </p:nvGraphicFramePr>
        <p:xfrm>
          <a:off x="611561" y="836712"/>
          <a:ext cx="8064896" cy="51846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428581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Varhaiskasvatuksen tilanne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fi-FI" dirty="0" smtClean="0"/>
              <a:t>Varhaiskasvatuksen kysyntä on syyskauden alussa selkeästi hiipunut. Taustalla lienee naisvaltaisen palvelualan heikentynyt työllisyystilanne: päivähoitopaikkoja on vapaana sekä kunnallisella että yksityisellä puolella. Lapsia otetaan pois päivähoidosta ja hoitopaikkojen vastaanottamista lykätään.</a:t>
            </a:r>
          </a:p>
          <a:p>
            <a:r>
              <a:rPr lang="fi-FI" dirty="0" smtClean="0"/>
              <a:t>Aiempina vuosina palveluiden kysyntä on kasvanut vuosittain ja kuukausittain, vaikka yhteiskunnan taloudellinen toimintaympäristö on ollut alavireinen jo vuodesta 2008 lähtien.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D18F73-29E0-0C48-B7BB-47AD54BA47B9}" type="datetime1">
              <a:rPr lang="fi-FI" smtClean="0"/>
              <a:t>12.9.2014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265746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Perusopetuksen oppilasmäärän kehitys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D18F73-29E0-0C48-B7BB-47AD54BA47B9}" type="datetime1">
              <a:rPr lang="fi-FI" smtClean="0"/>
              <a:t>12.9.2014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6</a:t>
            </a:fld>
            <a:endParaRPr lang="fi-FI"/>
          </a:p>
        </p:txBody>
      </p:sp>
      <p:graphicFrame>
        <p:nvGraphicFramePr>
          <p:cNvPr id="7" name="Sisällön paikkamerkki 6"/>
          <p:cNvGraphicFramePr>
            <a:graphicFrameLocks noGrp="1"/>
          </p:cNvGraphicFramePr>
          <p:nvPr>
            <p:ph sz="quarter" idx="13"/>
          </p:nvPr>
        </p:nvGraphicFramePr>
        <p:xfrm>
          <a:off x="684213" y="1557338"/>
          <a:ext cx="7775575" cy="4464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002772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Perusopetuksen oppilasmäärän kehitys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fi-FI" dirty="0" smtClean="0"/>
              <a:t>Oppilasmäärä on kasvanut lähinnä alakouluissa 120 lapsella lukuvuodesta 2013-2014. Väestötiedot tukevat tätä kehitystä, joten kehityskulku ei ole yllättävä.</a:t>
            </a:r>
          </a:p>
          <a:p>
            <a:r>
              <a:rPr lang="fi-FI" dirty="0" smtClean="0"/>
              <a:t>Ikäluokkien koko on kasvanut ja muuttoliike kääntynyt edullisempaan suuntaan.</a:t>
            </a:r>
          </a:p>
          <a:p>
            <a:r>
              <a:rPr lang="fi-FI" dirty="0" smtClean="0"/>
              <a:t>Kuitenkin tulee ottaa huomioon, että 120 lasta merkitsee vain noin kolme oppilasta peruskoulua kohti, mutta vastaa kuitenkin hyvin esim. Kähärin koulun oppilasmäärää (114 op)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D18F73-29E0-0C48-B7BB-47AD54BA47B9}" type="datetime1">
              <a:rPr lang="fi-FI" smtClean="0"/>
              <a:t>12.9.2014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457191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Ammatillisen koulutuksen sisäisen rakenteen muutos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fi-FI" dirty="0" smtClean="0"/>
              <a:t>Yhteishaun muutoksen vuoksi nuorille suunnattuun ammatilliseen peruskoulutukseen oli vähemmän hakijoita kuin aikaisempina vuosina</a:t>
            </a:r>
          </a:p>
          <a:p>
            <a:r>
              <a:rPr lang="fi-FI" dirty="0" smtClean="0"/>
              <a:t>Nuorten ammatillisessa peruskoulutuksessa keskeyttäneiden määrä oli korkea </a:t>
            </a:r>
            <a:r>
              <a:rPr lang="fi-FI" smtClean="0"/>
              <a:t>jo viime vuonna</a:t>
            </a:r>
            <a:endParaRPr lang="fi-FI" dirty="0" smtClean="0"/>
          </a:p>
          <a:p>
            <a:r>
              <a:rPr lang="fi-FI" dirty="0" smtClean="0"/>
              <a:t>Jotta koulutuksen järjestämisluvan opiskelijapaikkamäärä saadaan täytettyä, on lisätty aikuisille suunnattuja näyttötutkintoihin valmistavia koulutuksia</a:t>
            </a:r>
          </a:p>
          <a:p>
            <a:r>
              <a:rPr lang="fi-FI" dirty="0" smtClean="0"/>
              <a:t>Aikuiskoulutuksen hakijamäärät ovat korkeat</a:t>
            </a:r>
          </a:p>
          <a:p>
            <a:r>
              <a:rPr lang="fi-FI" dirty="0" smtClean="0"/>
              <a:t>Nuorten ammatillisiin peruskoulutuksiin on tehty lisäyksiä niillä aloilla, joissa opiskelijoita on saatavilla</a:t>
            </a:r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D18F73-29E0-0C48-B7BB-47AD54BA47B9}" type="datetime1">
              <a:rPr lang="fi-FI" smtClean="0"/>
              <a:t>12.9.2014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77880478"/>
      </p:ext>
    </p:extLst>
  </p:cSld>
  <p:clrMapOvr>
    <a:masterClrMapping/>
  </p:clrMapOvr>
</p:sld>
</file>

<file path=ppt/theme/theme1.xml><?xml version="1.0" encoding="utf-8"?>
<a:theme xmlns:a="http://schemas.openxmlformats.org/drawingml/2006/main" name="tku_ppt-pohja_25012012">
  <a:themeElements>
    <a:clrScheme name="Mukautettu 1">
      <a:dk1>
        <a:sysClr val="windowText" lastClr="000000"/>
      </a:dk1>
      <a:lt1>
        <a:sysClr val="window" lastClr="FFFFFF"/>
      </a:lt1>
      <a:dk2>
        <a:srgbClr val="00468B"/>
      </a:dk2>
      <a:lt2>
        <a:srgbClr val="EEECE1"/>
      </a:lt2>
      <a:accent1>
        <a:srgbClr val="00468B"/>
      </a:accent1>
      <a:accent2>
        <a:srgbClr val="FFB92F"/>
      </a:accent2>
      <a:accent3>
        <a:srgbClr val="B61130"/>
      </a:accent3>
      <a:accent4>
        <a:srgbClr val="FC670D"/>
      </a:accent4>
      <a:accent5>
        <a:srgbClr val="32AACD"/>
      </a:accent5>
      <a:accent6>
        <a:srgbClr val="808080"/>
      </a:accent6>
      <a:hlink>
        <a:srgbClr val="00367A"/>
      </a:hlink>
      <a:folHlink>
        <a:srgbClr val="32AACD"/>
      </a:folHlink>
    </a:clrScheme>
    <a:fontScheme name="Office, klassinen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-teema">
  <a:themeElements>
    <a:clrScheme name="Turun kaupunki">
      <a:dk1>
        <a:sysClr val="windowText" lastClr="000000"/>
      </a:dk1>
      <a:lt1>
        <a:sysClr val="window" lastClr="FFFFFF"/>
      </a:lt1>
      <a:dk2>
        <a:srgbClr val="298AAD"/>
      </a:dk2>
      <a:lt2>
        <a:srgbClr val="EEECE1"/>
      </a:lt2>
      <a:accent1>
        <a:srgbClr val="00468B"/>
      </a:accent1>
      <a:accent2>
        <a:srgbClr val="FFB92F"/>
      </a:accent2>
      <a:accent3>
        <a:srgbClr val="B61130"/>
      </a:accent3>
      <a:accent4>
        <a:srgbClr val="FC670D"/>
      </a:accent4>
      <a:accent5>
        <a:srgbClr val="298AAD"/>
      </a:accent5>
      <a:accent6>
        <a:srgbClr val="2C9024"/>
      </a:accent6>
      <a:hlink>
        <a:srgbClr val="0000FF"/>
      </a:hlink>
      <a:folHlink>
        <a:srgbClr val="800080"/>
      </a:folHlink>
    </a:clrScheme>
    <a:fontScheme name="Turun kaupunk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Turun kaupunki">
      <a:dk1>
        <a:sysClr val="windowText" lastClr="000000"/>
      </a:dk1>
      <a:lt1>
        <a:sysClr val="window" lastClr="FFFFFF"/>
      </a:lt1>
      <a:dk2>
        <a:srgbClr val="298AAD"/>
      </a:dk2>
      <a:lt2>
        <a:srgbClr val="EEECE1"/>
      </a:lt2>
      <a:accent1>
        <a:srgbClr val="00468B"/>
      </a:accent1>
      <a:accent2>
        <a:srgbClr val="FFB92F"/>
      </a:accent2>
      <a:accent3>
        <a:srgbClr val="B61130"/>
      </a:accent3>
      <a:accent4>
        <a:srgbClr val="FC670D"/>
      </a:accent4>
      <a:accent5>
        <a:srgbClr val="298AAD"/>
      </a:accent5>
      <a:accent6>
        <a:srgbClr val="2C9024"/>
      </a:accent6>
      <a:hlink>
        <a:srgbClr val="0000FF"/>
      </a:hlink>
      <a:folHlink>
        <a:srgbClr val="800080"/>
      </a:folHlink>
    </a:clrScheme>
    <a:fontScheme name="Turun kaupunk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2546</TotalTime>
  <Words>573</Words>
  <Application>Microsoft Office PowerPoint</Application>
  <PresentationFormat>Näytössä katseltava diaesitys (4:3)</PresentationFormat>
  <Paragraphs>202</Paragraphs>
  <Slides>8</Slides>
  <Notes>2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8</vt:i4>
      </vt:variant>
    </vt:vector>
  </HeadingPairs>
  <TitlesOfParts>
    <vt:vector size="9" baseType="lpstr">
      <vt:lpstr>tku_ppt-pohja_25012012</vt:lpstr>
      <vt:lpstr>Kuukausiraportti elokuu 2014</vt:lpstr>
      <vt:lpstr>Talousarvion seurantaraportti elokuu 2014</vt:lpstr>
      <vt:lpstr>PowerPoint-esitys</vt:lpstr>
      <vt:lpstr>PowerPoint-esitys</vt:lpstr>
      <vt:lpstr>Varhaiskasvatuksen tilanne</vt:lpstr>
      <vt:lpstr>Perusopetuksen oppilasmäärän kehitys</vt:lpstr>
      <vt:lpstr>Perusopetuksen oppilasmäärän kehitys</vt:lpstr>
      <vt:lpstr>Ammatillisen koulutuksen sisäisen rakenteen muutos</vt:lpstr>
    </vt:vector>
  </TitlesOfParts>
  <Company>Turun kaupunki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Laiho Jukka</dc:creator>
  <cp:lastModifiedBy>Lehmusto Hanna</cp:lastModifiedBy>
  <cp:revision>200</cp:revision>
  <cp:lastPrinted>2014-09-09T07:33:59Z</cp:lastPrinted>
  <dcterms:created xsi:type="dcterms:W3CDTF">2012-01-04T10:39:25Z</dcterms:created>
  <dcterms:modified xsi:type="dcterms:W3CDTF">2014-09-12T09:00:11Z</dcterms:modified>
</cp:coreProperties>
</file>