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8" r:id="rId3"/>
    <p:sldId id="275" r:id="rId4"/>
    <p:sldId id="280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BAF"/>
    <a:srgbClr val="E4FD87"/>
    <a:srgbClr val="E1F6AC"/>
    <a:srgbClr val="CFF07C"/>
    <a:srgbClr val="B0FF89"/>
    <a:srgbClr val="EDFAC2"/>
    <a:srgbClr val="D3F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2B7CB-9C09-44F7-B2CE-32E0E8990874}" type="datetimeFigureOut">
              <a:rPr lang="fi-FI" smtClean="0"/>
              <a:t>28.8.2014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0B62B-50B9-481A-9FE5-7A89EFD798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035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7D1D7-B806-476B-8948-EA2C280A523E}" type="datetimeFigureOut">
              <a:rPr lang="fi-FI" smtClean="0"/>
              <a:t>28.8.2014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9DDD3-00B7-4AFF-841C-E6D9FAB7BD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63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4E5C8E-CEEC-491C-8EF9-356BCEE1EC85}" type="datetime1">
              <a:rPr lang="fi-FI" smtClean="0"/>
              <a:t>28.8.2014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55144D-2F43-4E82-94F3-34FF564B1E28}" type="datetime1">
              <a:rPr lang="fi-FI" smtClean="0"/>
              <a:t>28.8.2014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F3E3-30F8-401C-8925-477224EA42D6}" type="datetime1">
              <a:rPr lang="fi-FI" smtClean="0"/>
              <a:t>28.8.2014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7F11-5D21-4BD0-AE10-2BA4D801A797}" type="datetime1">
              <a:rPr lang="fi-FI" smtClean="0"/>
              <a:t>28.8.2014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FE2-8004-47EE-B23B-AF0A63224F64}" type="datetime1">
              <a:rPr lang="fi-FI" smtClean="0"/>
              <a:t>28.8.2014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4DB-8157-4E7F-973A-2DE29BBF418C}" type="datetime1">
              <a:rPr lang="fi-FI" smtClean="0"/>
              <a:t>28.8.2014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CCCD-EAFA-4E81-8220-F8017DD5096F}" type="datetime1">
              <a:rPr lang="fi-FI" smtClean="0"/>
              <a:t>28.8.2014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ADAABD-E432-402C-9928-4A42585A638A}" type="datetime1">
              <a:rPr lang="fi-FI" smtClean="0"/>
              <a:t>28.8.2014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FC7E-8605-4F61-97EF-704EBF011033}" type="datetime1">
              <a:rPr lang="fi-FI" smtClean="0"/>
              <a:t>28.8.2014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59408"/>
            <a:ext cx="4248471" cy="45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6552296" cy="796950"/>
          </a:xfrm>
        </p:spPr>
        <p:txBody>
          <a:bodyPr>
            <a:normAutofit/>
          </a:bodyPr>
          <a:lstStyle/>
          <a:p>
            <a:r>
              <a:rPr lang="fi-FI" dirty="0" smtClean="0"/>
              <a:t>Kasvatus- ja opetuslautakunta</a:t>
            </a:r>
            <a:endParaRPr lang="fi-FI" dirty="0"/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899592" y="2132856"/>
            <a:ext cx="6552296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Ennuste 2014, tilanne 26.8.2014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71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619" y="764704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Ennuste 2014</a:t>
            </a: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28.8.2014</a:t>
            </a:fld>
            <a:endParaRPr lang="fi-FI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96" y="1628800"/>
            <a:ext cx="8368706" cy="268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3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619" y="764704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Ennuste 2014, suurimmat poikkeamat</a:t>
            </a: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28.8.2014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699571" y="1988840"/>
            <a:ext cx="74168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Yhteiset toiminnot: </a:t>
            </a:r>
            <a:r>
              <a:rPr lang="fi-FI" sz="1600" dirty="0" err="1" smtClean="0"/>
              <a:t>Kuel-eläkemenojen</a:t>
            </a:r>
            <a:r>
              <a:rPr lang="fi-FI" sz="1600" dirty="0" smtClean="0"/>
              <a:t> säästö n. 100.000 €, lomapalkkavelkajaksotukset toteutuvat tulosalueilla n. 350.000 €</a:t>
            </a:r>
          </a:p>
          <a:p>
            <a:endParaRPr lang="fi-FI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Yhteinen hallinto: </a:t>
            </a:r>
            <a:r>
              <a:rPr lang="fi-FI" sz="1600" dirty="0" smtClean="0"/>
              <a:t>Tuet avustukset ja muut toimintatulot ylitys n. 1.200.000  € ja menojen ylitys vastaavasti n. 950.000 €</a:t>
            </a:r>
          </a:p>
          <a:p>
            <a:pPr marL="285750" indent="-285750">
              <a:buFont typeface="Arial" pitchFamily="34" charset="0"/>
              <a:buChar char="•"/>
            </a:pPr>
            <a:endParaRPr lang="fi-FI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Varhaiskasvatus: </a:t>
            </a:r>
            <a:r>
              <a:rPr lang="fi-FI" sz="1600" dirty="0"/>
              <a:t>H</a:t>
            </a:r>
            <a:r>
              <a:rPr lang="fi-FI" sz="1600" dirty="0" smtClean="0"/>
              <a:t>enkilöstökulut alitus n. 730.000 €, lasten hoidon tukien menoylitys n. 750.000 € ja palvelusetelimenojen ylitys n. 600.000 €</a:t>
            </a:r>
          </a:p>
          <a:p>
            <a:pPr marL="285750" indent="-285750">
              <a:buFont typeface="Arial" pitchFamily="34" charset="0"/>
              <a:buChar char="•"/>
            </a:pPr>
            <a:endParaRPr lang="fi-FI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Perusopetus: </a:t>
            </a:r>
            <a:r>
              <a:rPr lang="fi-FI" sz="1600" dirty="0" smtClean="0"/>
              <a:t>Saatujen tukien ja avustusten ylitys 2,4 milj. €, menojen ylitys n. 2,7 milj. €, josta henkilöstökulujen ylitys 2,3 milj. €</a:t>
            </a:r>
          </a:p>
        </p:txBody>
      </p:sp>
    </p:spTree>
    <p:extLst>
      <p:ext uri="{BB962C8B-B14F-4D97-AF65-F5344CB8AC3E}">
        <p14:creationId xmlns:p14="http://schemas.microsoft.com/office/powerpoint/2010/main" val="18847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619" y="764704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Ennuste 2014, suurimmat poikkeamat</a:t>
            </a: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28.8.2014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683568" y="1412777"/>
            <a:ext cx="741682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fi-FI" sz="1200" dirty="0" smtClean="0"/>
          </a:p>
          <a:p>
            <a:pPr marL="285750" indent="-285750">
              <a:buFont typeface="Arial" pitchFamily="34" charset="0"/>
              <a:buChar char="•"/>
            </a:pPr>
            <a:endParaRPr lang="fi-FI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fi-FI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Ruotsinkielinen kasvatus ja opetus: </a:t>
            </a:r>
            <a:r>
              <a:rPr lang="fi-FI" sz="1600" dirty="0"/>
              <a:t>Saatujen tukien ja avustusten ja muiden tuottojen ylitys n. 208.000 € ja menojen ylitys vastaavalla </a:t>
            </a:r>
            <a:r>
              <a:rPr lang="fi-FI" sz="1600" dirty="0" smtClean="0"/>
              <a:t>summalla</a:t>
            </a:r>
          </a:p>
          <a:p>
            <a:pPr marL="285750" indent="-285750">
              <a:buFont typeface="Arial" pitchFamily="34" charset="0"/>
              <a:buChar char="•"/>
            </a:pPr>
            <a:endParaRPr lang="fi-FI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Lukiokoulutus: </a:t>
            </a:r>
            <a:r>
              <a:rPr lang="fi-FI" sz="1600" dirty="0" smtClean="0"/>
              <a:t>Tulojen ja menojen ylitys n. 30.000 €</a:t>
            </a:r>
          </a:p>
          <a:p>
            <a:pPr marL="285750" indent="-285750">
              <a:buFont typeface="Arial" pitchFamily="34" charset="0"/>
              <a:buChar char="•"/>
            </a:pPr>
            <a:endParaRPr lang="fi-FI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Ammatillinen koulutus</a:t>
            </a:r>
            <a:r>
              <a:rPr lang="fi-FI" sz="1600" dirty="0" smtClean="0"/>
              <a:t>: Tulojen alitus n. 171.000 € ja myös menojen ylitys n. 69.000 €</a:t>
            </a:r>
          </a:p>
          <a:p>
            <a:pPr marL="285750" indent="-285750">
              <a:buFont typeface="Arial" pitchFamily="34" charset="0"/>
              <a:buChar char="•"/>
            </a:pPr>
            <a:endParaRPr lang="fi-FI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Aikuiskoulutus: </a:t>
            </a:r>
            <a:r>
              <a:rPr lang="fi-FI" sz="1600" dirty="0" smtClean="0"/>
              <a:t>Tulojen osalta ylitystä kaikkiaan n. 1,3 milj. €, josta nuorten aikuisten osaamisohjelmaan tukia ja avustuksia vuodelle 2014 noin 750.000 €, menojen ylitys vastaavasti n. 1,5 milj. € ja se sisältää uutta aloitettua toimintaa, johon ei ollut talousarviomäärärahaa</a:t>
            </a:r>
            <a:endParaRPr lang="fi-FI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ema1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1848</TotalTime>
  <Words>208</Words>
  <Application>Microsoft Office PowerPoint</Application>
  <PresentationFormat>Näytössä katseltava diaesitys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Teema1</vt:lpstr>
      <vt:lpstr>Kasvatus- ja opetuslautakunta</vt:lpstr>
      <vt:lpstr>Ennuste 2014</vt:lpstr>
      <vt:lpstr>Ennuste 2014, suurimmat poikkeamat</vt:lpstr>
      <vt:lpstr>Ennuste 2014, suurimmat poikkeamat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Kasvatus- ja opetusvirasto</dc:title>
  <dc:creator>Nikkinen Marja</dc:creator>
  <cp:lastModifiedBy>Lehmusto Hanna</cp:lastModifiedBy>
  <cp:revision>99</cp:revision>
  <cp:lastPrinted>2013-08-14T11:12:06Z</cp:lastPrinted>
  <dcterms:created xsi:type="dcterms:W3CDTF">2012-08-02T07:47:50Z</dcterms:created>
  <dcterms:modified xsi:type="dcterms:W3CDTF">2014-08-28T13:11:57Z</dcterms:modified>
</cp:coreProperties>
</file>