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7"/>
  </p:notesMasterIdLst>
  <p:handoutMasterIdLst>
    <p:handoutMasterId r:id="rId8"/>
  </p:handoutMasterIdLst>
  <p:sldIdLst>
    <p:sldId id="256" r:id="rId2"/>
    <p:sldId id="270" r:id="rId3"/>
    <p:sldId id="271" r:id="rId4"/>
    <p:sldId id="282" r:id="rId5"/>
    <p:sldId id="283" r:id="rId6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5FBAF"/>
    <a:srgbClr val="E4FD87"/>
    <a:srgbClr val="E1F6AC"/>
    <a:srgbClr val="CFF07C"/>
    <a:srgbClr val="B0FF89"/>
    <a:srgbClr val="EDFAC2"/>
    <a:srgbClr val="D3F46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B2B7CB-9C09-44F7-B2CE-32E0E8990874}" type="datetimeFigureOut">
              <a:rPr lang="fi-FI" smtClean="0"/>
              <a:t>28.8.2014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60B62B-50B9-481A-9FE5-7A89EFD7988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640353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77D1D7-B806-476B-8948-EA2C280A523E}" type="datetimeFigureOut">
              <a:rPr lang="fi-FI" smtClean="0"/>
              <a:t>28.8.2014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49DDD3-00B7-4AFF-841C-E6D9FAB7BD6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736313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Kuva 4" descr="tku_powerpoint_piirrospohja_kokonaan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385"/>
          <a:stretch/>
        </p:blipFill>
        <p:spPr>
          <a:xfrm>
            <a:off x="0" y="620688"/>
            <a:ext cx="9144000" cy="6420107"/>
          </a:xfrm>
          <a:prstGeom prst="rect">
            <a:avLst/>
          </a:prstGeom>
        </p:spPr>
      </p:pic>
      <p:sp>
        <p:nvSpPr>
          <p:cNvPr id="17" name="Tekstin paikkamerkki 16"/>
          <p:cNvSpPr>
            <a:spLocks noGrp="1"/>
          </p:cNvSpPr>
          <p:nvPr>
            <p:ph type="body" sz="quarter" idx="13"/>
          </p:nvPr>
        </p:nvSpPr>
        <p:spPr>
          <a:xfrm>
            <a:off x="683568" y="2771972"/>
            <a:ext cx="7704856" cy="1377108"/>
          </a:xfrm>
        </p:spPr>
        <p:txBody>
          <a:bodyPr>
            <a:normAutofit/>
          </a:bodyPr>
          <a:lstStyle>
            <a:lvl1pPr marL="0" indent="0" algn="l">
              <a:buFontTx/>
              <a:buNone/>
              <a:defRPr sz="1800"/>
            </a:lvl1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Päivämäärän paikkamerkki 5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044E5C8E-CEEC-491C-8EF9-356BCEE1EC85}" type="datetime1">
              <a:rPr lang="fi-FI" smtClean="0"/>
              <a:t>28.8.2014</a:t>
            </a:fld>
            <a:endParaRPr lang="fi-FI"/>
          </a:p>
        </p:txBody>
      </p:sp>
      <p:sp>
        <p:nvSpPr>
          <p:cNvPr id="8" name="Dian numeron paikkamerkki 7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12420F96-87CA-429B-A46C-B4AC7A4AE6F8}" type="slidenum">
              <a:rPr lang="fi-FI" smtClean="0"/>
              <a:t>‹#›</a:t>
            </a:fld>
            <a:endParaRPr lang="fi-FI"/>
          </a:p>
        </p:txBody>
      </p:sp>
      <p:sp>
        <p:nvSpPr>
          <p:cNvPr id="9" name="Otsikko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069722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tsikko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3"/>
          </p:nvPr>
        </p:nvSpPr>
        <p:spPr>
          <a:xfrm>
            <a:off x="684213" y="1557338"/>
            <a:ext cx="7775575" cy="4464050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D655144D-2F43-4E82-94F3-34FF564B1E28}" type="datetime1">
              <a:rPr lang="fi-FI" smtClean="0"/>
              <a:t>28.8.2014</a:t>
            </a:fld>
            <a:endParaRPr lang="fi-FI" dirty="0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12420F96-87CA-429B-A46C-B4AC7A4AE6F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831341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äivämäärän paikkamerkki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1F3E3-30F8-401C-8925-477224EA42D6}" type="datetime1">
              <a:rPr lang="fi-FI" smtClean="0"/>
              <a:t>28.8.2014</a:t>
            </a:fld>
            <a:endParaRPr lang="fi-FI"/>
          </a:p>
        </p:txBody>
      </p:sp>
      <p:sp>
        <p:nvSpPr>
          <p:cNvPr id="10" name="Dian numeron paikkamerkki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20F96-87CA-429B-A46C-B4AC7A4AE6F8}" type="slidenum">
              <a:rPr lang="fi-FI" smtClean="0"/>
              <a:t>‹#›</a:t>
            </a:fld>
            <a:endParaRPr lang="fi-FI"/>
          </a:p>
        </p:txBody>
      </p:sp>
      <p:sp>
        <p:nvSpPr>
          <p:cNvPr id="12" name="Otsikko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14" name="Sisällön paikkamerkki 13"/>
          <p:cNvSpPr>
            <a:spLocks noGrp="1"/>
          </p:cNvSpPr>
          <p:nvPr>
            <p:ph sz="quarter" idx="13"/>
          </p:nvPr>
        </p:nvSpPr>
        <p:spPr>
          <a:xfrm>
            <a:off x="684213" y="1557338"/>
            <a:ext cx="3780000" cy="4319587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15" name="Sisällön paikkamerkki 13"/>
          <p:cNvSpPr>
            <a:spLocks noGrp="1"/>
          </p:cNvSpPr>
          <p:nvPr>
            <p:ph sz="quarter" idx="14"/>
          </p:nvPr>
        </p:nvSpPr>
        <p:spPr>
          <a:xfrm>
            <a:off x="4680432" y="1556792"/>
            <a:ext cx="3780000" cy="4319587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2283348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äivämäärän paikkamerkki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07F11-5D21-4BD0-AE10-2BA4D801A797}" type="datetime1">
              <a:rPr lang="fi-FI" smtClean="0"/>
              <a:t>28.8.2014</a:t>
            </a:fld>
            <a:endParaRPr lang="fi-FI"/>
          </a:p>
        </p:txBody>
      </p:sp>
      <p:sp>
        <p:nvSpPr>
          <p:cNvPr id="10" name="Dian numeron paikkamerkki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20F96-87CA-429B-A46C-B4AC7A4AE6F8}" type="slidenum">
              <a:rPr lang="fi-FI" smtClean="0"/>
              <a:t>‹#›</a:t>
            </a:fld>
            <a:endParaRPr lang="fi-FI"/>
          </a:p>
        </p:txBody>
      </p:sp>
      <p:sp>
        <p:nvSpPr>
          <p:cNvPr id="12" name="Otsikko 11"/>
          <p:cNvSpPr>
            <a:spLocks noGrp="1"/>
          </p:cNvSpPr>
          <p:nvPr>
            <p:ph type="title"/>
          </p:nvPr>
        </p:nvSpPr>
        <p:spPr>
          <a:xfrm>
            <a:off x="684000" y="620688"/>
            <a:ext cx="3815992" cy="796950"/>
          </a:xfrm>
        </p:spPr>
        <p:txBody>
          <a:bodyPr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4" name="Sisällön paikkamerkki 13"/>
          <p:cNvSpPr>
            <a:spLocks noGrp="1"/>
          </p:cNvSpPr>
          <p:nvPr>
            <p:ph sz="quarter" idx="13"/>
          </p:nvPr>
        </p:nvSpPr>
        <p:spPr>
          <a:xfrm>
            <a:off x="684213" y="1557338"/>
            <a:ext cx="3780000" cy="4319587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15" name="Sisällön paikkamerkki 13"/>
          <p:cNvSpPr>
            <a:spLocks noGrp="1"/>
          </p:cNvSpPr>
          <p:nvPr>
            <p:ph sz="quarter" idx="14"/>
          </p:nvPr>
        </p:nvSpPr>
        <p:spPr>
          <a:xfrm>
            <a:off x="4680432" y="1556792"/>
            <a:ext cx="3780000" cy="4319587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13" name="Otsikko 11"/>
          <p:cNvSpPr txBox="1">
            <a:spLocks/>
          </p:cNvSpPr>
          <p:nvPr/>
        </p:nvSpPr>
        <p:spPr>
          <a:xfrm>
            <a:off x="4644008" y="620688"/>
            <a:ext cx="3815992" cy="796950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rgbClr val="00468B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i-FI" dirty="0" smtClean="0"/>
              <a:t>Muokkaa perustyylejä naps.</a:t>
            </a:r>
            <a:endParaRPr lang="fi-FI" dirty="0"/>
          </a:p>
        </p:txBody>
      </p:sp>
      <p:sp>
        <p:nvSpPr>
          <p:cNvPr id="11" name="Otsikko 11"/>
          <p:cNvSpPr txBox="1">
            <a:spLocks/>
          </p:cNvSpPr>
          <p:nvPr/>
        </p:nvSpPr>
        <p:spPr>
          <a:xfrm>
            <a:off x="4644008" y="620688"/>
            <a:ext cx="3815992" cy="796950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rgbClr val="00468B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i-FI" dirty="0" smtClean="0"/>
              <a:t>Muokkaa perustyylejä naps.</a:t>
            </a:r>
            <a:endParaRPr lang="fi-FI" dirty="0"/>
          </a:p>
        </p:txBody>
      </p:sp>
      <p:sp>
        <p:nvSpPr>
          <p:cNvPr id="16" name="Otsikko 11"/>
          <p:cNvSpPr txBox="1">
            <a:spLocks/>
          </p:cNvSpPr>
          <p:nvPr/>
        </p:nvSpPr>
        <p:spPr>
          <a:xfrm>
            <a:off x="4644008" y="620688"/>
            <a:ext cx="3815992" cy="796950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rgbClr val="00468B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i-FI" dirty="0" smtClean="0"/>
              <a:t>Muokkaa perustyylejä naps.</a:t>
            </a:r>
            <a:endParaRPr lang="fi-FI" sz="2000" b="1" i="0" dirty="0"/>
          </a:p>
        </p:txBody>
      </p:sp>
    </p:spTree>
    <p:extLst>
      <p:ext uri="{BB962C8B-B14F-4D97-AF65-F5344CB8AC3E}">
        <p14:creationId xmlns:p14="http://schemas.microsoft.com/office/powerpoint/2010/main" val="6168754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äivämäärän paikkamerkki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D9FE2-8004-47EE-B23B-AF0A63224F64}" type="datetime1">
              <a:rPr lang="fi-FI" smtClean="0"/>
              <a:t>28.8.2014</a:t>
            </a:fld>
            <a:endParaRPr lang="fi-FI"/>
          </a:p>
        </p:txBody>
      </p:sp>
      <p:sp>
        <p:nvSpPr>
          <p:cNvPr id="8" name="Dian numeron paikkamerkki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20F96-87CA-429B-A46C-B4AC7A4AE6F8}" type="slidenum">
              <a:rPr lang="fi-FI" smtClean="0"/>
              <a:t>‹#›</a:t>
            </a:fld>
            <a:endParaRPr lang="fi-FI"/>
          </a:p>
        </p:txBody>
      </p:sp>
      <p:sp>
        <p:nvSpPr>
          <p:cNvPr id="9" name="Otsikko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61296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Valkoinen poh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Ryhmitä 8"/>
          <p:cNvGrpSpPr/>
          <p:nvPr/>
        </p:nvGrpSpPr>
        <p:grpSpPr>
          <a:xfrm>
            <a:off x="0" y="6300000"/>
            <a:ext cx="9144000" cy="558000"/>
            <a:chOff x="0" y="6300000"/>
            <a:chExt cx="9144000" cy="558000"/>
          </a:xfrm>
        </p:grpSpPr>
        <p:sp>
          <p:nvSpPr>
            <p:cNvPr id="10" name="Suorakulmio 9"/>
            <p:cNvSpPr/>
            <p:nvPr userDrawn="1"/>
          </p:nvSpPr>
          <p:spPr>
            <a:xfrm>
              <a:off x="0" y="6309320"/>
              <a:ext cx="9144000" cy="548680"/>
            </a:xfrm>
            <a:prstGeom prst="rect">
              <a:avLst/>
            </a:prstGeom>
            <a:solidFill>
              <a:schemeClr val="bg1"/>
            </a:solidFill>
            <a:ln w="12700"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cxnSp>
          <p:nvCxnSpPr>
            <p:cNvPr id="11" name="Suora yhdysviiva 10"/>
            <p:cNvCxnSpPr/>
            <p:nvPr userDrawn="1"/>
          </p:nvCxnSpPr>
          <p:spPr>
            <a:xfrm>
              <a:off x="0" y="6300000"/>
              <a:ext cx="9144000" cy="0"/>
            </a:xfrm>
            <a:prstGeom prst="line">
              <a:avLst/>
            </a:prstGeom>
            <a:ln w="22225">
              <a:solidFill>
                <a:srgbClr val="DFDFD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794DB-8157-4E7F-973A-2DE29BBF418C}" type="datetime1">
              <a:rPr lang="fi-FI" smtClean="0"/>
              <a:t>28.8.2014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20F96-87CA-429B-A46C-B4AC7A4AE6F8}" type="slidenum">
              <a:rPr lang="fi-FI" smtClean="0"/>
              <a:t>‹#›</a:t>
            </a:fld>
            <a:endParaRPr lang="fi-FI"/>
          </a:p>
        </p:txBody>
      </p:sp>
      <p:pic>
        <p:nvPicPr>
          <p:cNvPr id="8" name="Kuva 7" descr="Turku_vaakuna_rgb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600" y="184600"/>
            <a:ext cx="1332000" cy="381627"/>
          </a:xfrm>
          <a:prstGeom prst="rect">
            <a:avLst/>
          </a:prstGeom>
        </p:spPr>
      </p:pic>
      <p:sp>
        <p:nvSpPr>
          <p:cNvPr id="12" name="Otsikko 14"/>
          <p:cNvSpPr>
            <a:spLocks noGrp="1"/>
          </p:cNvSpPr>
          <p:nvPr>
            <p:ph type="title"/>
          </p:nvPr>
        </p:nvSpPr>
        <p:spPr>
          <a:xfrm>
            <a:off x="684000" y="620688"/>
            <a:ext cx="7776000" cy="796950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3" name="Sisällön paikkamerkki 2"/>
          <p:cNvSpPr>
            <a:spLocks noGrp="1"/>
          </p:cNvSpPr>
          <p:nvPr>
            <p:ph sz="quarter" idx="13"/>
          </p:nvPr>
        </p:nvSpPr>
        <p:spPr>
          <a:xfrm>
            <a:off x="684213" y="1557338"/>
            <a:ext cx="7775575" cy="4464050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grpSp>
        <p:nvGrpSpPr>
          <p:cNvPr id="14" name="Ryhmitä 13"/>
          <p:cNvGrpSpPr/>
          <p:nvPr/>
        </p:nvGrpSpPr>
        <p:grpSpPr>
          <a:xfrm>
            <a:off x="0" y="6300000"/>
            <a:ext cx="9144000" cy="558000"/>
            <a:chOff x="0" y="6300000"/>
            <a:chExt cx="9144000" cy="558000"/>
          </a:xfrm>
        </p:grpSpPr>
        <p:sp>
          <p:nvSpPr>
            <p:cNvPr id="15" name="Suorakulmio 14"/>
            <p:cNvSpPr/>
            <p:nvPr userDrawn="1"/>
          </p:nvSpPr>
          <p:spPr>
            <a:xfrm>
              <a:off x="0" y="6309320"/>
              <a:ext cx="9144000" cy="548680"/>
            </a:xfrm>
            <a:prstGeom prst="rect">
              <a:avLst/>
            </a:prstGeom>
            <a:solidFill>
              <a:schemeClr val="bg1"/>
            </a:solidFill>
            <a:ln w="12700"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cxnSp>
          <p:nvCxnSpPr>
            <p:cNvPr id="16" name="Suora yhdysviiva 15"/>
            <p:cNvCxnSpPr/>
            <p:nvPr userDrawn="1"/>
          </p:nvCxnSpPr>
          <p:spPr>
            <a:xfrm>
              <a:off x="0" y="6300000"/>
              <a:ext cx="9144000" cy="0"/>
            </a:xfrm>
            <a:prstGeom prst="line">
              <a:avLst/>
            </a:prstGeom>
            <a:ln w="22225">
              <a:solidFill>
                <a:srgbClr val="DFDFD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Ryhmitä 17"/>
          <p:cNvGrpSpPr/>
          <p:nvPr/>
        </p:nvGrpSpPr>
        <p:grpSpPr>
          <a:xfrm>
            <a:off x="0" y="6300000"/>
            <a:ext cx="9144000" cy="558000"/>
            <a:chOff x="0" y="6300000"/>
            <a:chExt cx="9144000" cy="558000"/>
          </a:xfrm>
        </p:grpSpPr>
        <p:sp>
          <p:nvSpPr>
            <p:cNvPr id="19" name="Suorakulmio 18"/>
            <p:cNvSpPr/>
            <p:nvPr userDrawn="1"/>
          </p:nvSpPr>
          <p:spPr>
            <a:xfrm>
              <a:off x="0" y="6309320"/>
              <a:ext cx="9144000" cy="548680"/>
            </a:xfrm>
            <a:prstGeom prst="rect">
              <a:avLst/>
            </a:prstGeom>
            <a:solidFill>
              <a:schemeClr val="bg1"/>
            </a:solidFill>
            <a:ln w="12700"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cxnSp>
          <p:nvCxnSpPr>
            <p:cNvPr id="20" name="Suora yhdysviiva 19"/>
            <p:cNvCxnSpPr/>
            <p:nvPr userDrawn="1"/>
          </p:nvCxnSpPr>
          <p:spPr>
            <a:xfrm>
              <a:off x="0" y="6300000"/>
              <a:ext cx="9144000" cy="0"/>
            </a:xfrm>
            <a:prstGeom prst="line">
              <a:avLst/>
            </a:prstGeom>
            <a:ln w="22225">
              <a:solidFill>
                <a:srgbClr val="DFDFD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9008051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1_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6CCCD-EAFA-4E81-8220-F8017DD5096F}" type="datetime1">
              <a:rPr lang="fi-FI" smtClean="0"/>
              <a:t>28.8.2014</a:t>
            </a:fld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20F96-87CA-429B-A46C-B4AC7A4AE6F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830740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opet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 descr="tku_powerpoint_piirrospohja_kokonaan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139"/>
          <a:stretch/>
        </p:blipFill>
        <p:spPr>
          <a:xfrm>
            <a:off x="0" y="-188640"/>
            <a:ext cx="9144000" cy="6437040"/>
          </a:xfrm>
          <a:prstGeom prst="rect">
            <a:avLst/>
          </a:prstGeom>
        </p:spPr>
      </p:pic>
      <p:sp>
        <p:nvSpPr>
          <p:cNvPr id="15" name="Otsikko 14"/>
          <p:cNvSpPr>
            <a:spLocks noGrp="1"/>
          </p:cNvSpPr>
          <p:nvPr>
            <p:ph type="title"/>
          </p:nvPr>
        </p:nvSpPr>
        <p:spPr>
          <a:xfrm>
            <a:off x="684000" y="764704"/>
            <a:ext cx="7704424" cy="1800200"/>
          </a:xfrm>
        </p:spPr>
        <p:txBody>
          <a:bodyPr>
            <a:normAutofit/>
          </a:bodyPr>
          <a:lstStyle>
            <a:lvl1pPr algn="l"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7" name="Tekstin paikkamerkki 16"/>
          <p:cNvSpPr>
            <a:spLocks noGrp="1"/>
          </p:cNvSpPr>
          <p:nvPr>
            <p:ph type="body" sz="quarter" idx="13"/>
          </p:nvPr>
        </p:nvSpPr>
        <p:spPr>
          <a:xfrm>
            <a:off x="683568" y="2771972"/>
            <a:ext cx="7704856" cy="1377108"/>
          </a:xfrm>
        </p:spPr>
        <p:txBody>
          <a:bodyPr>
            <a:normAutofit/>
          </a:bodyPr>
          <a:lstStyle>
            <a:lvl1pPr marL="0" indent="0" algn="l">
              <a:buFontTx/>
              <a:buNone/>
              <a:defRPr sz="1800"/>
            </a:lvl1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2" name="Päivämäärän paikkamerkki 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2CADAABD-E432-402C-9928-4A42585A638A}" type="datetime1">
              <a:rPr lang="fi-FI" smtClean="0"/>
              <a:t>28.8.2014</a:t>
            </a:fld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12420F96-87CA-429B-A46C-B4AC7A4AE6F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540554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Kuva 6" descr="tku_powerpoint_piirrospohja_kulma.png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7902" y="2816932"/>
            <a:ext cx="5040562" cy="3780420"/>
          </a:xfrm>
          <a:prstGeom prst="rect">
            <a:avLst/>
          </a:prstGeom>
        </p:spPr>
      </p:pic>
      <p:grpSp>
        <p:nvGrpSpPr>
          <p:cNvPr id="18" name="Ryhmitä 17"/>
          <p:cNvGrpSpPr/>
          <p:nvPr/>
        </p:nvGrpSpPr>
        <p:grpSpPr>
          <a:xfrm>
            <a:off x="0" y="6300000"/>
            <a:ext cx="9144000" cy="558000"/>
            <a:chOff x="0" y="6300000"/>
            <a:chExt cx="9144000" cy="558000"/>
          </a:xfrm>
        </p:grpSpPr>
        <p:sp>
          <p:nvSpPr>
            <p:cNvPr id="5" name="Suorakulmio 4"/>
            <p:cNvSpPr/>
            <p:nvPr userDrawn="1"/>
          </p:nvSpPr>
          <p:spPr>
            <a:xfrm>
              <a:off x="0" y="6309320"/>
              <a:ext cx="9144000" cy="548680"/>
            </a:xfrm>
            <a:prstGeom prst="rect">
              <a:avLst/>
            </a:prstGeom>
            <a:solidFill>
              <a:schemeClr val="bg1"/>
            </a:solidFill>
            <a:ln w="12700"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cxnSp>
          <p:nvCxnSpPr>
            <p:cNvPr id="15" name="Suora yhdysviiva 14"/>
            <p:cNvCxnSpPr/>
            <p:nvPr userDrawn="1"/>
          </p:nvCxnSpPr>
          <p:spPr>
            <a:xfrm>
              <a:off x="0" y="6300000"/>
              <a:ext cx="9144000" cy="0"/>
            </a:xfrm>
            <a:prstGeom prst="line">
              <a:avLst/>
            </a:prstGeom>
            <a:ln w="22225">
              <a:solidFill>
                <a:srgbClr val="DFDFD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684000" y="1627200"/>
            <a:ext cx="7776000" cy="420686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</a:p>
        </p:txBody>
      </p:sp>
      <p:sp>
        <p:nvSpPr>
          <p:cNvPr id="11" name="Päivämäärän paikkamerkki 10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61FC7E-8605-4F61-97EF-704EBF011033}" type="datetime1">
              <a:rPr lang="fi-FI" smtClean="0"/>
              <a:t>28.8.2014</a:t>
            </a:fld>
            <a:endParaRPr lang="fi-FI"/>
          </a:p>
        </p:txBody>
      </p:sp>
      <p:sp>
        <p:nvSpPr>
          <p:cNvPr id="13" name="Dian numeron paikkamerkki 12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420F96-87CA-429B-A46C-B4AC7A4AE6F8}" type="slidenum">
              <a:rPr lang="fi-FI" smtClean="0"/>
              <a:t>‹#›</a:t>
            </a:fld>
            <a:endParaRPr lang="fi-FI"/>
          </a:p>
        </p:txBody>
      </p:sp>
      <p:sp>
        <p:nvSpPr>
          <p:cNvPr id="33" name="Otsikon paikkamerkki 32"/>
          <p:cNvSpPr>
            <a:spLocks noGrp="1"/>
          </p:cNvSpPr>
          <p:nvPr>
            <p:ph type="title"/>
          </p:nvPr>
        </p:nvSpPr>
        <p:spPr>
          <a:xfrm>
            <a:off x="684000" y="620688"/>
            <a:ext cx="7776000" cy="796950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/>
          <a:p>
            <a:r>
              <a:rPr lang="fi-FI" dirty="0" smtClean="0"/>
              <a:t>Muokkaa perustyylejä naps.</a:t>
            </a:r>
            <a:endParaRPr lang="fi-FI" dirty="0"/>
          </a:p>
        </p:txBody>
      </p:sp>
      <p:pic>
        <p:nvPicPr>
          <p:cNvPr id="2" name="Kuva 1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5" y="159408"/>
            <a:ext cx="4248471" cy="452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00849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</p:sldLayoutIdLst>
  <p:hf sldNum="0" hdr="0" ftr="0"/>
  <p:txStyles>
    <p:titleStyle>
      <a:lvl1pPr algn="l" defTabSz="914400" rtl="0" eaLnBrk="1" latinLnBrk="0" hangingPunct="1">
        <a:spcBef>
          <a:spcPct val="0"/>
        </a:spcBef>
        <a:buNone/>
        <a:defRPr sz="3200" b="1" kern="1200">
          <a:solidFill>
            <a:srgbClr val="00468B"/>
          </a:solidFill>
          <a:latin typeface="+mj-lt"/>
          <a:ea typeface="+mj-ea"/>
          <a:cs typeface="+mj-cs"/>
        </a:defRPr>
      </a:lvl1pPr>
    </p:titleStyle>
    <p:bodyStyle>
      <a:lvl1pPr marL="285750" indent="-285750" algn="l" defTabSz="914400" rtl="0" eaLnBrk="1" latinLnBrk="0" hangingPunct="1">
        <a:spcBef>
          <a:spcPts val="24"/>
        </a:spcBef>
        <a:buClr>
          <a:srgbClr val="00468B"/>
        </a:buClr>
        <a:buSzPct val="120000"/>
        <a:buFont typeface="Arial"/>
        <a:buChar char="•"/>
        <a:defRPr sz="2000" b="1" i="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298AAD"/>
        </a:buClr>
        <a:buFont typeface="Arial" pitchFamily="34" charset="0"/>
        <a:buChar char="•"/>
        <a:defRPr sz="1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298AAD"/>
        </a:buClr>
        <a:buFont typeface="Arial" pitchFamily="34" charset="0"/>
        <a:buChar char="•"/>
        <a:defRPr sz="18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rgbClr val="298AAD"/>
        </a:buClr>
        <a:buFont typeface="Arial" pitchFamily="34" charset="0"/>
        <a:buChar char="•"/>
        <a:defRPr sz="18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rgbClr val="298AAD"/>
        </a:buClr>
        <a:buFont typeface="Arial" pitchFamily="34" charset="0"/>
        <a:buChar char="•"/>
        <a:defRPr sz="18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rgbClr val="298AAD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rgbClr val="298AAD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rgbClr val="298AAD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rgbClr val="298AAD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99592" y="1268760"/>
            <a:ext cx="6552296" cy="796950"/>
          </a:xfrm>
        </p:spPr>
        <p:txBody>
          <a:bodyPr>
            <a:normAutofit/>
          </a:bodyPr>
          <a:lstStyle/>
          <a:p>
            <a:r>
              <a:rPr lang="fi-FI" dirty="0" smtClean="0"/>
              <a:t>Kasvatus- ja opetuslautakunta</a:t>
            </a:r>
            <a:endParaRPr lang="fi-FI" dirty="0"/>
          </a:p>
        </p:txBody>
      </p:sp>
      <p:sp>
        <p:nvSpPr>
          <p:cNvPr id="3" name="Otsikko 1"/>
          <p:cNvSpPr txBox="1">
            <a:spLocks/>
          </p:cNvSpPr>
          <p:nvPr/>
        </p:nvSpPr>
        <p:spPr>
          <a:xfrm>
            <a:off x="899592" y="2132856"/>
            <a:ext cx="6552296" cy="796950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b="1" kern="1200">
                <a:solidFill>
                  <a:srgbClr val="00468B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i-FI" sz="2000" dirty="0" smtClean="0"/>
              <a:t>Talousarvio 2015, tilanne 26.8.2014</a:t>
            </a:r>
            <a:endParaRPr lang="fi-FI" sz="2000" dirty="0"/>
          </a:p>
        </p:txBody>
      </p:sp>
    </p:spTree>
    <p:extLst>
      <p:ext uri="{BB962C8B-B14F-4D97-AF65-F5344CB8AC3E}">
        <p14:creationId xmlns:p14="http://schemas.microsoft.com/office/powerpoint/2010/main" val="17195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539552" y="692696"/>
            <a:ext cx="7776000" cy="576064"/>
          </a:xfrm>
        </p:spPr>
        <p:txBody>
          <a:bodyPr/>
          <a:lstStyle/>
          <a:p>
            <a:r>
              <a:rPr lang="fi-FI" sz="2800" dirty="0" smtClean="0"/>
              <a:t>Talousarvio</a:t>
            </a:r>
            <a:r>
              <a:rPr lang="fi-FI" dirty="0" smtClean="0"/>
              <a:t> 2015, ohjeet 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1B3F1362-B357-42D8-BC0D-2455714377E9}" type="datetime1">
              <a:rPr lang="fi-FI" smtClean="0"/>
              <a:t>28.8.2014</a:t>
            </a:fld>
            <a:endParaRPr lang="fi-FI" dirty="0"/>
          </a:p>
        </p:txBody>
      </p:sp>
      <p:sp>
        <p:nvSpPr>
          <p:cNvPr id="3" name="Tekstiruutu 2"/>
          <p:cNvSpPr txBox="1"/>
          <p:nvPr/>
        </p:nvSpPr>
        <p:spPr>
          <a:xfrm>
            <a:off x="899592" y="1484784"/>
            <a:ext cx="684076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fi-FI" dirty="0" smtClean="0"/>
              <a:t>Toimielinten talousarvioesitykset konsernihallinnolle </a:t>
            </a:r>
            <a:r>
              <a:rPr lang="fi-FI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19.9.2014</a:t>
            </a:r>
          </a:p>
          <a:p>
            <a:pPr marL="285750" indent="-285750">
              <a:buFont typeface="Arial" pitchFamily="34" charset="0"/>
              <a:buChar char="•"/>
            </a:pPr>
            <a:endParaRPr lang="fi-FI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fi-FI" dirty="0" smtClean="0"/>
              <a:t>Yleinen hintataso: 2014  </a:t>
            </a:r>
            <a:r>
              <a:rPr lang="fi-FI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1,5%</a:t>
            </a:r>
            <a:r>
              <a:rPr lang="fi-FI" dirty="0" smtClean="0"/>
              <a:t>, 2015  </a:t>
            </a:r>
            <a:r>
              <a:rPr lang="fi-FI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1,6%</a:t>
            </a:r>
            <a:r>
              <a:rPr lang="fi-FI" dirty="0" smtClean="0"/>
              <a:t>, 2016  </a:t>
            </a:r>
            <a:r>
              <a:rPr lang="fi-FI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2,0%</a:t>
            </a:r>
          </a:p>
          <a:p>
            <a:pPr marL="285750" indent="-285750">
              <a:buFont typeface="Arial" pitchFamily="34" charset="0"/>
              <a:buChar char="•"/>
            </a:pPr>
            <a:endParaRPr lang="fi-FI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fi-FI" dirty="0" smtClean="0"/>
              <a:t> Sisäisten palvelujen hintoja ei saa korottaa vuodelle 2015 lukuun ottamatta sisäisiä vuokria. Sisäiset vuokrat saavat nousta enintään </a:t>
            </a:r>
            <a:r>
              <a:rPr lang="fi-FI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0,5% </a:t>
            </a:r>
            <a:r>
              <a:rPr lang="fi-FI" dirty="0" smtClean="0"/>
              <a:t>(kaukolämmön ja sähkön korotukset)</a:t>
            </a:r>
          </a:p>
          <a:p>
            <a:pPr marL="285750" indent="-285750">
              <a:buFont typeface="Arial" pitchFamily="34" charset="0"/>
              <a:buChar char="•"/>
            </a:pPr>
            <a:endParaRPr lang="fi-FI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fi-FI" dirty="0" smtClean="0"/>
              <a:t>Palkankorotukset vuonna 2015 vuoden 2014 tasoon verrattuna </a:t>
            </a:r>
            <a:r>
              <a:rPr lang="fi-FI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0,7%</a:t>
            </a:r>
          </a:p>
          <a:p>
            <a:pPr marL="285750" indent="-285750">
              <a:buFont typeface="Arial" pitchFamily="34" charset="0"/>
              <a:buChar char="•"/>
            </a:pPr>
            <a:endParaRPr lang="fi-FI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fi-FI" dirty="0" smtClean="0"/>
              <a:t>Sivukulut (työnantajan sosiaalivakuutusmaksut ja eläkekulut 2014 yhteensä </a:t>
            </a:r>
            <a:r>
              <a:rPr lang="fi-FI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22,99%</a:t>
            </a:r>
            <a:r>
              <a:rPr lang="fi-FI" dirty="0" smtClean="0"/>
              <a:t> (nyt 22,79%)</a:t>
            </a:r>
          </a:p>
          <a:p>
            <a:pPr marL="285750" indent="-285750">
              <a:buFont typeface="Arial" pitchFamily="34" charset="0"/>
              <a:buChar char="•"/>
            </a:pPr>
            <a:endParaRPr lang="fi-FI" dirty="0" smtClean="0"/>
          </a:p>
        </p:txBody>
      </p:sp>
    </p:spTree>
    <p:extLst>
      <p:ext uri="{BB962C8B-B14F-4D97-AF65-F5344CB8AC3E}">
        <p14:creationId xmlns:p14="http://schemas.microsoft.com/office/powerpoint/2010/main" val="4256049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539552" y="692696"/>
            <a:ext cx="7776000" cy="576064"/>
          </a:xfrm>
        </p:spPr>
        <p:txBody>
          <a:bodyPr>
            <a:normAutofit/>
          </a:bodyPr>
          <a:lstStyle/>
          <a:p>
            <a:r>
              <a:rPr lang="fi-FI" sz="2800" dirty="0" smtClean="0"/>
              <a:t>Talousarvio</a:t>
            </a:r>
            <a:r>
              <a:rPr lang="fi-FI" dirty="0" smtClean="0"/>
              <a:t> 2015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1B3F1362-B357-42D8-BC0D-2455714377E9}" type="datetime1">
              <a:rPr lang="fi-FI" smtClean="0"/>
              <a:t>28.8.2014</a:t>
            </a:fld>
            <a:endParaRPr lang="fi-FI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556792"/>
            <a:ext cx="7848871" cy="3485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15336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539552" y="692696"/>
            <a:ext cx="7776000" cy="576064"/>
          </a:xfrm>
        </p:spPr>
        <p:txBody>
          <a:bodyPr>
            <a:normAutofit/>
          </a:bodyPr>
          <a:lstStyle/>
          <a:p>
            <a:r>
              <a:rPr lang="fi-FI" sz="2800" dirty="0" smtClean="0"/>
              <a:t>Talousarvio</a:t>
            </a:r>
            <a:r>
              <a:rPr lang="fi-FI" dirty="0" smtClean="0"/>
              <a:t> 2015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1B3F1362-B357-42D8-BC0D-2455714377E9}" type="datetime1">
              <a:rPr lang="fi-FI" smtClean="0"/>
              <a:t>28.8.2014</a:t>
            </a:fld>
            <a:endParaRPr lang="fi-FI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916832"/>
            <a:ext cx="6350316" cy="15918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55980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539552" y="692696"/>
            <a:ext cx="7776000" cy="576064"/>
          </a:xfrm>
        </p:spPr>
        <p:txBody>
          <a:bodyPr>
            <a:normAutofit/>
          </a:bodyPr>
          <a:lstStyle/>
          <a:p>
            <a:r>
              <a:rPr lang="fi-FI" sz="2800" dirty="0" smtClean="0"/>
              <a:t>Talousarvio</a:t>
            </a:r>
            <a:r>
              <a:rPr lang="fi-FI" dirty="0" smtClean="0"/>
              <a:t> 2015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1B3F1362-B357-42D8-BC0D-2455714377E9}" type="datetime1">
              <a:rPr lang="fi-FI" smtClean="0"/>
              <a:t>28.8.2014</a:t>
            </a:fld>
            <a:endParaRPr lang="fi-FI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628800"/>
            <a:ext cx="7446585" cy="33436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72091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ema1">
  <a:themeElements>
    <a:clrScheme name="Mukautettu 1">
      <a:dk1>
        <a:sysClr val="windowText" lastClr="000000"/>
      </a:dk1>
      <a:lt1>
        <a:sysClr val="window" lastClr="FFFFFF"/>
      </a:lt1>
      <a:dk2>
        <a:srgbClr val="00468B"/>
      </a:dk2>
      <a:lt2>
        <a:srgbClr val="EEECE1"/>
      </a:lt2>
      <a:accent1>
        <a:srgbClr val="00468B"/>
      </a:accent1>
      <a:accent2>
        <a:srgbClr val="FFB92F"/>
      </a:accent2>
      <a:accent3>
        <a:srgbClr val="B61130"/>
      </a:accent3>
      <a:accent4>
        <a:srgbClr val="FC670D"/>
      </a:accent4>
      <a:accent5>
        <a:srgbClr val="32AACD"/>
      </a:accent5>
      <a:accent6>
        <a:srgbClr val="808080"/>
      </a:accent6>
      <a:hlink>
        <a:srgbClr val="00367A"/>
      </a:hlink>
      <a:folHlink>
        <a:srgbClr val="32AACD"/>
      </a:folHlink>
    </a:clrScheme>
    <a:fontScheme name="Office, klassinen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2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Teema1</Template>
  <TotalTime>1846</TotalTime>
  <Words>88</Words>
  <Application>Microsoft Office PowerPoint</Application>
  <PresentationFormat>Näytössä katseltava diaesitys (4:3)</PresentationFormat>
  <Paragraphs>19</Paragraphs>
  <Slides>5</Slides>
  <Notes>0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5</vt:i4>
      </vt:variant>
    </vt:vector>
  </HeadingPairs>
  <TitlesOfParts>
    <vt:vector size="6" baseType="lpstr">
      <vt:lpstr>Teema1</vt:lpstr>
      <vt:lpstr>Kasvatus- ja opetuslautakunta</vt:lpstr>
      <vt:lpstr>Talousarvio 2015, ohjeet </vt:lpstr>
      <vt:lpstr>Talousarvio 2015</vt:lpstr>
      <vt:lpstr>Talousarvio 2015</vt:lpstr>
      <vt:lpstr>Talousarvio 2015</vt:lpstr>
    </vt:vector>
  </TitlesOfParts>
  <Company>Turun kaupunki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Kasvatus- ja opetusvirasto</dc:title>
  <dc:creator>Nikkinen Marja</dc:creator>
  <cp:lastModifiedBy>Lehmusto Hanna</cp:lastModifiedBy>
  <cp:revision>99</cp:revision>
  <cp:lastPrinted>2013-08-14T11:12:06Z</cp:lastPrinted>
  <dcterms:created xsi:type="dcterms:W3CDTF">2012-08-02T07:47:50Z</dcterms:created>
  <dcterms:modified xsi:type="dcterms:W3CDTF">2014-08-28T12:49:59Z</dcterms:modified>
</cp:coreProperties>
</file>