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6"/>
  </p:notesMasterIdLst>
  <p:handoutMasterIdLst>
    <p:handoutMasterId r:id="rId7"/>
  </p:handoutMasterIdLst>
  <p:sldIdLst>
    <p:sldId id="267" r:id="rId2"/>
    <p:sldId id="273" r:id="rId3"/>
    <p:sldId id="277" r:id="rId4"/>
    <p:sldId id="274" r:id="rId5"/>
  </p:sldIdLst>
  <p:sldSz cx="9144000" cy="6858000" type="screen4x3"/>
  <p:notesSz cx="6797675" cy="987425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8B"/>
    <a:srgbClr val="FFB92F"/>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43" autoAdjust="0"/>
  </p:normalViewPr>
  <p:slideViewPr>
    <p:cSldViewPr>
      <p:cViewPr>
        <p:scale>
          <a:sx n="170" d="100"/>
          <a:sy n="170" d="100"/>
        </p:scale>
        <p:origin x="30" y="222"/>
      </p:cViewPr>
      <p:guideLst>
        <p:guide orient="horz" pos="2160"/>
        <p:guide pos="5427"/>
        <p:guide pos="30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154" y="-8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0442" y="0"/>
            <a:ext cx="2945659" cy="493713"/>
          </a:xfrm>
          <a:prstGeom prst="rect">
            <a:avLst/>
          </a:prstGeom>
        </p:spPr>
        <p:txBody>
          <a:bodyPr vert="horz" lIns="91440" tIns="45720" rIns="91440" bIns="45720" rtlCol="0"/>
          <a:lstStyle>
            <a:lvl1pPr algn="r">
              <a:defRPr sz="1200"/>
            </a:lvl1pPr>
          </a:lstStyle>
          <a:p>
            <a:fld id="{A6D7DFD3-23EC-4407-A3E0-A65838309D1D}" type="datetimeFigureOut">
              <a:rPr lang="fi-FI" smtClean="0"/>
              <a:t>14.8.2014</a:t>
            </a:fld>
            <a:endParaRPr lang="fi-FI"/>
          </a:p>
        </p:txBody>
      </p:sp>
      <p:sp>
        <p:nvSpPr>
          <p:cNvPr id="4" name="Alatunnisteen paikkamerkki 3"/>
          <p:cNvSpPr>
            <a:spLocks noGrp="1"/>
          </p:cNvSpPr>
          <p:nvPr>
            <p:ph type="ftr" sz="quarter" idx="2"/>
          </p:nvPr>
        </p:nvSpPr>
        <p:spPr>
          <a:xfrm>
            <a:off x="0" y="9378823"/>
            <a:ext cx="2945659" cy="493713"/>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0442" y="9378823"/>
            <a:ext cx="2945659" cy="493713"/>
          </a:xfrm>
          <a:prstGeom prst="rect">
            <a:avLst/>
          </a:prstGeom>
        </p:spPr>
        <p:txBody>
          <a:bodyPr vert="horz" lIns="91440" tIns="45720" rIns="91440" bIns="45720" rtlCol="0" anchor="b"/>
          <a:lstStyle>
            <a:lvl1pPr algn="r">
              <a:defRPr sz="1200"/>
            </a:lvl1pPr>
          </a:lstStyle>
          <a:p>
            <a:fld id="{E42F0EBA-38FD-4C54-A2B7-1BE923A75A79}" type="slidenum">
              <a:rPr lang="fi-FI" smtClean="0"/>
              <a:t>‹#›</a:t>
            </a:fld>
            <a:endParaRPr lang="fi-FI"/>
          </a:p>
        </p:txBody>
      </p:sp>
    </p:spTree>
    <p:extLst>
      <p:ext uri="{BB962C8B-B14F-4D97-AF65-F5344CB8AC3E}">
        <p14:creationId xmlns:p14="http://schemas.microsoft.com/office/powerpoint/2010/main" val="2086903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2" y="0"/>
            <a:ext cx="2945659" cy="493713"/>
          </a:xfrm>
          <a:prstGeom prst="rect">
            <a:avLst/>
          </a:prstGeom>
        </p:spPr>
        <p:txBody>
          <a:bodyPr vert="horz" lIns="91440" tIns="45720" rIns="91440" bIns="45720" rtlCol="0"/>
          <a:lstStyle>
            <a:lvl1pPr algn="r">
              <a:defRPr sz="1200"/>
            </a:lvl1pPr>
          </a:lstStyle>
          <a:p>
            <a:fld id="{4BC47200-69AA-40B8-A453-7A0CF91D5E77}" type="datetimeFigureOut">
              <a:rPr lang="fi-FI" smtClean="0"/>
              <a:t>14.8.2014</a:t>
            </a:fld>
            <a:endParaRPr lang="fi-FI"/>
          </a:p>
        </p:txBody>
      </p:sp>
      <p:sp>
        <p:nvSpPr>
          <p:cNvPr id="4" name="Dian kuvan paikkamerkki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378823"/>
            <a:ext cx="2945659" cy="493713"/>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2" y="9378823"/>
            <a:ext cx="2945659" cy="493713"/>
          </a:xfrm>
          <a:prstGeom prst="rect">
            <a:avLst/>
          </a:prstGeom>
        </p:spPr>
        <p:txBody>
          <a:bodyPr vert="horz" lIns="91440" tIns="45720" rIns="91440" bIns="45720" rtlCol="0" anchor="b"/>
          <a:lstStyle>
            <a:lvl1pPr algn="r">
              <a:defRPr sz="1200"/>
            </a:lvl1pPr>
          </a:lstStyle>
          <a:p>
            <a:fld id="{11C9FDE4-8C83-4586-9F16-6A081C607BA4}" type="slidenum">
              <a:rPr lang="fi-FI" smtClean="0"/>
              <a:t>‹#›</a:t>
            </a:fld>
            <a:endParaRPr lang="fi-FI"/>
          </a:p>
        </p:txBody>
      </p:sp>
    </p:spTree>
    <p:extLst>
      <p:ext uri="{BB962C8B-B14F-4D97-AF65-F5344CB8AC3E}">
        <p14:creationId xmlns:p14="http://schemas.microsoft.com/office/powerpoint/2010/main" val="1246581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11C9FDE4-8C83-4586-9F16-6A081C607BA4}" type="slidenum">
              <a:rPr lang="fi-FI" smtClean="0"/>
              <a:t>2</a:t>
            </a:fld>
            <a:endParaRPr lang="fi-FI"/>
          </a:p>
        </p:txBody>
      </p:sp>
    </p:spTree>
    <p:extLst>
      <p:ext uri="{BB962C8B-B14F-4D97-AF65-F5344CB8AC3E}">
        <p14:creationId xmlns:p14="http://schemas.microsoft.com/office/powerpoint/2010/main" val="2173043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11C9FDE4-8C83-4586-9F16-6A081C607BA4}" type="slidenum">
              <a:rPr lang="fi-FI" smtClean="0"/>
              <a:t>3</a:t>
            </a:fld>
            <a:endParaRPr lang="fi-FI"/>
          </a:p>
        </p:txBody>
      </p:sp>
    </p:spTree>
    <p:extLst>
      <p:ext uri="{BB962C8B-B14F-4D97-AF65-F5344CB8AC3E}">
        <p14:creationId xmlns:p14="http://schemas.microsoft.com/office/powerpoint/2010/main" val="15277800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2644" y="-188640"/>
            <a:ext cx="9144000" cy="6420107"/>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perustyylejä naps.</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14.8.2014</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4" name="Kuva 13"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0697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perustyylejä naps.</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14.8.2014</a:t>
            </a:fld>
            <a:endParaRPr lang="fi-FI" dirty="0"/>
          </a:p>
        </p:txBody>
      </p:sp>
      <p:sp>
        <p:nvSpPr>
          <p:cNvPr id="6" name="Alatunnisteen paikkamerkki 5"/>
          <p:cNvSpPr>
            <a:spLocks noGrp="1"/>
          </p:cNvSpPr>
          <p:nvPr>
            <p:ph type="ftr" sz="quarter" idx="15"/>
          </p:nvPr>
        </p:nvSpPr>
        <p:spPr/>
        <p:txBody>
          <a:bodyPr/>
          <a:lstStyle/>
          <a:p>
            <a:r>
              <a:rPr lang="fi-FI" smtClean="0"/>
              <a:t>Esittäjän nimi</a:t>
            </a:r>
            <a:endParaRPr lang="fi-FI"/>
          </a:p>
        </p:txBody>
      </p:sp>
      <p:sp>
        <p:nvSpPr>
          <p:cNvPr id="7" name="Dian numeron paikkamerkki 6"/>
          <p:cNvSpPr>
            <a:spLocks noGrp="1"/>
          </p:cNvSpPr>
          <p:nvPr>
            <p:ph type="sldNum" sz="quarter" idx="16"/>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178313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EF7EA3E1-455F-164C-9077-386EF556D5ED}" type="datetime1">
              <a:rPr lang="fi-FI" smtClean="0"/>
              <a:t>14.8.2014</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p:txBody>
          <a:bodyPr/>
          <a:lstStyle/>
          <a:p>
            <a:r>
              <a:rPr lang="fi-FI" smtClean="0"/>
              <a:t>Muokkaa perustyylejä naps.</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2833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03BFF276-3E43-364D-8989-788CF2A37DE9}" type="datetime1">
              <a:rPr lang="fi-FI" smtClean="0"/>
              <a:t>14.8.2014</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dirty="0" smtClean="0"/>
              <a:t>Muokkaa perustyylejä naps.</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sz="2000" b="1" i="0" dirty="0"/>
          </a:p>
        </p:txBody>
      </p:sp>
    </p:spTree>
    <p:extLst>
      <p:ext uri="{BB962C8B-B14F-4D97-AF65-F5344CB8AC3E}">
        <p14:creationId xmlns:p14="http://schemas.microsoft.com/office/powerpoint/2010/main" val="6168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DAA0378-CFA0-794B-ACE3-D06791D1C449}" type="datetime1">
              <a:rPr lang="fi-FI" smtClean="0"/>
              <a:t>14.8.2014</a:t>
            </a:fld>
            <a:endParaRPr lang="fi-FI" dirty="0"/>
          </a:p>
        </p:txBody>
      </p:sp>
      <p:sp>
        <p:nvSpPr>
          <p:cNvPr id="7" name="Alatunnisteen paikkamerkki 6"/>
          <p:cNvSpPr>
            <a:spLocks noGrp="1"/>
          </p:cNvSpPr>
          <p:nvPr>
            <p:ph type="ftr" sz="quarter" idx="11"/>
          </p:nvPr>
        </p:nvSpPr>
        <p:spPr/>
        <p:txBody>
          <a:bodyPr/>
          <a:lstStyle/>
          <a:p>
            <a:r>
              <a:rPr lang="fi-FI" smtClean="0"/>
              <a:t>Esittäjän nimi</a:t>
            </a:r>
            <a:endParaRPr lang="fi-FI"/>
          </a:p>
        </p:txBody>
      </p:sp>
      <p:sp>
        <p:nvSpPr>
          <p:cNvPr id="8" name="Dian numeron paikkamerkki 7"/>
          <p:cNvSpPr>
            <a:spLocks noGrp="1"/>
          </p:cNvSpPr>
          <p:nvPr>
            <p:ph type="sldNum" sz="quarter" idx="12"/>
          </p:nvPr>
        </p:nvSpPr>
        <p:spPr/>
        <p:txBody>
          <a:bodyPr/>
          <a:lstStyle/>
          <a:p>
            <a:fld id="{5313BD74-EA17-574A-98E7-0901538991B3}" type="slidenum">
              <a:rPr lang="fi-FI" smtClean="0"/>
              <a:t>‹#›</a:t>
            </a:fld>
            <a:endParaRPr lang="fi-FI"/>
          </a:p>
        </p:txBody>
      </p:sp>
      <p:sp>
        <p:nvSpPr>
          <p:cNvPr id="9" name="Otsikko 8"/>
          <p:cNvSpPr>
            <a:spLocks noGrp="1"/>
          </p:cNvSpPr>
          <p:nvPr>
            <p:ph type="title"/>
          </p:nvPr>
        </p:nvSpPr>
        <p:spPr/>
        <p:txBody>
          <a:bodyPr/>
          <a:lstStyle/>
          <a:p>
            <a:r>
              <a:rPr lang="fi-FI" smtClean="0"/>
              <a:t>Muokkaa perustyylejä naps.</a:t>
            </a:r>
            <a:endParaRPr lang="fi-FI"/>
          </a:p>
        </p:txBody>
      </p:sp>
    </p:spTree>
    <p:extLst>
      <p:ext uri="{BB962C8B-B14F-4D97-AF65-F5344CB8AC3E}">
        <p14:creationId xmlns:p14="http://schemas.microsoft.com/office/powerpoint/2010/main" val="1861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2A9B0C17-89C6-BC41-B4A0-A125ED2A948D}" type="datetime1">
              <a:rPr lang="fi-FI" smtClean="0"/>
              <a:t>14.8.2014</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perustyylejä naps.</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0080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2A9B0C17-89C6-BC41-B4A0-A125ED2A948D}" type="datetime1">
              <a:rPr lang="fi-FI" smtClean="0"/>
              <a:t>14.8.2014</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34830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perustyylejä naps.</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14.8.2014</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1" name="Kuva 10"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5405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D4012-C01B-2E44-9A3D-1C8BBE6C2239}" type="datetime1">
              <a:rPr lang="fi-FI" smtClean="0"/>
              <a:t>14.8.2014</a:t>
            </a:fld>
            <a:endParaRPr lang="fi-FI" dirty="0"/>
          </a:p>
        </p:txBody>
      </p:sp>
      <p:sp>
        <p:nvSpPr>
          <p:cNvPr id="12" name="Alatunnisteen paikkamerkki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Esittäjän nimi</a:t>
            </a:r>
            <a:endParaRPr lang="fi-FI" dirty="0"/>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t>‹#›</a:t>
            </a:fld>
            <a:endParaRPr lang="fi-FI"/>
          </a:p>
        </p:txBody>
      </p:sp>
      <p:pic>
        <p:nvPicPr>
          <p:cNvPr id="19" name="Kuva 1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84600" y="184600"/>
            <a:ext cx="1332000" cy="381626"/>
          </a:xfrm>
          <a:prstGeom prst="rect">
            <a:avLst/>
          </a:prstGeom>
        </p:spPr>
      </p:pic>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pic>
        <p:nvPicPr>
          <p:cNvPr id="6" name="Kuva 5" descr="Turku_Åbo__Eurooppalainen_mv.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9100849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Lst>
  <p:hf hd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4000" y="2060848"/>
            <a:ext cx="7704424" cy="504056"/>
          </a:xfrm>
        </p:spPr>
        <p:txBody>
          <a:bodyPr/>
          <a:lstStyle/>
          <a:p>
            <a:r>
              <a:rPr lang="fi-FI" dirty="0" smtClean="0"/>
              <a:t>Kuukausiraportti heinäkuu 2014</a:t>
            </a:r>
            <a:endParaRPr lang="fi-FI" dirty="0"/>
          </a:p>
        </p:txBody>
      </p:sp>
      <p:sp>
        <p:nvSpPr>
          <p:cNvPr id="4" name="Päivämäärän paikkamerkki 3"/>
          <p:cNvSpPr>
            <a:spLocks noGrp="1"/>
          </p:cNvSpPr>
          <p:nvPr>
            <p:ph type="dt" sz="half" idx="14"/>
          </p:nvPr>
        </p:nvSpPr>
        <p:spPr/>
        <p:txBody>
          <a:bodyPr/>
          <a:lstStyle/>
          <a:p>
            <a:fld id="{ED068ECC-E6D4-0A4F-915C-1D74DFB4EBF8}" type="datetime1">
              <a:rPr lang="fi-FI" smtClean="0"/>
              <a:t>14.8.2014</a:t>
            </a:fld>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a:t>
            </a:fld>
            <a:endParaRPr lang="fi-FI"/>
          </a:p>
        </p:txBody>
      </p:sp>
      <p:sp>
        <p:nvSpPr>
          <p:cNvPr id="8" name="Otsikko 1"/>
          <p:cNvSpPr txBox="1">
            <a:spLocks/>
          </p:cNvSpPr>
          <p:nvPr/>
        </p:nvSpPr>
        <p:spPr>
          <a:xfrm>
            <a:off x="683568" y="1396033"/>
            <a:ext cx="7704424" cy="504056"/>
          </a:xfrm>
          <a:prstGeom prst="rect">
            <a:avLst/>
          </a:prstGeom>
        </p:spPr>
        <p:txBody>
          <a:bodyPr vert="horz" lIns="0" tIns="0" rIns="0" bIns="0" rtlCol="0" anchor="b" anchorCtr="0">
            <a:normAutofit/>
          </a:bodyPr>
          <a:lstStyle>
            <a:lvl1pPr algn="l" defTabSz="914400" rtl="0" eaLnBrk="1" latinLnBrk="0" hangingPunct="1">
              <a:spcBef>
                <a:spcPct val="0"/>
              </a:spcBef>
              <a:buNone/>
              <a:defRPr sz="3200" b="1" kern="1200">
                <a:solidFill>
                  <a:srgbClr val="00468B"/>
                </a:solidFill>
                <a:latin typeface="+mj-lt"/>
                <a:ea typeface="+mj-ea"/>
                <a:cs typeface="+mj-cs"/>
              </a:defRPr>
            </a:lvl1pPr>
          </a:lstStyle>
          <a:p>
            <a:r>
              <a:rPr lang="fi-FI" dirty="0" smtClean="0"/>
              <a:t>Sivistystoimiala</a:t>
            </a:r>
            <a:endParaRPr lang="fi-FI" dirty="0"/>
          </a:p>
        </p:txBody>
      </p:sp>
    </p:spTree>
    <p:extLst>
      <p:ext uri="{BB962C8B-B14F-4D97-AF65-F5344CB8AC3E}">
        <p14:creationId xmlns:p14="http://schemas.microsoft.com/office/powerpoint/2010/main" val="453838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B4D18F73-29E0-0C48-B7BB-47AD54BA47B9}" type="datetime1">
              <a:rPr lang="fi-FI" smtClean="0"/>
              <a:t>14.8.2014</a:t>
            </a:fld>
            <a:endParaRPr lang="fi-FI" dirty="0"/>
          </a:p>
        </p:txBody>
      </p:sp>
      <p:sp>
        <p:nvSpPr>
          <p:cNvPr id="6" name="Dian numeron paikkamerkki 5"/>
          <p:cNvSpPr>
            <a:spLocks noGrp="1"/>
          </p:cNvSpPr>
          <p:nvPr>
            <p:ph type="sldNum" sz="quarter" idx="12"/>
          </p:nvPr>
        </p:nvSpPr>
        <p:spPr/>
        <p:txBody>
          <a:bodyPr/>
          <a:lstStyle/>
          <a:p>
            <a:fld id="{5313BD74-EA17-574A-98E7-0901538991B3}" type="slidenum">
              <a:rPr lang="fi-FI" smtClean="0"/>
              <a:t>2</a:t>
            </a:fld>
            <a:endParaRPr lang="fi-FI"/>
          </a:p>
        </p:txBody>
      </p:sp>
      <p:sp>
        <p:nvSpPr>
          <p:cNvPr id="2" name="Otsikko 1"/>
          <p:cNvSpPr>
            <a:spLocks noGrp="1"/>
          </p:cNvSpPr>
          <p:nvPr>
            <p:ph type="title"/>
          </p:nvPr>
        </p:nvSpPr>
        <p:spPr>
          <a:xfrm>
            <a:off x="468408" y="975866"/>
            <a:ext cx="7776000" cy="796950"/>
          </a:xfrm>
        </p:spPr>
        <p:txBody>
          <a:bodyPr>
            <a:noAutofit/>
          </a:bodyPr>
          <a:lstStyle/>
          <a:p>
            <a:r>
              <a:rPr lang="fi-FI" sz="1800" dirty="0" smtClean="0"/>
              <a:t>Talousarvion seurantaraportti heinäkuu 2014</a:t>
            </a:r>
            <a:endParaRPr lang="fi-FI" sz="1800" dirty="0"/>
          </a:p>
        </p:txBody>
      </p:sp>
      <p:sp>
        <p:nvSpPr>
          <p:cNvPr id="8" name="Otsikko 1"/>
          <p:cNvSpPr txBox="1">
            <a:spLocks/>
          </p:cNvSpPr>
          <p:nvPr/>
        </p:nvSpPr>
        <p:spPr>
          <a:xfrm>
            <a:off x="467544" y="898997"/>
            <a:ext cx="8280920" cy="436910"/>
          </a:xfrm>
          <a:prstGeom prst="rect">
            <a:avLst/>
          </a:prstGeom>
        </p:spPr>
        <p:txBody>
          <a:bodyPr vert="horz" lIns="0" tIns="0" rIns="0" bIns="0" rtlCol="0" anchor="b" anchorCtr="0">
            <a:normAutofit/>
          </a:bodyPr>
          <a:lstStyle>
            <a:lvl1pPr algn="l" defTabSz="914400" rtl="0" eaLnBrk="1" latinLnBrk="0" hangingPunct="1">
              <a:spcBef>
                <a:spcPct val="0"/>
              </a:spcBef>
              <a:buNone/>
              <a:defRPr sz="3200" b="1" kern="1200">
                <a:solidFill>
                  <a:srgbClr val="00468B"/>
                </a:solidFill>
                <a:latin typeface="+mj-lt"/>
                <a:ea typeface="+mj-ea"/>
                <a:cs typeface="+mj-cs"/>
              </a:defRPr>
            </a:lvl1pPr>
          </a:lstStyle>
          <a:p>
            <a:r>
              <a:rPr lang="fi-FI" sz="2400" dirty="0" smtClean="0"/>
              <a:t>Sivistystoimiala</a:t>
            </a:r>
            <a:endParaRPr lang="fi-FI" sz="2400" dirty="0"/>
          </a:p>
        </p:txBody>
      </p:sp>
      <p:sp>
        <p:nvSpPr>
          <p:cNvPr id="5" name="Tekstiruutu 4"/>
          <p:cNvSpPr txBox="1"/>
          <p:nvPr/>
        </p:nvSpPr>
        <p:spPr>
          <a:xfrm>
            <a:off x="1331640" y="2348880"/>
            <a:ext cx="5832648" cy="369332"/>
          </a:xfrm>
          <a:prstGeom prst="rect">
            <a:avLst/>
          </a:prstGeom>
          <a:noFill/>
        </p:spPr>
        <p:txBody>
          <a:bodyPr wrap="square" rtlCol="0">
            <a:spAutoFit/>
          </a:bodyPr>
          <a:lstStyle/>
          <a:p>
            <a:r>
              <a:rPr lang="fi-FI" dirty="0" smtClean="0"/>
              <a:t>Tähän </a:t>
            </a:r>
            <a:r>
              <a:rPr lang="fi-FI" dirty="0" err="1" smtClean="0"/>
              <a:t>SAP-raportti</a:t>
            </a:r>
            <a:endParaRPr lang="fi-FI" dirty="0"/>
          </a:p>
        </p:txBody>
      </p:sp>
      <p:graphicFrame>
        <p:nvGraphicFramePr>
          <p:cNvPr id="7" name="Taulukko 6"/>
          <p:cNvGraphicFramePr>
            <a:graphicFrameLocks noGrp="1"/>
          </p:cNvGraphicFramePr>
          <p:nvPr>
            <p:extLst>
              <p:ext uri="{D42A27DB-BD31-4B8C-83A1-F6EECF244321}">
                <p14:modId xmlns:p14="http://schemas.microsoft.com/office/powerpoint/2010/main" val="1979261761"/>
              </p:ext>
            </p:extLst>
          </p:nvPr>
        </p:nvGraphicFramePr>
        <p:xfrm>
          <a:off x="720216" y="2314435"/>
          <a:ext cx="7775576" cy="2510768"/>
        </p:xfrm>
        <a:graphic>
          <a:graphicData uri="http://schemas.openxmlformats.org/drawingml/2006/table">
            <a:tbl>
              <a:tblPr/>
              <a:tblGrid>
                <a:gridCol w="1632966"/>
                <a:gridCol w="778507"/>
                <a:gridCol w="901929"/>
                <a:gridCol w="901929"/>
                <a:gridCol w="712049"/>
                <a:gridCol w="712049"/>
                <a:gridCol w="712049"/>
                <a:gridCol w="712049"/>
                <a:gridCol w="712049"/>
              </a:tblGrid>
              <a:tr h="134297">
                <a:tc rowSpan="2">
                  <a:txBody>
                    <a:bodyPr/>
                    <a:lstStyle/>
                    <a:p>
                      <a:pPr algn="r" fontAlgn="t"/>
                      <a:r>
                        <a:rPr lang="fi-FI" sz="600" b="0" i="0" u="none" strike="noStrike">
                          <a:solidFill>
                            <a:srgbClr val="000000"/>
                          </a:solidFill>
                          <a:effectLst/>
                          <a:latin typeface="Arial"/>
                        </a:rPr>
                        <a:t>Tulosyksikkö</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r>
              <a:tr h="192686">
                <a:tc vMerge="1">
                  <a:txBody>
                    <a:bodyPr/>
                    <a:lstStyle/>
                    <a:p>
                      <a:endParaRPr lang="fi-FI"/>
                    </a:p>
                  </a:txBody>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r>
              <a:tr h="303627">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l" fontAlgn="t"/>
                      <a:r>
                        <a:rPr lang="fi-FI" sz="600" b="0" i="0" u="none" strike="noStrike">
                          <a:solidFill>
                            <a:srgbClr val="000000"/>
                          </a:solidFill>
                          <a:effectLst/>
                          <a:latin typeface="Arial"/>
                        </a:rPr>
                        <a:t>TA </a:t>
                      </a:r>
                      <a:br>
                        <a:rPr lang="fi-FI" sz="600" b="0" i="0" u="none" strike="noStrike">
                          <a:solidFill>
                            <a:srgbClr val="000000"/>
                          </a:solidFill>
                          <a:effectLst/>
                          <a:latin typeface="Arial"/>
                        </a:rPr>
                      </a:br>
                      <a:r>
                        <a:rPr lang="fi-FI" sz="600" b="0" i="0" u="none" strike="noStrike">
                          <a:solidFill>
                            <a:srgbClr val="000000"/>
                          </a:solidFill>
                          <a:effectLst/>
                          <a:latin typeface="Arial"/>
                        </a:rPr>
                        <a:t>2014</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TA </a:t>
                      </a:r>
                      <a:br>
                        <a:rPr lang="fi-FI" sz="600" b="0" i="0" u="none" strike="noStrike">
                          <a:solidFill>
                            <a:srgbClr val="000000"/>
                          </a:solidFill>
                          <a:effectLst/>
                          <a:latin typeface="Arial"/>
                        </a:rPr>
                      </a:br>
                      <a:r>
                        <a:rPr lang="fi-FI" sz="600" b="0" i="0" u="none" strike="noStrike">
                          <a:solidFill>
                            <a:srgbClr val="000000"/>
                          </a:solidFill>
                          <a:effectLst/>
                          <a:latin typeface="Arial"/>
                        </a:rPr>
                        <a:t>muutokset</a:t>
                      </a:r>
                      <a:br>
                        <a:rPr lang="fi-FI" sz="600" b="0" i="0" u="none" strike="noStrike">
                          <a:solidFill>
                            <a:srgbClr val="000000"/>
                          </a:solidFill>
                          <a:effectLst/>
                          <a:latin typeface="Arial"/>
                        </a:rPr>
                      </a:br>
                      <a:r>
                        <a:rPr lang="fi-FI" sz="600" b="0" i="0" u="none" strike="noStrike">
                          <a:solidFill>
                            <a:srgbClr val="000000"/>
                          </a:solidFill>
                          <a:effectLst/>
                          <a:latin typeface="Arial"/>
                        </a:rPr>
                        <a:t>2014</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TA </a:t>
                      </a:r>
                      <a:br>
                        <a:rPr lang="fi-FI" sz="600" b="0" i="0" u="none" strike="noStrike">
                          <a:solidFill>
                            <a:srgbClr val="000000"/>
                          </a:solidFill>
                          <a:effectLst/>
                          <a:latin typeface="Arial"/>
                        </a:rPr>
                      </a:br>
                      <a:r>
                        <a:rPr lang="fi-FI" sz="600" b="0" i="0" u="none" strike="noStrike">
                          <a:solidFill>
                            <a:srgbClr val="000000"/>
                          </a:solidFill>
                          <a:effectLst/>
                          <a:latin typeface="Arial"/>
                        </a:rPr>
                        <a:t>muutoksineen</a:t>
                      </a:r>
                      <a:br>
                        <a:rPr lang="fi-FI" sz="600" b="0" i="0" u="none" strike="noStrike">
                          <a:solidFill>
                            <a:srgbClr val="000000"/>
                          </a:solidFill>
                          <a:effectLst/>
                          <a:latin typeface="Arial"/>
                        </a:rPr>
                      </a:br>
                      <a:r>
                        <a:rPr lang="fi-FI" sz="600" b="0" i="0" u="none" strike="noStrike">
                          <a:solidFill>
                            <a:srgbClr val="000000"/>
                          </a:solidFill>
                          <a:effectLst/>
                          <a:latin typeface="Arial"/>
                        </a:rPr>
                        <a:t>2014</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TOT</a:t>
                      </a:r>
                      <a:br>
                        <a:rPr lang="fi-FI" sz="600" b="0" i="0" u="none" strike="noStrike">
                          <a:solidFill>
                            <a:srgbClr val="000000"/>
                          </a:solidFill>
                          <a:effectLst/>
                          <a:latin typeface="Arial"/>
                        </a:rPr>
                      </a:br>
                      <a:r>
                        <a:rPr lang="fi-FI" sz="600" b="0" i="0" u="none" strike="noStrike">
                          <a:solidFill>
                            <a:srgbClr val="000000"/>
                          </a:solidFill>
                          <a:effectLst/>
                          <a:latin typeface="Arial"/>
                        </a:rPr>
                        <a:t>7.2014</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TOT 1 - 7</a:t>
                      </a:r>
                      <a:br>
                        <a:rPr lang="fi-FI" sz="600" b="0" i="0" u="none" strike="noStrike">
                          <a:solidFill>
                            <a:srgbClr val="000000"/>
                          </a:solidFill>
                          <a:effectLst/>
                          <a:latin typeface="Arial"/>
                        </a:rPr>
                      </a:br>
                      <a:r>
                        <a:rPr lang="fi-FI" sz="600" b="0" i="0" u="none" strike="noStrike">
                          <a:solidFill>
                            <a:srgbClr val="000000"/>
                          </a:solidFill>
                          <a:effectLst/>
                          <a:latin typeface="Arial"/>
                        </a:rPr>
                        <a:t>2014</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Tot %</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TOT 1 - 7    </a:t>
                      </a:r>
                      <a:br>
                        <a:rPr lang="fi-FI" sz="600" b="0" i="0" u="none" strike="noStrike">
                          <a:solidFill>
                            <a:srgbClr val="000000"/>
                          </a:solidFill>
                          <a:effectLst/>
                          <a:latin typeface="Arial"/>
                        </a:rPr>
                      </a:br>
                      <a:r>
                        <a:rPr lang="fi-FI" sz="600" b="0" i="0" u="none" strike="noStrike">
                          <a:solidFill>
                            <a:srgbClr val="000000"/>
                          </a:solidFill>
                          <a:effectLst/>
                          <a:latin typeface="Arial"/>
                        </a:rPr>
                        <a:t>2013</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Muutos %</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r>
              <a:tr h="134297">
                <a:tc>
                  <a:txBody>
                    <a:bodyPr/>
                    <a:lstStyle/>
                    <a:p>
                      <a:pPr algn="l" fontAlgn="ctr"/>
                      <a:r>
                        <a:rPr lang="fi-FI" sz="600" b="0" i="0" u="none" strike="noStrike">
                          <a:solidFill>
                            <a:srgbClr val="000000"/>
                          </a:solidFill>
                          <a:effectLst/>
                          <a:latin typeface="Arial"/>
                        </a:rPr>
                        <a:t>Kustannuslaji</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1.000 EUR</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1.000 EUR</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1.000 EUR</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1.000 EUR</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1.000 EUR</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1.000 EUR</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r>
              <a:tr h="134297">
                <a:tc>
                  <a:txBody>
                    <a:bodyPr/>
                    <a:lstStyle/>
                    <a:p>
                      <a:pPr algn="l" fontAlgn="ctr"/>
                      <a:r>
                        <a:rPr lang="fi-FI" sz="600" b="0" i="0" u="none" strike="noStrike">
                          <a:solidFill>
                            <a:srgbClr val="000000"/>
                          </a:solidFill>
                          <a:effectLst/>
                          <a:latin typeface="Arial"/>
                        </a:rPr>
                        <a:t>Kokonaistulos</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280 438,55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-190,91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280 247,64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19 200,47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155 975,84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55,7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153 798,91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1,4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r>
              <a:tr h="134297">
                <a:tc>
                  <a:txBody>
                    <a:bodyPr/>
                    <a:lstStyle/>
                    <a:p>
                      <a:pPr algn="l" fontAlgn="ctr"/>
                      <a:r>
                        <a:rPr lang="fi-FI" sz="600" b="0" i="0" u="none" strike="noStrike">
                          <a:solidFill>
                            <a:srgbClr val="000000"/>
                          </a:solidFill>
                          <a:effectLst/>
                          <a:latin typeface="Arial"/>
                        </a:rPr>
                        <a:t>TOIMINTATUOTOT</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r" fontAlgn="ctr"/>
                      <a:r>
                        <a:rPr lang="fi-FI" sz="600" b="0" i="0" u="none" strike="noStrike">
                          <a:solidFill>
                            <a:srgbClr val="000000"/>
                          </a:solidFill>
                          <a:effectLst/>
                          <a:latin typeface="Arial"/>
                        </a:rPr>
                        <a:t>-26 224,72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0,00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-26 224,72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-2 094,85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-19 358,55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73,8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-17 922,96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8,0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r>
              <a:tr h="134297">
                <a:tc>
                  <a:txBody>
                    <a:bodyPr/>
                    <a:lstStyle/>
                    <a:p>
                      <a:pPr algn="l" fontAlgn="ctr"/>
                      <a:r>
                        <a:rPr lang="fi-FI" sz="600" b="0" i="0" u="none" strike="noStrike">
                          <a:solidFill>
                            <a:srgbClr val="000000"/>
                          </a:solidFill>
                          <a:effectLst/>
                          <a:latin typeface="Arial"/>
                        </a:rPr>
                        <a:t>Myyntituotot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-11 960,23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-11 960,23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-864,33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-6 534,16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54,6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-5 910,40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10,6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134297">
                <a:tc>
                  <a:txBody>
                    <a:bodyPr/>
                    <a:lstStyle/>
                    <a:p>
                      <a:pPr algn="l" fontAlgn="ctr"/>
                      <a:r>
                        <a:rPr lang="fi-FI" sz="600" b="0" i="0" u="none" strike="noStrike">
                          <a:solidFill>
                            <a:srgbClr val="000000"/>
                          </a:solidFill>
                          <a:effectLst/>
                          <a:latin typeface="Arial"/>
                        </a:rPr>
                        <a:t>Maksutuotot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-8 560,67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0,00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-8 560,67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-485,72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-5 269,94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61,6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-5 208,66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r>
              <a:tr h="134297">
                <a:tc>
                  <a:txBody>
                    <a:bodyPr/>
                    <a:lstStyle/>
                    <a:p>
                      <a:pPr algn="l" fontAlgn="ctr"/>
                      <a:r>
                        <a:rPr lang="fi-FI" sz="600" b="0" i="0" u="none" strike="noStrike">
                          <a:solidFill>
                            <a:srgbClr val="000000"/>
                          </a:solidFill>
                          <a:effectLst/>
                          <a:latin typeface="Arial"/>
                        </a:rPr>
                        <a:t>Tuet ja avustukset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-5 359,99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-5 359,99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-735,15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-7 181,05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134,0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-6 581,83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9,1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134297">
                <a:tc>
                  <a:txBody>
                    <a:bodyPr/>
                    <a:lstStyle/>
                    <a:p>
                      <a:pPr algn="l" fontAlgn="ctr"/>
                      <a:r>
                        <a:rPr lang="fi-FI" sz="600" b="0" i="0" u="none" strike="noStrike">
                          <a:solidFill>
                            <a:srgbClr val="000000"/>
                          </a:solidFill>
                          <a:effectLst/>
                          <a:latin typeface="Arial"/>
                        </a:rPr>
                        <a:t>Vuokratuotot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-79,82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-79,82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-11,59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-94,80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118,8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-94,19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0,7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r>
              <a:tr h="134297">
                <a:tc>
                  <a:txBody>
                    <a:bodyPr/>
                    <a:lstStyle/>
                    <a:p>
                      <a:pPr algn="l" fontAlgn="ctr"/>
                      <a:r>
                        <a:rPr lang="fi-FI" sz="600" b="0" i="0" u="none" strike="noStrike">
                          <a:solidFill>
                            <a:srgbClr val="000000"/>
                          </a:solidFill>
                          <a:effectLst/>
                          <a:latin typeface="Arial"/>
                        </a:rPr>
                        <a:t>Muut toimintatuotot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-264,00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-264,00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1,93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-278,61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105,5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-127,88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117,9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134297">
                <a:tc>
                  <a:txBody>
                    <a:bodyPr/>
                    <a:lstStyle/>
                    <a:p>
                      <a:pPr algn="l" fontAlgn="ctr"/>
                      <a:r>
                        <a:rPr lang="fi-FI" sz="600" b="0" i="0" u="none" strike="noStrike">
                          <a:solidFill>
                            <a:srgbClr val="000000"/>
                          </a:solidFill>
                          <a:effectLst/>
                          <a:latin typeface="Arial"/>
                        </a:rPr>
                        <a:t>TOIMINTAKULUT</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r" fontAlgn="ctr"/>
                      <a:r>
                        <a:rPr lang="fi-FI" sz="600" b="0" i="0" u="none" strike="noStrike">
                          <a:solidFill>
                            <a:srgbClr val="000000"/>
                          </a:solidFill>
                          <a:effectLst/>
                          <a:latin typeface="Arial"/>
                        </a:rPr>
                        <a:t>306 663,27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-190,91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306 472,36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21 295,33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175 334,39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57,2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171 721,87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r>
              <a:tr h="134297">
                <a:tc>
                  <a:txBody>
                    <a:bodyPr/>
                    <a:lstStyle/>
                    <a:p>
                      <a:pPr algn="l" fontAlgn="ctr"/>
                      <a:r>
                        <a:rPr lang="fi-FI" sz="600" b="0" i="0" u="none" strike="noStrike">
                          <a:solidFill>
                            <a:srgbClr val="000000"/>
                          </a:solidFill>
                          <a:effectLst/>
                          <a:latin typeface="Arial"/>
                        </a:rPr>
                        <a:t> Henkilöstökulut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179 165,82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-1 434,20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177 731,62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12 937,72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102 097,78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57,4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100 362,41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134297">
                <a:tc>
                  <a:txBody>
                    <a:bodyPr/>
                    <a:lstStyle/>
                    <a:p>
                      <a:pPr algn="l" fontAlgn="ctr"/>
                      <a:r>
                        <a:rPr lang="fi-FI" sz="600" b="0" i="0" u="none" strike="noStrike">
                          <a:solidFill>
                            <a:srgbClr val="000000"/>
                          </a:solidFill>
                          <a:effectLst/>
                          <a:latin typeface="Arial"/>
                        </a:rPr>
                        <a:t> Palvelujen ostot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48 406,72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220,49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48 627,21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2 952,06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26 973,02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55,5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26 674,37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r>
              <a:tr h="134297">
                <a:tc>
                  <a:txBody>
                    <a:bodyPr/>
                    <a:lstStyle/>
                    <a:p>
                      <a:pPr algn="l" fontAlgn="ctr"/>
                      <a:r>
                        <a:rPr lang="fi-FI" sz="600" b="0" i="0" u="none" strike="noStrike">
                          <a:solidFill>
                            <a:srgbClr val="000000"/>
                          </a:solidFill>
                          <a:effectLst/>
                          <a:latin typeface="Arial"/>
                        </a:rPr>
                        <a:t> Aineet, tarvikkeet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9 762,01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-212,00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9 550,01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244,56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5 096,56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53,4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4 897,30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4,1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134297">
                <a:tc>
                  <a:txBody>
                    <a:bodyPr/>
                    <a:lstStyle/>
                    <a:p>
                      <a:pPr algn="l" fontAlgn="ctr"/>
                      <a:r>
                        <a:rPr lang="fi-FI" sz="600" b="0" i="0" u="none" strike="noStrike">
                          <a:solidFill>
                            <a:srgbClr val="000000"/>
                          </a:solidFill>
                          <a:effectLst/>
                          <a:latin typeface="Arial"/>
                        </a:rPr>
                        <a:t> Avustukset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19 422,83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1 384,80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20 807,63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1 144,44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12 784,51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61,4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11 831,05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8,1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r>
              <a:tr h="134297">
                <a:tc>
                  <a:txBody>
                    <a:bodyPr/>
                    <a:lstStyle/>
                    <a:p>
                      <a:pPr algn="l" fontAlgn="ctr"/>
                      <a:r>
                        <a:rPr lang="fi-FI" sz="600" b="0" i="0" u="none" strike="noStrike">
                          <a:solidFill>
                            <a:srgbClr val="000000"/>
                          </a:solidFill>
                          <a:effectLst/>
                          <a:latin typeface="Arial"/>
                        </a:rPr>
                        <a:t> Muut toimintakulut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49 905,89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-150,00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49 755,89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4 016,55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28 382,52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57,0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27 956,74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dirty="0">
                          <a:solidFill>
                            <a:srgbClr val="000000"/>
                          </a:solidFill>
                          <a:effectLst/>
                          <a:latin typeface="Arial"/>
                        </a:rPr>
                        <a:t>1,5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713685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B4D18F73-29E0-0C48-B7BB-47AD54BA47B9}" type="datetime1">
              <a:rPr lang="fi-FI" smtClean="0"/>
              <a:t>14.8.2014</a:t>
            </a:fld>
            <a:endParaRPr lang="fi-FI" dirty="0"/>
          </a:p>
        </p:txBody>
      </p:sp>
      <p:sp>
        <p:nvSpPr>
          <p:cNvPr id="6" name="Dian numeron paikkamerkki 5"/>
          <p:cNvSpPr>
            <a:spLocks noGrp="1"/>
          </p:cNvSpPr>
          <p:nvPr>
            <p:ph type="sldNum" sz="quarter" idx="12"/>
          </p:nvPr>
        </p:nvSpPr>
        <p:spPr/>
        <p:txBody>
          <a:bodyPr/>
          <a:lstStyle/>
          <a:p>
            <a:fld id="{5313BD74-EA17-574A-98E7-0901538991B3}" type="slidenum">
              <a:rPr lang="fi-FI" smtClean="0"/>
              <a:t>3</a:t>
            </a:fld>
            <a:endParaRPr lang="fi-FI"/>
          </a:p>
        </p:txBody>
      </p:sp>
      <p:sp>
        <p:nvSpPr>
          <p:cNvPr id="12" name="Sisällön paikkamerkki 11"/>
          <p:cNvSpPr>
            <a:spLocks noGrp="1"/>
          </p:cNvSpPr>
          <p:nvPr>
            <p:ph sz="quarter" idx="13"/>
          </p:nvPr>
        </p:nvSpPr>
        <p:spPr>
          <a:xfrm>
            <a:off x="683568" y="1268760"/>
            <a:ext cx="8280920" cy="5040560"/>
          </a:xfrm>
        </p:spPr>
        <p:txBody>
          <a:bodyPr>
            <a:normAutofit/>
          </a:bodyPr>
          <a:lstStyle/>
          <a:p>
            <a:pPr marL="0" lvl="1" indent="0">
              <a:spcBef>
                <a:spcPts val="24"/>
              </a:spcBef>
              <a:buClr>
                <a:srgbClr val="00468B"/>
              </a:buClr>
              <a:buSzPct val="120000"/>
              <a:buNone/>
            </a:pPr>
            <a:r>
              <a:rPr lang="fi-FI" sz="1900" b="1" dirty="0" smtClean="0">
                <a:solidFill>
                  <a:srgbClr val="00468B"/>
                </a:solidFill>
              </a:rPr>
              <a:t>Keskeiset poikkeamat </a:t>
            </a:r>
            <a:endParaRPr lang="fi-FI" sz="1900" b="1" dirty="0">
              <a:solidFill>
                <a:srgbClr val="00468B"/>
              </a:solidFill>
            </a:endParaRPr>
          </a:p>
          <a:p>
            <a:endParaRPr lang="fi-FI" sz="1500" dirty="0" smtClean="0">
              <a:solidFill>
                <a:srgbClr val="00468B"/>
              </a:solidFill>
            </a:endParaRPr>
          </a:p>
        </p:txBody>
      </p:sp>
      <p:sp>
        <p:nvSpPr>
          <p:cNvPr id="9" name="Otsikko 1"/>
          <p:cNvSpPr txBox="1">
            <a:spLocks/>
          </p:cNvSpPr>
          <p:nvPr/>
        </p:nvSpPr>
        <p:spPr>
          <a:xfrm>
            <a:off x="539552" y="684189"/>
            <a:ext cx="8280920" cy="436910"/>
          </a:xfrm>
          <a:prstGeom prst="rect">
            <a:avLst/>
          </a:prstGeom>
        </p:spPr>
        <p:txBody>
          <a:bodyPr vert="horz" lIns="0" tIns="0" rIns="0" bIns="0" rtlCol="0" anchor="b" anchorCtr="0">
            <a:normAutofit/>
          </a:bodyPr>
          <a:lstStyle>
            <a:lvl1pPr algn="l" defTabSz="914400" rtl="0" eaLnBrk="1" latinLnBrk="0" hangingPunct="1">
              <a:spcBef>
                <a:spcPct val="0"/>
              </a:spcBef>
              <a:buNone/>
              <a:defRPr sz="3200" b="1" kern="1200">
                <a:solidFill>
                  <a:srgbClr val="00468B"/>
                </a:solidFill>
                <a:latin typeface="+mj-lt"/>
                <a:ea typeface="+mj-ea"/>
                <a:cs typeface="+mj-cs"/>
              </a:defRPr>
            </a:lvl1pPr>
          </a:lstStyle>
          <a:p>
            <a:r>
              <a:rPr lang="fi-FI" sz="2400" dirty="0" smtClean="0"/>
              <a:t>Sivistystoimiala</a:t>
            </a:r>
            <a:endParaRPr lang="fi-FI" sz="2400" dirty="0"/>
          </a:p>
        </p:txBody>
      </p:sp>
      <p:sp>
        <p:nvSpPr>
          <p:cNvPr id="2" name="Tekstiruutu 1"/>
          <p:cNvSpPr txBox="1"/>
          <p:nvPr/>
        </p:nvSpPr>
        <p:spPr>
          <a:xfrm>
            <a:off x="755576" y="1772816"/>
            <a:ext cx="7560840" cy="2862322"/>
          </a:xfrm>
          <a:prstGeom prst="rect">
            <a:avLst/>
          </a:prstGeom>
          <a:noFill/>
        </p:spPr>
        <p:txBody>
          <a:bodyPr wrap="square" rtlCol="0">
            <a:spAutoFit/>
          </a:bodyPr>
          <a:lstStyle/>
          <a:p>
            <a:pPr marL="285750" indent="-285750">
              <a:buFont typeface="Arial" panose="020B0604020202020204" pitchFamily="34" charset="0"/>
              <a:buChar char="•"/>
            </a:pPr>
            <a:r>
              <a:rPr lang="fi-FI" dirty="0" smtClean="0"/>
              <a:t>Sivistystoimiala on heinäkuun lopun tilanteen mukaan pysymässä talousarviossaan ja kun otetaan huomioon vielä kirjaamatta olevat </a:t>
            </a:r>
            <a:r>
              <a:rPr lang="fi-FI" dirty="0" err="1" smtClean="0"/>
              <a:t>Kuel</a:t>
            </a:r>
            <a:r>
              <a:rPr lang="fi-FI" dirty="0" smtClean="0"/>
              <a:t> –eläkemaksut ja palvelusetelimaksuihin toukokuulle kuuluva osuus, on toteumaprosentti 54,6 %, kun tasaisella vauhdilla viiden kuukauden osuus koko vuodesta olisi 58,3 %</a:t>
            </a:r>
          </a:p>
          <a:p>
            <a:pPr marL="285750" indent="-285750">
              <a:buFont typeface="Arial" panose="020B0604020202020204" pitchFamily="34" charset="0"/>
              <a:buChar char="•"/>
            </a:pPr>
            <a:r>
              <a:rPr lang="fi-FI" dirty="0" smtClean="0"/>
              <a:t>Tuottojen osalta suurin poikkeama on kohdassa tuet ja avustukset  ja kokonaisuudessaan tuotoista on toteutunut jo runsaat puolet. Tuottojen osalta jaksottamattomia tuloja on noin 1 miljoona euroa, jotka on tarkoitettu vuoden 2015 menojen katteeksi</a:t>
            </a:r>
          </a:p>
          <a:p>
            <a:pPr marL="285750" indent="-285750">
              <a:buFont typeface="Arial" panose="020B0604020202020204" pitchFamily="34" charset="0"/>
              <a:buChar char="•"/>
            </a:pPr>
            <a:r>
              <a:rPr lang="fi-FI" dirty="0" smtClean="0"/>
              <a:t>Toimiala pysyy näillä näkymin varsin hyvin talousarviossa. </a:t>
            </a:r>
            <a:endParaRPr lang="fi-FI" dirty="0"/>
          </a:p>
        </p:txBody>
      </p:sp>
    </p:spTree>
    <p:extLst>
      <p:ext uri="{BB962C8B-B14F-4D97-AF65-F5344CB8AC3E}">
        <p14:creationId xmlns:p14="http://schemas.microsoft.com/office/powerpoint/2010/main" val="3044433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B4D18F73-29E0-0C48-B7BB-47AD54BA47B9}" type="datetime1">
              <a:rPr lang="fi-FI" smtClean="0"/>
              <a:t>14.8.2014</a:t>
            </a:fld>
            <a:endParaRPr lang="fi-FI" dirty="0"/>
          </a:p>
        </p:txBody>
      </p:sp>
      <p:sp>
        <p:nvSpPr>
          <p:cNvPr id="6" name="Dian numeron paikkamerkki 5"/>
          <p:cNvSpPr>
            <a:spLocks noGrp="1"/>
          </p:cNvSpPr>
          <p:nvPr>
            <p:ph type="sldNum" sz="quarter" idx="12"/>
          </p:nvPr>
        </p:nvSpPr>
        <p:spPr/>
        <p:txBody>
          <a:bodyPr/>
          <a:lstStyle/>
          <a:p>
            <a:fld id="{5313BD74-EA17-574A-98E7-0901538991B3}" type="slidenum">
              <a:rPr lang="fi-FI" smtClean="0"/>
              <a:t>4</a:t>
            </a:fld>
            <a:endParaRPr lang="fi-FI"/>
          </a:p>
        </p:txBody>
      </p:sp>
      <p:sp>
        <p:nvSpPr>
          <p:cNvPr id="9" name="Otsikko 1"/>
          <p:cNvSpPr txBox="1">
            <a:spLocks/>
          </p:cNvSpPr>
          <p:nvPr/>
        </p:nvSpPr>
        <p:spPr>
          <a:xfrm>
            <a:off x="683568" y="692696"/>
            <a:ext cx="8280920" cy="792087"/>
          </a:xfrm>
          <a:prstGeom prst="rect">
            <a:avLst/>
          </a:prstGeom>
        </p:spPr>
        <p:txBody>
          <a:bodyPr vert="horz" lIns="0" tIns="0" rIns="0" bIns="0" rtlCol="0" anchor="b" anchorCtr="0">
            <a:normAutofit fontScale="62500" lnSpcReduction="20000"/>
          </a:bodyPr>
          <a:lstStyle>
            <a:lvl1pPr algn="l" defTabSz="914400" rtl="0" eaLnBrk="1" latinLnBrk="0" hangingPunct="1">
              <a:spcBef>
                <a:spcPct val="0"/>
              </a:spcBef>
              <a:buNone/>
              <a:defRPr sz="3200" b="1" kern="1200">
                <a:solidFill>
                  <a:srgbClr val="00468B"/>
                </a:solidFill>
                <a:latin typeface="+mj-lt"/>
                <a:ea typeface="+mj-ea"/>
                <a:cs typeface="+mj-cs"/>
              </a:defRPr>
            </a:lvl1pPr>
          </a:lstStyle>
          <a:p>
            <a:r>
              <a:rPr lang="fi-FI" sz="3600" dirty="0" smtClean="0"/>
              <a:t>Sivistystoimiala</a:t>
            </a:r>
          </a:p>
          <a:p>
            <a:endParaRPr lang="fi-FI" sz="2800" dirty="0" smtClean="0"/>
          </a:p>
          <a:p>
            <a:r>
              <a:rPr lang="fi-FI" sz="2800" dirty="0"/>
              <a:t>Työvoiman käytön mittarit 2013 - 6</a:t>
            </a:r>
            <a:endParaRPr lang="fi-FI" sz="2800" dirty="0">
              <a:solidFill>
                <a:srgbClr val="FF0000"/>
              </a:solidFill>
            </a:endParaRPr>
          </a:p>
        </p:txBody>
      </p:sp>
      <p:sp>
        <p:nvSpPr>
          <p:cNvPr id="2" name="Tekstiruutu 1"/>
          <p:cNvSpPr txBox="1"/>
          <p:nvPr/>
        </p:nvSpPr>
        <p:spPr>
          <a:xfrm>
            <a:off x="179512" y="5013176"/>
            <a:ext cx="8424936" cy="954107"/>
          </a:xfrm>
          <a:prstGeom prst="rect">
            <a:avLst/>
          </a:prstGeom>
          <a:noFill/>
        </p:spPr>
        <p:txBody>
          <a:bodyPr wrap="square" rtlCol="0">
            <a:spAutoFit/>
          </a:bodyPr>
          <a:lstStyle/>
          <a:p>
            <a:r>
              <a:rPr lang="fi-FI" sz="1400" dirty="0" smtClean="0"/>
              <a:t>Työvoiman käyttö on kasvanut vain perusopetuksessa </a:t>
            </a:r>
            <a:r>
              <a:rPr lang="fi-FI" sz="1400" dirty="0" err="1" smtClean="0"/>
              <a:t>OKM:n</a:t>
            </a:r>
            <a:r>
              <a:rPr lang="fi-FI" sz="1400" dirty="0" smtClean="0"/>
              <a:t> kehittämisrahoitukseen liittyen. Toimialajohtaja on ohjeistanut, että tilapäisten määräaikaisten määrää tulee vähentää ja vakituisten osuutta tulee kasvattaa syksyn rekrytointien yhteydessä. Sairauspoissaolojen määrä on edelleen pysynyt pienempänä kuin vuosi sitten, jolloin tilanne oli myös poikkeuksellisen hyvä.</a:t>
            </a:r>
            <a:endParaRPr lang="fi-FI" sz="1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8161" y="1700808"/>
            <a:ext cx="4405489"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7539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ku_ppt-pohja_25012012">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2236</TotalTime>
  <Words>439</Words>
  <Application>Microsoft Office PowerPoint</Application>
  <PresentationFormat>Näytössä katseltava diaesitys (4:3)</PresentationFormat>
  <Paragraphs>176</Paragraphs>
  <Slides>4</Slides>
  <Notes>2</Notes>
  <HiddenSlides>0</HiddenSlides>
  <MMClips>0</MMClips>
  <ScaleCrop>false</ScaleCrop>
  <HeadingPairs>
    <vt:vector size="4" baseType="variant">
      <vt:variant>
        <vt:lpstr>Teema</vt:lpstr>
      </vt:variant>
      <vt:variant>
        <vt:i4>1</vt:i4>
      </vt:variant>
      <vt:variant>
        <vt:lpstr>Dian otsikot</vt:lpstr>
      </vt:variant>
      <vt:variant>
        <vt:i4>4</vt:i4>
      </vt:variant>
    </vt:vector>
  </HeadingPairs>
  <TitlesOfParts>
    <vt:vector size="5" baseType="lpstr">
      <vt:lpstr>tku_ppt-pohja_25012012</vt:lpstr>
      <vt:lpstr>Kuukausiraportti heinäkuu 2014</vt:lpstr>
      <vt:lpstr>Talousarvion seurantaraportti heinäkuu 2014</vt:lpstr>
      <vt:lpstr>PowerPoint-esitys</vt:lpstr>
      <vt:lpstr>PowerPoint-esitys</vt:lpstr>
    </vt:vector>
  </TitlesOfParts>
  <Company>Turun kaupunki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Laiho Jukka</dc:creator>
  <cp:lastModifiedBy>Lehmusto Hanna</cp:lastModifiedBy>
  <cp:revision>193</cp:revision>
  <cp:lastPrinted>2014-04-22T16:07:17Z</cp:lastPrinted>
  <dcterms:created xsi:type="dcterms:W3CDTF">2012-01-04T10:39:25Z</dcterms:created>
  <dcterms:modified xsi:type="dcterms:W3CDTF">2014-08-14T10:03:51Z</dcterms:modified>
</cp:coreProperties>
</file>