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Lst>
  <p:notesMasterIdLst>
    <p:notesMasterId r:id="rId9"/>
  </p:notesMasterIdLst>
  <p:handoutMasterIdLst>
    <p:handoutMasterId r:id="rId10"/>
  </p:handoutMasterIdLst>
  <p:sldIdLst>
    <p:sldId id="256" r:id="rId2"/>
    <p:sldId id="267" r:id="rId3"/>
    <p:sldId id="266" r:id="rId4"/>
    <p:sldId id="262" r:id="rId5"/>
    <p:sldId id="263" r:id="rId6"/>
    <p:sldId id="264" r:id="rId7"/>
    <p:sldId id="265" r:id="rId8"/>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clrMru>
    <a:srgbClr val="FFB92F"/>
    <a:srgbClr val="00468B"/>
    <a:srgbClr val="DFDF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05" autoAdjust="0"/>
  </p:normalViewPr>
  <p:slideViewPr>
    <p:cSldViewPr>
      <p:cViewPr>
        <p:scale>
          <a:sx n="74" d="100"/>
          <a:sy n="74" d="100"/>
        </p:scale>
        <p:origin x="-173" y="-58"/>
      </p:cViewPr>
      <p:guideLst>
        <p:guide orient="horz" pos="2160"/>
        <p:guide pos="5427"/>
        <p:guide pos="302"/>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101" d="100"/>
          <a:sy n="101" d="100"/>
        </p:scale>
        <p:origin x="-357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6D7DFD3-23EC-4407-A3E0-A65838309D1D}" type="datetimeFigureOut">
              <a:rPr lang="fi-FI" smtClean="0"/>
              <a:t>7.8.2014</a:t>
            </a:fld>
            <a:endParaRPr lang="fi-FI"/>
          </a:p>
        </p:txBody>
      </p:sp>
      <p:sp>
        <p:nvSpPr>
          <p:cNvPr id="4" name="Alatunnisteen paikkamerk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42F0EBA-38FD-4C54-A2B7-1BE923A75A79}" type="slidenum">
              <a:rPr lang="fi-FI" smtClean="0"/>
              <a:t>‹#›</a:t>
            </a:fld>
            <a:endParaRPr lang="fi-FI"/>
          </a:p>
        </p:txBody>
      </p:sp>
    </p:spTree>
    <p:extLst>
      <p:ext uri="{BB962C8B-B14F-4D97-AF65-F5344CB8AC3E}">
        <p14:creationId xmlns:p14="http://schemas.microsoft.com/office/powerpoint/2010/main" val="20869035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C47200-69AA-40B8-A453-7A0CF91D5E77}" type="datetimeFigureOut">
              <a:rPr lang="fi-FI" smtClean="0"/>
              <a:t>7.8.2014</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C9FDE4-8C83-4586-9F16-6A081C607BA4}" type="slidenum">
              <a:rPr lang="fi-FI" smtClean="0"/>
              <a:t>‹#›</a:t>
            </a:fld>
            <a:endParaRPr lang="fi-FI"/>
          </a:p>
        </p:txBody>
      </p:sp>
    </p:spTree>
    <p:extLst>
      <p:ext uri="{BB962C8B-B14F-4D97-AF65-F5344CB8AC3E}">
        <p14:creationId xmlns:p14="http://schemas.microsoft.com/office/powerpoint/2010/main" val="124658194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pic>
        <p:nvPicPr>
          <p:cNvPr id="5" name="Kuva 4" descr="tku_powerpoint_piirrospohja_kokonaan.png"/>
          <p:cNvPicPr>
            <a:picLocks noChangeAspect="1"/>
          </p:cNvPicPr>
          <p:nvPr userDrawn="1"/>
        </p:nvPicPr>
        <p:blipFill rotWithShape="1">
          <a:blip r:embed="rId2">
            <a:extLst>
              <a:ext uri="{28A0092B-C50C-407E-A947-70E740481C1C}">
                <a14:useLocalDpi xmlns:a14="http://schemas.microsoft.com/office/drawing/2010/main" val="0"/>
              </a:ext>
            </a:extLst>
          </a:blip>
          <a:srcRect b="6385"/>
          <a:stretch/>
        </p:blipFill>
        <p:spPr>
          <a:xfrm>
            <a:off x="0" y="620688"/>
            <a:ext cx="9144000" cy="6420107"/>
          </a:xfrm>
          <a:prstGeom prst="rect">
            <a:avLst/>
          </a:prstGeom>
        </p:spPr>
      </p:pic>
      <p:sp>
        <p:nvSpPr>
          <p:cNvPr id="17" name="Tekstin paikkamerkki 16"/>
          <p:cNvSpPr>
            <a:spLocks noGrp="1"/>
          </p:cNvSpPr>
          <p:nvPr>
            <p:ph type="body" sz="quarter" idx="13"/>
          </p:nvPr>
        </p:nvSpPr>
        <p:spPr>
          <a:xfrm>
            <a:off x="683568" y="2771972"/>
            <a:ext cx="7704856" cy="1377108"/>
          </a:xfrm>
        </p:spPr>
        <p:txBody>
          <a:bodyPr>
            <a:normAutofit/>
          </a:bodyPr>
          <a:lstStyle>
            <a:lvl1pPr marL="0" indent="0" algn="l">
              <a:buFontTx/>
              <a:buNone/>
              <a:defRPr sz="1800"/>
            </a:lvl1pPr>
          </a:lstStyle>
          <a:p>
            <a:pPr lvl="0"/>
            <a:r>
              <a:rPr lang="fi-FI" smtClean="0"/>
              <a:t>Muokkaa tekstin perustyylejä napsauttamalla</a:t>
            </a:r>
          </a:p>
        </p:txBody>
      </p:sp>
      <p:sp>
        <p:nvSpPr>
          <p:cNvPr id="6" name="Päivämäärän paikkamerkki 5"/>
          <p:cNvSpPr>
            <a:spLocks noGrp="1"/>
          </p:cNvSpPr>
          <p:nvPr>
            <p:ph type="dt" sz="half" idx="14"/>
          </p:nvPr>
        </p:nvSpPr>
        <p:spPr/>
        <p:txBody>
          <a:bodyPr/>
          <a:lstStyle/>
          <a:p>
            <a:fld id="{381D4012-C01B-2E44-9A3D-1C8BBE6C2239}" type="datetime1">
              <a:rPr lang="fi-FI" smtClean="0"/>
              <a:t>7.8.2014</a:t>
            </a:fld>
            <a:endParaRPr lang="fi-FI" dirty="0"/>
          </a:p>
        </p:txBody>
      </p:sp>
      <p:sp>
        <p:nvSpPr>
          <p:cNvPr id="8" name="Dian numeron paikkamerkki 7"/>
          <p:cNvSpPr>
            <a:spLocks noGrp="1"/>
          </p:cNvSpPr>
          <p:nvPr>
            <p:ph type="sldNum" sz="quarter" idx="16"/>
          </p:nvPr>
        </p:nvSpPr>
        <p:spPr/>
        <p:txBody>
          <a:bodyPr/>
          <a:lstStyle/>
          <a:p>
            <a:fld id="{5313BD74-EA17-574A-98E7-0901538991B3}" type="slidenum">
              <a:rPr lang="fi-FI" smtClean="0"/>
              <a:t>‹#›</a:t>
            </a:fld>
            <a:endParaRPr lang="fi-FI"/>
          </a:p>
        </p:txBody>
      </p:sp>
      <p:sp>
        <p:nvSpPr>
          <p:cNvPr id="9" name="Otsikko 8"/>
          <p:cNvSpPr>
            <a:spLocks noGrp="1"/>
          </p:cNvSpPr>
          <p:nvPr>
            <p:ph type="title"/>
          </p:nvPr>
        </p:nvSpPr>
        <p:spPr/>
        <p:txBody>
          <a:bodyPr/>
          <a:lstStyle/>
          <a:p>
            <a:r>
              <a:rPr lang="fi-FI" smtClean="0"/>
              <a:t>Muokkaa perustyyl. napsautt.</a:t>
            </a:r>
            <a:endParaRPr lang="fi-FI"/>
          </a:p>
        </p:txBody>
      </p:sp>
    </p:spTree>
    <p:extLst>
      <p:ext uri="{BB962C8B-B14F-4D97-AF65-F5344CB8AC3E}">
        <p14:creationId xmlns:p14="http://schemas.microsoft.com/office/powerpoint/2010/main" val="1006972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tsikko ja sisältö">
    <p:spTree>
      <p:nvGrpSpPr>
        <p:cNvPr id="1" name=""/>
        <p:cNvGrpSpPr/>
        <p:nvPr/>
      </p:nvGrpSpPr>
      <p:grpSpPr>
        <a:xfrm>
          <a:off x="0" y="0"/>
          <a:ext cx="0" cy="0"/>
          <a:chOff x="0" y="0"/>
          <a:chExt cx="0" cy="0"/>
        </a:xfrm>
      </p:grpSpPr>
      <p:sp>
        <p:nvSpPr>
          <p:cNvPr id="15" name="Otsikko 14"/>
          <p:cNvSpPr>
            <a:spLocks noGrp="1"/>
          </p:cNvSpPr>
          <p:nvPr>
            <p:ph type="title"/>
          </p:nvPr>
        </p:nvSpPr>
        <p:spPr/>
        <p:txBody>
          <a:bodyPr/>
          <a:lstStyle/>
          <a:p>
            <a:r>
              <a:rPr lang="fi-FI" smtClean="0"/>
              <a:t>Muokkaa perustyylejä naps.</a:t>
            </a:r>
            <a:endParaRPr lang="fi-FI" dirty="0"/>
          </a:p>
        </p:txBody>
      </p:sp>
      <p:sp>
        <p:nvSpPr>
          <p:cNvPr id="3" name="Sisällön paikkamerkki 2"/>
          <p:cNvSpPr>
            <a:spLocks noGrp="1"/>
          </p:cNvSpPr>
          <p:nvPr>
            <p:ph sz="quarter" idx="13"/>
          </p:nvPr>
        </p:nvSpPr>
        <p:spPr>
          <a:xfrm>
            <a:off x="684213" y="1557338"/>
            <a:ext cx="7775575" cy="446405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määrän paikkamerkki 3"/>
          <p:cNvSpPr>
            <a:spLocks noGrp="1"/>
          </p:cNvSpPr>
          <p:nvPr>
            <p:ph type="dt" sz="half" idx="14"/>
          </p:nvPr>
        </p:nvSpPr>
        <p:spPr/>
        <p:txBody>
          <a:bodyPr/>
          <a:lstStyle/>
          <a:p>
            <a:fld id="{B4D18F73-29E0-0C48-B7BB-47AD54BA47B9}" type="datetime1">
              <a:rPr lang="fi-FI" smtClean="0"/>
              <a:t>7.8.2014</a:t>
            </a:fld>
            <a:endParaRPr lang="fi-FI" dirty="0"/>
          </a:p>
        </p:txBody>
      </p:sp>
      <p:sp>
        <p:nvSpPr>
          <p:cNvPr id="7" name="Dian numeron paikkamerkki 6"/>
          <p:cNvSpPr>
            <a:spLocks noGrp="1"/>
          </p:cNvSpPr>
          <p:nvPr>
            <p:ph type="sldNum" sz="quarter" idx="16"/>
          </p:nvPr>
        </p:nvSpPr>
        <p:spPr/>
        <p:txBody>
          <a:bodyPr/>
          <a:lstStyle/>
          <a:p>
            <a:fld id="{5313BD74-EA17-574A-98E7-0901538991B3}" type="slidenum">
              <a:rPr lang="fi-FI" smtClean="0"/>
              <a:t>‹#›</a:t>
            </a:fld>
            <a:endParaRPr lang="fi-FI"/>
          </a:p>
        </p:txBody>
      </p:sp>
    </p:spTree>
    <p:extLst>
      <p:ext uri="{BB962C8B-B14F-4D97-AF65-F5344CB8AC3E}">
        <p14:creationId xmlns:p14="http://schemas.microsoft.com/office/powerpoint/2010/main" val="1783134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Kaksi sisältökohdetta">
    <p:spTree>
      <p:nvGrpSpPr>
        <p:cNvPr id="1" name=""/>
        <p:cNvGrpSpPr/>
        <p:nvPr/>
      </p:nvGrpSpPr>
      <p:grpSpPr>
        <a:xfrm>
          <a:off x="0" y="0"/>
          <a:ext cx="0" cy="0"/>
          <a:chOff x="0" y="0"/>
          <a:chExt cx="0" cy="0"/>
        </a:xfrm>
      </p:grpSpPr>
      <p:sp>
        <p:nvSpPr>
          <p:cNvPr id="8" name="Päivämäärän paikkamerkki 7"/>
          <p:cNvSpPr>
            <a:spLocks noGrp="1"/>
          </p:cNvSpPr>
          <p:nvPr>
            <p:ph type="dt" sz="half" idx="10"/>
          </p:nvPr>
        </p:nvSpPr>
        <p:spPr/>
        <p:txBody>
          <a:bodyPr/>
          <a:lstStyle/>
          <a:p>
            <a:fld id="{EF7EA3E1-455F-164C-9077-386EF556D5ED}" type="datetime1">
              <a:rPr lang="fi-FI" smtClean="0"/>
              <a:t>7.8.2014</a:t>
            </a:fld>
            <a:endParaRPr lang="fi-FI" dirty="0"/>
          </a:p>
        </p:txBody>
      </p:sp>
      <p:sp>
        <p:nvSpPr>
          <p:cNvPr id="10" name="Dian numeron paikkamerkki 9"/>
          <p:cNvSpPr>
            <a:spLocks noGrp="1"/>
          </p:cNvSpPr>
          <p:nvPr>
            <p:ph type="sldNum" sz="quarter" idx="12"/>
          </p:nvPr>
        </p:nvSpPr>
        <p:spPr/>
        <p:txBody>
          <a:bodyPr/>
          <a:lstStyle/>
          <a:p>
            <a:fld id="{5313BD74-EA17-574A-98E7-0901538991B3}" type="slidenum">
              <a:rPr lang="fi-FI" smtClean="0"/>
              <a:t>‹#›</a:t>
            </a:fld>
            <a:endParaRPr lang="fi-FI"/>
          </a:p>
        </p:txBody>
      </p:sp>
      <p:sp>
        <p:nvSpPr>
          <p:cNvPr id="12" name="Otsikko 11"/>
          <p:cNvSpPr>
            <a:spLocks noGrp="1"/>
          </p:cNvSpPr>
          <p:nvPr>
            <p:ph type="title"/>
          </p:nvPr>
        </p:nvSpPr>
        <p:spPr/>
        <p:txBody>
          <a:bodyPr/>
          <a:lstStyle/>
          <a:p>
            <a:r>
              <a:rPr lang="fi-FI" smtClean="0"/>
              <a:t>Muokkaa perustyylejä naps.</a:t>
            </a:r>
            <a:endParaRPr lang="fi-FI"/>
          </a:p>
        </p:txBody>
      </p:sp>
      <p:sp>
        <p:nvSpPr>
          <p:cNvPr id="14" name="Sisällön paikkamerkki 13"/>
          <p:cNvSpPr>
            <a:spLocks noGrp="1"/>
          </p:cNvSpPr>
          <p:nvPr>
            <p:ph sz="quarter" idx="13"/>
          </p:nvPr>
        </p:nvSpPr>
        <p:spPr>
          <a:xfrm>
            <a:off x="684213" y="1557338"/>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5" name="Sisällön paikkamerkki 13"/>
          <p:cNvSpPr>
            <a:spLocks noGrp="1"/>
          </p:cNvSpPr>
          <p:nvPr>
            <p:ph sz="quarter" idx="14"/>
          </p:nvPr>
        </p:nvSpPr>
        <p:spPr>
          <a:xfrm>
            <a:off x="4680432" y="1556792"/>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Tree>
    <p:extLst>
      <p:ext uri="{BB962C8B-B14F-4D97-AF65-F5344CB8AC3E}">
        <p14:creationId xmlns:p14="http://schemas.microsoft.com/office/powerpoint/2010/main" val="3228334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Vertailu">
    <p:spTree>
      <p:nvGrpSpPr>
        <p:cNvPr id="1" name=""/>
        <p:cNvGrpSpPr/>
        <p:nvPr/>
      </p:nvGrpSpPr>
      <p:grpSpPr>
        <a:xfrm>
          <a:off x="0" y="0"/>
          <a:ext cx="0" cy="0"/>
          <a:chOff x="0" y="0"/>
          <a:chExt cx="0" cy="0"/>
        </a:xfrm>
      </p:grpSpPr>
      <p:sp>
        <p:nvSpPr>
          <p:cNvPr id="8" name="Päivämäärän paikkamerkki 7"/>
          <p:cNvSpPr>
            <a:spLocks noGrp="1"/>
          </p:cNvSpPr>
          <p:nvPr>
            <p:ph type="dt" sz="half" idx="10"/>
          </p:nvPr>
        </p:nvSpPr>
        <p:spPr/>
        <p:txBody>
          <a:bodyPr/>
          <a:lstStyle/>
          <a:p>
            <a:fld id="{03BFF276-3E43-364D-8989-788CF2A37DE9}" type="datetime1">
              <a:rPr lang="fi-FI" smtClean="0"/>
              <a:t>7.8.2014</a:t>
            </a:fld>
            <a:endParaRPr lang="fi-FI" dirty="0"/>
          </a:p>
        </p:txBody>
      </p:sp>
      <p:sp>
        <p:nvSpPr>
          <p:cNvPr id="10" name="Dian numeron paikkamerkki 9"/>
          <p:cNvSpPr>
            <a:spLocks noGrp="1"/>
          </p:cNvSpPr>
          <p:nvPr>
            <p:ph type="sldNum" sz="quarter" idx="12"/>
          </p:nvPr>
        </p:nvSpPr>
        <p:spPr/>
        <p:txBody>
          <a:bodyPr/>
          <a:lstStyle/>
          <a:p>
            <a:fld id="{5313BD74-EA17-574A-98E7-0901538991B3}" type="slidenum">
              <a:rPr lang="fi-FI" smtClean="0"/>
              <a:t>‹#›</a:t>
            </a:fld>
            <a:endParaRPr lang="fi-FI"/>
          </a:p>
        </p:txBody>
      </p:sp>
      <p:sp>
        <p:nvSpPr>
          <p:cNvPr id="12" name="Otsikko 11"/>
          <p:cNvSpPr>
            <a:spLocks noGrp="1"/>
          </p:cNvSpPr>
          <p:nvPr>
            <p:ph type="title"/>
          </p:nvPr>
        </p:nvSpPr>
        <p:spPr>
          <a:xfrm>
            <a:off x="684000" y="620688"/>
            <a:ext cx="3815992" cy="796950"/>
          </a:xfrm>
        </p:spPr>
        <p:txBody>
          <a:bodyPr>
            <a:normAutofit/>
          </a:bodyPr>
          <a:lstStyle>
            <a:lvl1pPr>
              <a:defRPr sz="2000">
                <a:solidFill>
                  <a:schemeClr val="tx2"/>
                </a:solidFill>
              </a:defRPr>
            </a:lvl1pPr>
          </a:lstStyle>
          <a:p>
            <a:r>
              <a:rPr lang="fi-FI" dirty="0" smtClean="0"/>
              <a:t>Muokkaa perustyylejä naps.</a:t>
            </a:r>
            <a:endParaRPr lang="fi-FI" dirty="0"/>
          </a:p>
        </p:txBody>
      </p:sp>
      <p:sp>
        <p:nvSpPr>
          <p:cNvPr id="14" name="Sisällön paikkamerkki 13"/>
          <p:cNvSpPr>
            <a:spLocks noGrp="1"/>
          </p:cNvSpPr>
          <p:nvPr>
            <p:ph sz="quarter" idx="13"/>
          </p:nvPr>
        </p:nvSpPr>
        <p:spPr>
          <a:xfrm>
            <a:off x="684213" y="1557338"/>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5" name="Sisällön paikkamerkki 13"/>
          <p:cNvSpPr>
            <a:spLocks noGrp="1"/>
          </p:cNvSpPr>
          <p:nvPr>
            <p:ph sz="quarter" idx="14"/>
          </p:nvPr>
        </p:nvSpPr>
        <p:spPr>
          <a:xfrm>
            <a:off x="4680432" y="1556792"/>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3" name="Otsikko 11"/>
          <p:cNvSpPr txBox="1">
            <a:spLocks/>
          </p:cNvSpPr>
          <p:nvPr/>
        </p:nvSpPr>
        <p:spPr>
          <a:xfrm>
            <a:off x="4644008" y="620688"/>
            <a:ext cx="3815992" cy="796950"/>
          </a:xfrm>
          <a:prstGeom prst="rect">
            <a:avLst/>
          </a:prstGeom>
        </p:spPr>
        <p:txBody>
          <a:bodyPr vert="horz" lIns="0" tIns="0" rIns="0" bIns="0" rtlCol="0" anchor="b" anchorCtr="0">
            <a:normAutofit/>
          </a:bodyPr>
          <a:lstStyle>
            <a:lvl1pPr algn="l" defTabSz="914400" rtl="0" eaLnBrk="1" latinLnBrk="0" hangingPunct="1">
              <a:spcBef>
                <a:spcPct val="0"/>
              </a:spcBef>
              <a:buNone/>
              <a:defRPr sz="2000" b="1" kern="1200">
                <a:solidFill>
                  <a:srgbClr val="00468B"/>
                </a:solidFill>
                <a:latin typeface="+mj-lt"/>
                <a:ea typeface="+mj-ea"/>
                <a:cs typeface="+mj-cs"/>
              </a:defRPr>
            </a:lvl1pPr>
          </a:lstStyle>
          <a:p>
            <a:r>
              <a:rPr lang="fi-FI" dirty="0" smtClean="0"/>
              <a:t>Muokkaa perustyylejä naps.</a:t>
            </a:r>
            <a:endParaRPr lang="fi-FI" dirty="0"/>
          </a:p>
        </p:txBody>
      </p:sp>
      <p:sp>
        <p:nvSpPr>
          <p:cNvPr id="11" name="Otsikko 11"/>
          <p:cNvSpPr txBox="1">
            <a:spLocks/>
          </p:cNvSpPr>
          <p:nvPr/>
        </p:nvSpPr>
        <p:spPr>
          <a:xfrm>
            <a:off x="4644008" y="620688"/>
            <a:ext cx="3815992" cy="796950"/>
          </a:xfrm>
          <a:prstGeom prst="rect">
            <a:avLst/>
          </a:prstGeom>
        </p:spPr>
        <p:txBody>
          <a:bodyPr vert="horz" lIns="0" tIns="0" rIns="0" bIns="0" rtlCol="0" anchor="b" anchorCtr="0">
            <a:normAutofit/>
          </a:bodyPr>
          <a:lstStyle>
            <a:lvl1pPr algn="l" defTabSz="914400" rtl="0" eaLnBrk="1" latinLnBrk="0" hangingPunct="1">
              <a:spcBef>
                <a:spcPct val="0"/>
              </a:spcBef>
              <a:buNone/>
              <a:defRPr sz="2000" b="1" kern="1200">
                <a:solidFill>
                  <a:srgbClr val="00468B"/>
                </a:solidFill>
                <a:latin typeface="+mj-lt"/>
                <a:ea typeface="+mj-ea"/>
                <a:cs typeface="+mj-cs"/>
              </a:defRPr>
            </a:lvl1pPr>
          </a:lstStyle>
          <a:p>
            <a:r>
              <a:rPr lang="fi-FI" dirty="0" smtClean="0"/>
              <a:t>Muokkaa perustyylejä naps.</a:t>
            </a:r>
            <a:endParaRPr lang="fi-FI" dirty="0"/>
          </a:p>
        </p:txBody>
      </p:sp>
      <p:sp>
        <p:nvSpPr>
          <p:cNvPr id="16" name="Otsikko 11"/>
          <p:cNvSpPr txBox="1">
            <a:spLocks/>
          </p:cNvSpPr>
          <p:nvPr userDrawn="1"/>
        </p:nvSpPr>
        <p:spPr>
          <a:xfrm>
            <a:off x="4644008" y="620688"/>
            <a:ext cx="3815992" cy="796950"/>
          </a:xfrm>
          <a:prstGeom prst="rect">
            <a:avLst/>
          </a:prstGeom>
        </p:spPr>
        <p:txBody>
          <a:bodyPr vert="horz" lIns="0" tIns="0" rIns="0" bIns="0" rtlCol="0" anchor="b" anchorCtr="0">
            <a:normAutofit/>
          </a:bodyPr>
          <a:lstStyle>
            <a:lvl1pPr algn="l" defTabSz="914400" rtl="0" eaLnBrk="1" latinLnBrk="0" hangingPunct="1">
              <a:spcBef>
                <a:spcPct val="0"/>
              </a:spcBef>
              <a:buNone/>
              <a:defRPr sz="2000" b="1" kern="1200">
                <a:solidFill>
                  <a:srgbClr val="00468B"/>
                </a:solidFill>
                <a:latin typeface="+mj-lt"/>
                <a:ea typeface="+mj-ea"/>
                <a:cs typeface="+mj-cs"/>
              </a:defRPr>
            </a:lvl1pPr>
          </a:lstStyle>
          <a:p>
            <a:r>
              <a:rPr lang="fi-FI" dirty="0" smtClean="0"/>
              <a:t>Muokkaa perustyylejä naps.</a:t>
            </a:r>
            <a:endParaRPr lang="fi-FI" sz="2000" b="1" i="0" dirty="0"/>
          </a:p>
        </p:txBody>
      </p:sp>
    </p:spTree>
    <p:extLst>
      <p:ext uri="{BB962C8B-B14F-4D97-AF65-F5344CB8AC3E}">
        <p14:creationId xmlns:p14="http://schemas.microsoft.com/office/powerpoint/2010/main" val="616875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Vain otsikko">
    <p:spTree>
      <p:nvGrpSpPr>
        <p:cNvPr id="1" name=""/>
        <p:cNvGrpSpPr/>
        <p:nvPr/>
      </p:nvGrpSpPr>
      <p:grpSpPr>
        <a:xfrm>
          <a:off x="0" y="0"/>
          <a:ext cx="0" cy="0"/>
          <a:chOff x="0" y="0"/>
          <a:chExt cx="0" cy="0"/>
        </a:xfrm>
      </p:grpSpPr>
      <p:sp>
        <p:nvSpPr>
          <p:cNvPr id="6" name="Päivämäärän paikkamerkki 5"/>
          <p:cNvSpPr>
            <a:spLocks noGrp="1"/>
          </p:cNvSpPr>
          <p:nvPr>
            <p:ph type="dt" sz="half" idx="10"/>
          </p:nvPr>
        </p:nvSpPr>
        <p:spPr/>
        <p:txBody>
          <a:bodyPr/>
          <a:lstStyle/>
          <a:p>
            <a:fld id="{1DAA0378-CFA0-794B-ACE3-D06791D1C449}" type="datetime1">
              <a:rPr lang="fi-FI" smtClean="0"/>
              <a:t>7.8.2014</a:t>
            </a:fld>
            <a:endParaRPr lang="fi-FI" dirty="0"/>
          </a:p>
        </p:txBody>
      </p:sp>
      <p:sp>
        <p:nvSpPr>
          <p:cNvPr id="8" name="Dian numeron paikkamerkki 7"/>
          <p:cNvSpPr>
            <a:spLocks noGrp="1"/>
          </p:cNvSpPr>
          <p:nvPr>
            <p:ph type="sldNum" sz="quarter" idx="12"/>
          </p:nvPr>
        </p:nvSpPr>
        <p:spPr/>
        <p:txBody>
          <a:bodyPr/>
          <a:lstStyle/>
          <a:p>
            <a:fld id="{5313BD74-EA17-574A-98E7-0901538991B3}" type="slidenum">
              <a:rPr lang="fi-FI" smtClean="0"/>
              <a:t>‹#›</a:t>
            </a:fld>
            <a:endParaRPr lang="fi-FI"/>
          </a:p>
        </p:txBody>
      </p:sp>
      <p:sp>
        <p:nvSpPr>
          <p:cNvPr id="9" name="Otsikko 8"/>
          <p:cNvSpPr>
            <a:spLocks noGrp="1"/>
          </p:cNvSpPr>
          <p:nvPr>
            <p:ph type="title"/>
          </p:nvPr>
        </p:nvSpPr>
        <p:spPr/>
        <p:txBody>
          <a:bodyPr/>
          <a:lstStyle/>
          <a:p>
            <a:r>
              <a:rPr lang="fi-FI" smtClean="0"/>
              <a:t>Muokkaa perustyylejä naps.</a:t>
            </a:r>
            <a:endParaRPr lang="fi-FI"/>
          </a:p>
        </p:txBody>
      </p:sp>
    </p:spTree>
    <p:extLst>
      <p:ext uri="{BB962C8B-B14F-4D97-AF65-F5344CB8AC3E}">
        <p14:creationId xmlns:p14="http://schemas.microsoft.com/office/powerpoint/2010/main" val="186129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Valkoinen pohja">
    <p:spTree>
      <p:nvGrpSpPr>
        <p:cNvPr id="1" name=""/>
        <p:cNvGrpSpPr/>
        <p:nvPr/>
      </p:nvGrpSpPr>
      <p:grpSpPr>
        <a:xfrm>
          <a:off x="0" y="0"/>
          <a:ext cx="0" cy="0"/>
          <a:chOff x="0" y="0"/>
          <a:chExt cx="0" cy="0"/>
        </a:xfrm>
      </p:grpSpPr>
      <p:grpSp>
        <p:nvGrpSpPr>
          <p:cNvPr id="9" name="Ryhmitä 8"/>
          <p:cNvGrpSpPr/>
          <p:nvPr/>
        </p:nvGrpSpPr>
        <p:grpSpPr>
          <a:xfrm>
            <a:off x="0" y="6300000"/>
            <a:ext cx="9144000" cy="558000"/>
            <a:chOff x="0" y="6300000"/>
            <a:chExt cx="9144000" cy="558000"/>
          </a:xfrm>
        </p:grpSpPr>
        <p:sp>
          <p:nvSpPr>
            <p:cNvPr id="10" name="Suorakulmio 9"/>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cxnSp>
          <p:nvCxnSpPr>
            <p:cNvPr id="11" name="Suora yhdysviiva 10"/>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sp>
        <p:nvSpPr>
          <p:cNvPr id="5" name="Päivämäärän paikkamerkki 4"/>
          <p:cNvSpPr>
            <a:spLocks noGrp="1"/>
          </p:cNvSpPr>
          <p:nvPr>
            <p:ph type="dt" sz="half" idx="10"/>
          </p:nvPr>
        </p:nvSpPr>
        <p:spPr/>
        <p:txBody>
          <a:bodyPr/>
          <a:lstStyle/>
          <a:p>
            <a:fld id="{2A9B0C17-89C6-BC41-B4A0-A125ED2A948D}" type="datetime1">
              <a:rPr lang="fi-FI" smtClean="0"/>
              <a:t>7.8.2014</a:t>
            </a:fld>
            <a:endParaRPr lang="fi-FI" dirty="0"/>
          </a:p>
        </p:txBody>
      </p:sp>
      <p:sp>
        <p:nvSpPr>
          <p:cNvPr id="6" name="Alatunnisteen paikkamerkki 5"/>
          <p:cNvSpPr>
            <a:spLocks noGrp="1"/>
          </p:cNvSpPr>
          <p:nvPr>
            <p:ph type="ftr" sz="quarter" idx="11"/>
          </p:nvPr>
        </p:nvSpPr>
        <p:spPr>
          <a:xfrm>
            <a:off x="3124200" y="6356350"/>
            <a:ext cx="2895600" cy="365125"/>
          </a:xfrm>
          <a:prstGeom prst="rect">
            <a:avLst/>
          </a:prstGeom>
        </p:spPr>
        <p:txBody>
          <a:bodyPr/>
          <a:lstStyle/>
          <a:p>
            <a:r>
              <a:rPr lang="fi-FI" smtClean="0"/>
              <a:t>Esittäjän nimi</a:t>
            </a:r>
            <a:endParaRPr lang="fi-FI"/>
          </a:p>
        </p:txBody>
      </p:sp>
      <p:sp>
        <p:nvSpPr>
          <p:cNvPr id="7" name="Dian numeron paikkamerkki 6"/>
          <p:cNvSpPr>
            <a:spLocks noGrp="1"/>
          </p:cNvSpPr>
          <p:nvPr>
            <p:ph type="sldNum" sz="quarter" idx="12"/>
          </p:nvPr>
        </p:nvSpPr>
        <p:spPr/>
        <p:txBody>
          <a:bodyPr/>
          <a:lstStyle/>
          <a:p>
            <a:fld id="{5313BD74-EA17-574A-98E7-0901538991B3}" type="slidenum">
              <a:rPr lang="fi-FI" smtClean="0"/>
              <a:t>‹#›</a:t>
            </a:fld>
            <a:endParaRPr lang="fi-FI"/>
          </a:p>
        </p:txBody>
      </p:sp>
      <p:pic>
        <p:nvPicPr>
          <p:cNvPr id="8" name="Kuva 7" descr="Turku_vaakuna_rgb.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4600" y="184600"/>
            <a:ext cx="1332000" cy="381627"/>
          </a:xfrm>
          <a:prstGeom prst="rect">
            <a:avLst/>
          </a:prstGeom>
        </p:spPr>
      </p:pic>
      <p:sp>
        <p:nvSpPr>
          <p:cNvPr id="12" name="Otsikko 14"/>
          <p:cNvSpPr>
            <a:spLocks noGrp="1"/>
          </p:cNvSpPr>
          <p:nvPr>
            <p:ph type="title"/>
          </p:nvPr>
        </p:nvSpPr>
        <p:spPr>
          <a:xfrm>
            <a:off x="684000" y="620688"/>
            <a:ext cx="7776000" cy="796950"/>
          </a:xfrm>
        </p:spPr>
        <p:txBody>
          <a:bodyPr/>
          <a:lstStyle/>
          <a:p>
            <a:r>
              <a:rPr lang="fi-FI" smtClean="0"/>
              <a:t>Muokkaa perustyylejä naps.</a:t>
            </a:r>
            <a:endParaRPr lang="fi-FI" dirty="0"/>
          </a:p>
        </p:txBody>
      </p:sp>
      <p:sp>
        <p:nvSpPr>
          <p:cNvPr id="13" name="Sisällön paikkamerkki 2"/>
          <p:cNvSpPr>
            <a:spLocks noGrp="1"/>
          </p:cNvSpPr>
          <p:nvPr>
            <p:ph sz="quarter" idx="13"/>
          </p:nvPr>
        </p:nvSpPr>
        <p:spPr>
          <a:xfrm>
            <a:off x="684213" y="1557338"/>
            <a:ext cx="7775575" cy="446405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grpSp>
        <p:nvGrpSpPr>
          <p:cNvPr id="14" name="Ryhmitä 13"/>
          <p:cNvGrpSpPr/>
          <p:nvPr/>
        </p:nvGrpSpPr>
        <p:grpSpPr>
          <a:xfrm>
            <a:off x="0" y="6300000"/>
            <a:ext cx="9144000" cy="558000"/>
            <a:chOff x="0" y="6300000"/>
            <a:chExt cx="9144000" cy="558000"/>
          </a:xfrm>
        </p:grpSpPr>
        <p:sp>
          <p:nvSpPr>
            <p:cNvPr id="15" name="Suorakulmio 14"/>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cxnSp>
          <p:nvCxnSpPr>
            <p:cNvPr id="16" name="Suora yhdysviiva 15"/>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grpSp>
        <p:nvGrpSpPr>
          <p:cNvPr id="18" name="Ryhmitä 17"/>
          <p:cNvGrpSpPr/>
          <p:nvPr userDrawn="1"/>
        </p:nvGrpSpPr>
        <p:grpSpPr>
          <a:xfrm>
            <a:off x="0" y="6300000"/>
            <a:ext cx="9144000" cy="558000"/>
            <a:chOff x="0" y="6300000"/>
            <a:chExt cx="9144000" cy="558000"/>
          </a:xfrm>
        </p:grpSpPr>
        <p:sp>
          <p:nvSpPr>
            <p:cNvPr id="19" name="Suorakulmio 18"/>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cxnSp>
          <p:nvCxnSpPr>
            <p:cNvPr id="20" name="Suora yhdysviiva 19"/>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900805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1_Tyhjä">
    <p:spTree>
      <p:nvGrpSpPr>
        <p:cNvPr id="1" name=""/>
        <p:cNvGrpSpPr/>
        <p:nvPr/>
      </p:nvGrpSpPr>
      <p:grpSpPr>
        <a:xfrm>
          <a:off x="0" y="0"/>
          <a:ext cx="0" cy="0"/>
          <a:chOff x="0" y="0"/>
          <a:chExt cx="0" cy="0"/>
        </a:xfrm>
      </p:grpSpPr>
      <p:sp>
        <p:nvSpPr>
          <p:cNvPr id="5" name="Päivämäärän paikkamerkki 4"/>
          <p:cNvSpPr>
            <a:spLocks noGrp="1"/>
          </p:cNvSpPr>
          <p:nvPr>
            <p:ph type="dt" sz="half" idx="10"/>
          </p:nvPr>
        </p:nvSpPr>
        <p:spPr/>
        <p:txBody>
          <a:bodyPr/>
          <a:lstStyle/>
          <a:p>
            <a:fld id="{2A9B0C17-89C6-BC41-B4A0-A125ED2A948D}" type="datetime1">
              <a:rPr lang="fi-FI" smtClean="0"/>
              <a:t>7.8.2014</a:t>
            </a:fld>
            <a:endParaRPr lang="fi-FI" dirty="0"/>
          </a:p>
        </p:txBody>
      </p:sp>
      <p:sp>
        <p:nvSpPr>
          <p:cNvPr id="7" name="Dian numeron paikkamerkki 6"/>
          <p:cNvSpPr>
            <a:spLocks noGrp="1"/>
          </p:cNvSpPr>
          <p:nvPr>
            <p:ph type="sldNum" sz="quarter" idx="12"/>
          </p:nvPr>
        </p:nvSpPr>
        <p:spPr/>
        <p:txBody>
          <a:bodyPr/>
          <a:lstStyle/>
          <a:p>
            <a:fld id="{5313BD74-EA17-574A-98E7-0901538991B3}" type="slidenum">
              <a:rPr lang="fi-FI" smtClean="0"/>
              <a:t>‹#›</a:t>
            </a:fld>
            <a:endParaRPr lang="fi-FI"/>
          </a:p>
        </p:txBody>
      </p:sp>
    </p:spTree>
    <p:extLst>
      <p:ext uri="{BB962C8B-B14F-4D97-AF65-F5344CB8AC3E}">
        <p14:creationId xmlns:p14="http://schemas.microsoft.com/office/powerpoint/2010/main" val="3483074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Lopetus">
    <p:spTree>
      <p:nvGrpSpPr>
        <p:cNvPr id="1" name=""/>
        <p:cNvGrpSpPr/>
        <p:nvPr/>
      </p:nvGrpSpPr>
      <p:grpSpPr>
        <a:xfrm>
          <a:off x="0" y="0"/>
          <a:ext cx="0" cy="0"/>
          <a:chOff x="0" y="0"/>
          <a:chExt cx="0" cy="0"/>
        </a:xfrm>
      </p:grpSpPr>
      <p:pic>
        <p:nvPicPr>
          <p:cNvPr id="10" name="Kuva 9" descr="tku_powerpoint_piirrospohja_kokonaan.png"/>
          <p:cNvPicPr>
            <a:picLocks noChangeAspect="1"/>
          </p:cNvPicPr>
          <p:nvPr userDrawn="1"/>
        </p:nvPicPr>
        <p:blipFill rotWithShape="1">
          <a:blip r:embed="rId2">
            <a:extLst>
              <a:ext uri="{28A0092B-C50C-407E-A947-70E740481C1C}">
                <a14:useLocalDpi xmlns:a14="http://schemas.microsoft.com/office/drawing/2010/main" val="0"/>
              </a:ext>
            </a:extLst>
          </a:blip>
          <a:srcRect b="6139"/>
          <a:stretch/>
        </p:blipFill>
        <p:spPr>
          <a:xfrm>
            <a:off x="0" y="-188640"/>
            <a:ext cx="9144000" cy="6437040"/>
          </a:xfrm>
          <a:prstGeom prst="rect">
            <a:avLst/>
          </a:prstGeom>
        </p:spPr>
      </p:pic>
      <p:sp>
        <p:nvSpPr>
          <p:cNvPr id="15" name="Otsikko 14"/>
          <p:cNvSpPr>
            <a:spLocks noGrp="1"/>
          </p:cNvSpPr>
          <p:nvPr>
            <p:ph type="title"/>
          </p:nvPr>
        </p:nvSpPr>
        <p:spPr>
          <a:xfrm>
            <a:off x="684000" y="764704"/>
            <a:ext cx="7704424" cy="1800200"/>
          </a:xfrm>
        </p:spPr>
        <p:txBody>
          <a:bodyPr>
            <a:normAutofit/>
          </a:bodyPr>
          <a:lstStyle>
            <a:lvl1pPr algn="l">
              <a:defRPr sz="3200"/>
            </a:lvl1pPr>
          </a:lstStyle>
          <a:p>
            <a:r>
              <a:rPr lang="fi-FI" smtClean="0"/>
              <a:t>Muokkaa perustyylejä naps.</a:t>
            </a:r>
            <a:endParaRPr lang="fi-FI" dirty="0"/>
          </a:p>
        </p:txBody>
      </p:sp>
      <p:sp>
        <p:nvSpPr>
          <p:cNvPr id="17" name="Tekstin paikkamerkki 16"/>
          <p:cNvSpPr>
            <a:spLocks noGrp="1"/>
          </p:cNvSpPr>
          <p:nvPr>
            <p:ph type="body" sz="quarter" idx="13"/>
          </p:nvPr>
        </p:nvSpPr>
        <p:spPr>
          <a:xfrm>
            <a:off x="683568" y="2771972"/>
            <a:ext cx="7704856" cy="1377108"/>
          </a:xfrm>
        </p:spPr>
        <p:txBody>
          <a:bodyPr>
            <a:normAutofit/>
          </a:bodyPr>
          <a:lstStyle>
            <a:lvl1pPr marL="0" indent="0" algn="l">
              <a:buFontTx/>
              <a:buNone/>
              <a:defRPr sz="1800"/>
            </a:lvl1pPr>
          </a:lstStyle>
          <a:p>
            <a:pPr lvl="0"/>
            <a:r>
              <a:rPr lang="fi-FI" smtClean="0"/>
              <a:t>Muokkaa tekstin perustyylejä napsauttamalla</a:t>
            </a:r>
          </a:p>
        </p:txBody>
      </p:sp>
      <p:sp>
        <p:nvSpPr>
          <p:cNvPr id="2" name="Päivämäärän paikkamerkki 1"/>
          <p:cNvSpPr>
            <a:spLocks noGrp="1"/>
          </p:cNvSpPr>
          <p:nvPr>
            <p:ph type="dt" sz="half" idx="14"/>
          </p:nvPr>
        </p:nvSpPr>
        <p:spPr/>
        <p:txBody>
          <a:bodyPr/>
          <a:lstStyle/>
          <a:p>
            <a:fld id="{ED068ECC-E6D4-0A4F-915C-1D74DFB4EBF8}" type="datetime1">
              <a:rPr lang="fi-FI" smtClean="0"/>
              <a:t>7.8.2014</a:t>
            </a:fld>
            <a:endParaRPr lang="fi-FI" dirty="0"/>
          </a:p>
        </p:txBody>
      </p:sp>
      <p:sp>
        <p:nvSpPr>
          <p:cNvPr id="4" name="Dian numeron paikkamerkki 3"/>
          <p:cNvSpPr>
            <a:spLocks noGrp="1"/>
          </p:cNvSpPr>
          <p:nvPr>
            <p:ph type="sldNum" sz="quarter" idx="16"/>
          </p:nvPr>
        </p:nvSpPr>
        <p:spPr/>
        <p:txBody>
          <a:bodyPr/>
          <a:lstStyle/>
          <a:p>
            <a:fld id="{5313BD74-EA17-574A-98E7-0901538991B3}" type="slidenum">
              <a:rPr lang="fi-FI" smtClean="0"/>
              <a:t>‹#›</a:t>
            </a:fld>
            <a:endParaRPr lang="fi-FI"/>
          </a:p>
        </p:txBody>
      </p:sp>
    </p:spTree>
    <p:extLst>
      <p:ext uri="{BB962C8B-B14F-4D97-AF65-F5344CB8AC3E}">
        <p14:creationId xmlns:p14="http://schemas.microsoft.com/office/powerpoint/2010/main" val="1054055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Kuva 6" descr="tku_powerpoint_piirrospohja_kulma.p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3707902" y="2816932"/>
            <a:ext cx="5040562" cy="3780420"/>
          </a:xfrm>
          <a:prstGeom prst="rect">
            <a:avLst/>
          </a:prstGeom>
        </p:spPr>
      </p:pic>
      <p:grpSp>
        <p:nvGrpSpPr>
          <p:cNvPr id="18" name="Ryhmitä 17"/>
          <p:cNvGrpSpPr/>
          <p:nvPr/>
        </p:nvGrpSpPr>
        <p:grpSpPr>
          <a:xfrm>
            <a:off x="0" y="6300000"/>
            <a:ext cx="9144000" cy="558000"/>
            <a:chOff x="0" y="6300000"/>
            <a:chExt cx="9144000" cy="558000"/>
          </a:xfrm>
        </p:grpSpPr>
        <p:sp>
          <p:nvSpPr>
            <p:cNvPr id="5" name="Suorakulmio 4"/>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cxnSp>
          <p:nvCxnSpPr>
            <p:cNvPr id="15" name="Suora yhdysviiva 14"/>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sp>
        <p:nvSpPr>
          <p:cNvPr id="3" name="Tekstin paikkamerkki 2"/>
          <p:cNvSpPr>
            <a:spLocks noGrp="1"/>
          </p:cNvSpPr>
          <p:nvPr>
            <p:ph type="body" idx="1"/>
          </p:nvPr>
        </p:nvSpPr>
        <p:spPr>
          <a:xfrm>
            <a:off x="684000" y="1627200"/>
            <a:ext cx="7776000" cy="4206863"/>
          </a:xfrm>
          <a:prstGeom prst="rect">
            <a:avLst/>
          </a:prstGeom>
        </p:spPr>
        <p:txBody>
          <a:bodyPr vert="horz" lIns="0" tIns="0" rIns="0" bIns="0" rtlCol="0">
            <a:normAutofit/>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p>
        </p:txBody>
      </p:sp>
      <p:sp>
        <p:nvSpPr>
          <p:cNvPr id="11" name="Päivämäärän paikkamerkki 10"/>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1D4012-C01B-2E44-9A3D-1C8BBE6C2239}" type="datetime1">
              <a:rPr lang="fi-FI" smtClean="0"/>
              <a:t>7.8.2014</a:t>
            </a:fld>
            <a:endParaRPr lang="fi-FI" dirty="0"/>
          </a:p>
        </p:txBody>
      </p:sp>
      <p:sp>
        <p:nvSpPr>
          <p:cNvPr id="13" name="Dian numeron paikkamerkki 12"/>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13BD74-EA17-574A-98E7-0901538991B3}" type="slidenum">
              <a:rPr lang="fi-FI" smtClean="0"/>
              <a:t>‹#›</a:t>
            </a:fld>
            <a:endParaRPr lang="fi-FI"/>
          </a:p>
        </p:txBody>
      </p:sp>
      <p:sp>
        <p:nvSpPr>
          <p:cNvPr id="33" name="Otsikon paikkamerkki 32"/>
          <p:cNvSpPr>
            <a:spLocks noGrp="1"/>
          </p:cNvSpPr>
          <p:nvPr>
            <p:ph type="title"/>
          </p:nvPr>
        </p:nvSpPr>
        <p:spPr>
          <a:xfrm>
            <a:off x="684000" y="620688"/>
            <a:ext cx="7776000" cy="796950"/>
          </a:xfrm>
          <a:prstGeom prst="rect">
            <a:avLst/>
          </a:prstGeom>
        </p:spPr>
        <p:txBody>
          <a:bodyPr vert="horz" lIns="0" tIns="0" rIns="0" bIns="0" rtlCol="0" anchor="b" anchorCtr="0">
            <a:normAutofit/>
          </a:bodyPr>
          <a:lstStyle/>
          <a:p>
            <a:r>
              <a:rPr lang="fi-FI" dirty="0" smtClean="0"/>
              <a:t>Muokkaa perustyylejä naps.</a:t>
            </a:r>
            <a:endParaRPr lang="fi-FI" dirty="0"/>
          </a:p>
        </p:txBody>
      </p:sp>
      <p:pic>
        <p:nvPicPr>
          <p:cNvPr id="14" name="Kuva 13"/>
          <p:cNvPicPr/>
          <p:nvPr userDrawn="1"/>
        </p:nvPicPr>
        <p:blipFill>
          <a:blip r:embed="rId11" cstate="print">
            <a:extLst>
              <a:ext uri="{28A0092B-C50C-407E-A947-70E740481C1C}">
                <a14:useLocalDpi xmlns:a14="http://schemas.microsoft.com/office/drawing/2010/main" val="0"/>
              </a:ext>
            </a:extLst>
          </a:blip>
          <a:stretch>
            <a:fillRect/>
          </a:stretch>
        </p:blipFill>
        <p:spPr>
          <a:xfrm>
            <a:off x="683568" y="188640"/>
            <a:ext cx="3456384" cy="466395"/>
          </a:xfrm>
          <a:prstGeom prst="rect">
            <a:avLst/>
          </a:prstGeom>
        </p:spPr>
      </p:pic>
    </p:spTree>
    <p:extLst>
      <p:ext uri="{BB962C8B-B14F-4D97-AF65-F5344CB8AC3E}">
        <p14:creationId xmlns:p14="http://schemas.microsoft.com/office/powerpoint/2010/main" val="910084952"/>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Lst>
  <p:hf hdr="0"/>
  <p:txStyles>
    <p:titleStyle>
      <a:lvl1pPr algn="l" defTabSz="914400" rtl="0" eaLnBrk="1" latinLnBrk="0" hangingPunct="1">
        <a:spcBef>
          <a:spcPct val="0"/>
        </a:spcBef>
        <a:buNone/>
        <a:defRPr sz="3200" b="1" kern="1200">
          <a:solidFill>
            <a:srgbClr val="00468B"/>
          </a:solidFill>
          <a:latin typeface="+mj-lt"/>
          <a:ea typeface="+mj-ea"/>
          <a:cs typeface="+mj-cs"/>
        </a:defRPr>
      </a:lvl1pPr>
    </p:titleStyle>
    <p:bodyStyle>
      <a:lvl1pPr marL="285750" indent="-285750" algn="l" defTabSz="914400" rtl="0" eaLnBrk="1" latinLnBrk="0" hangingPunct="1">
        <a:spcBef>
          <a:spcPts val="24"/>
        </a:spcBef>
        <a:buClr>
          <a:srgbClr val="00468B"/>
        </a:buClr>
        <a:buSzPct val="120000"/>
        <a:buFont typeface="Arial"/>
        <a:buChar char="•"/>
        <a:defRPr sz="2000" b="1" i="0" kern="1200">
          <a:solidFill>
            <a:srgbClr val="000000"/>
          </a:solidFill>
          <a:latin typeface="+mn-lt"/>
          <a:ea typeface="+mn-ea"/>
          <a:cs typeface="+mn-cs"/>
        </a:defRPr>
      </a:lvl1pPr>
      <a:lvl2pPr marL="742950" indent="-28575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2pPr>
      <a:lvl3pPr marL="1143000" indent="-22860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5pPr>
      <a:lvl6pPr marL="25146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84000" y="764704"/>
            <a:ext cx="7704424" cy="1800200"/>
          </a:xfrm>
        </p:spPr>
        <p:txBody>
          <a:bodyPr/>
          <a:lstStyle/>
          <a:p>
            <a:r>
              <a:rPr lang="fi-FI" dirty="0" smtClean="0"/>
              <a:t>Osallisuuden kehittäminen</a:t>
            </a:r>
            <a:endParaRPr lang="fi-FI" dirty="0"/>
          </a:p>
        </p:txBody>
      </p:sp>
      <p:sp>
        <p:nvSpPr>
          <p:cNvPr id="4" name="Päivämäärän paikkamerkki 3"/>
          <p:cNvSpPr>
            <a:spLocks noGrp="1"/>
          </p:cNvSpPr>
          <p:nvPr>
            <p:ph type="dt" sz="half" idx="14"/>
          </p:nvPr>
        </p:nvSpPr>
        <p:spPr>
          <a:xfrm>
            <a:off x="457200" y="6356350"/>
            <a:ext cx="2133600" cy="365125"/>
          </a:xfrm>
        </p:spPr>
        <p:txBody>
          <a:bodyPr/>
          <a:lstStyle/>
          <a:p>
            <a:fld id="{504ED2EF-5F81-BF4E-B183-FC9EBAF08F64}" type="datetime1">
              <a:rPr lang="fi-FI" smtClean="0"/>
              <a:t>7.8.2014</a:t>
            </a:fld>
            <a:endParaRPr lang="fi-FI" dirty="0"/>
          </a:p>
        </p:txBody>
      </p:sp>
      <p:sp>
        <p:nvSpPr>
          <p:cNvPr id="6" name="Dian numeron paikkamerkki 5"/>
          <p:cNvSpPr>
            <a:spLocks noGrp="1"/>
          </p:cNvSpPr>
          <p:nvPr>
            <p:ph type="sldNum" sz="quarter" idx="16"/>
          </p:nvPr>
        </p:nvSpPr>
        <p:spPr>
          <a:xfrm>
            <a:off x="6553200" y="6356350"/>
            <a:ext cx="2133600" cy="365125"/>
          </a:xfrm>
        </p:spPr>
        <p:txBody>
          <a:bodyPr/>
          <a:lstStyle/>
          <a:p>
            <a:fld id="{5313BD74-EA17-574A-98E7-0901538991B3}" type="slidenum">
              <a:rPr lang="fi-FI" smtClean="0"/>
              <a:t>1</a:t>
            </a:fld>
            <a:endParaRPr lang="fi-FI"/>
          </a:p>
        </p:txBody>
      </p:sp>
    </p:spTree>
    <p:extLst>
      <p:ext uri="{BB962C8B-B14F-4D97-AF65-F5344CB8AC3E}">
        <p14:creationId xmlns:p14="http://schemas.microsoft.com/office/powerpoint/2010/main" val="34725885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1DAA0378-CFA0-794B-ACE3-D06791D1C449}" type="datetime1">
              <a:rPr lang="fi-FI" smtClean="0"/>
              <a:t>7.8.2014</a:t>
            </a:fld>
            <a:endParaRPr lang="fi-FI" dirty="0"/>
          </a:p>
        </p:txBody>
      </p:sp>
      <p:sp>
        <p:nvSpPr>
          <p:cNvPr id="3" name="Dian numeron paikkamerkki 2"/>
          <p:cNvSpPr>
            <a:spLocks noGrp="1"/>
          </p:cNvSpPr>
          <p:nvPr>
            <p:ph type="sldNum" sz="quarter" idx="12"/>
          </p:nvPr>
        </p:nvSpPr>
        <p:spPr/>
        <p:txBody>
          <a:bodyPr/>
          <a:lstStyle/>
          <a:p>
            <a:fld id="{5313BD74-EA17-574A-98E7-0901538991B3}" type="slidenum">
              <a:rPr lang="fi-FI" smtClean="0"/>
              <a:t>2</a:t>
            </a:fld>
            <a:endParaRPr lang="fi-FI"/>
          </a:p>
        </p:txBody>
      </p:sp>
      <p:sp>
        <p:nvSpPr>
          <p:cNvPr id="4" name="Otsikko 3"/>
          <p:cNvSpPr>
            <a:spLocks noGrp="1"/>
          </p:cNvSpPr>
          <p:nvPr>
            <p:ph type="title"/>
          </p:nvPr>
        </p:nvSpPr>
        <p:spPr/>
        <p:txBody>
          <a:bodyPr/>
          <a:lstStyle/>
          <a:p>
            <a:r>
              <a:rPr lang="fi-FI" dirty="0" smtClean="0"/>
              <a:t>Osallisuuden muutos</a:t>
            </a:r>
            <a:endParaRPr lang="fi-FI" dirty="0"/>
          </a:p>
        </p:txBody>
      </p:sp>
      <p:sp>
        <p:nvSpPr>
          <p:cNvPr id="6" name="Suorakulmainen kolmio 5"/>
          <p:cNvSpPr/>
          <p:nvPr/>
        </p:nvSpPr>
        <p:spPr>
          <a:xfrm>
            <a:off x="1259632" y="3717032"/>
            <a:ext cx="4608512" cy="914400"/>
          </a:xfrm>
          <a:prstGeom prst="rtTriangl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7" name="Suorakulmainen kolmio 6"/>
          <p:cNvSpPr/>
          <p:nvPr/>
        </p:nvSpPr>
        <p:spPr>
          <a:xfrm rot="10800000">
            <a:off x="1259632" y="3717032"/>
            <a:ext cx="4608512" cy="914400"/>
          </a:xfrm>
          <a:prstGeom prst="rtTriangle">
            <a:avLst/>
          </a:prstGeom>
          <a:solidFill>
            <a:schemeClr val="accent2"/>
          </a:solidFill>
          <a:ln>
            <a:solidFill>
              <a:srgbClr val="FFFF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8" name="Tekstiruutu 7"/>
          <p:cNvSpPr txBox="1"/>
          <p:nvPr/>
        </p:nvSpPr>
        <p:spPr>
          <a:xfrm>
            <a:off x="1259632" y="4797152"/>
            <a:ext cx="2592288" cy="369332"/>
          </a:xfrm>
          <a:prstGeom prst="rect">
            <a:avLst/>
          </a:prstGeom>
          <a:noFill/>
        </p:spPr>
        <p:txBody>
          <a:bodyPr wrap="square" rtlCol="0">
            <a:spAutoFit/>
          </a:bodyPr>
          <a:lstStyle/>
          <a:p>
            <a:r>
              <a:rPr lang="fi-FI" dirty="0" smtClean="0"/>
              <a:t>Vanhempien rooli</a:t>
            </a:r>
            <a:endParaRPr lang="fi-FI" dirty="0"/>
          </a:p>
        </p:txBody>
      </p:sp>
      <p:sp>
        <p:nvSpPr>
          <p:cNvPr id="9" name="Tekstiruutu 8"/>
          <p:cNvSpPr txBox="1"/>
          <p:nvPr/>
        </p:nvSpPr>
        <p:spPr>
          <a:xfrm>
            <a:off x="3059832" y="3140968"/>
            <a:ext cx="3528392" cy="369332"/>
          </a:xfrm>
          <a:prstGeom prst="rect">
            <a:avLst/>
          </a:prstGeom>
          <a:noFill/>
        </p:spPr>
        <p:txBody>
          <a:bodyPr wrap="square" rtlCol="0">
            <a:spAutoFit/>
          </a:bodyPr>
          <a:lstStyle/>
          <a:p>
            <a:r>
              <a:rPr lang="fi-FI" dirty="0" smtClean="0"/>
              <a:t>Lasten ja nuorten rooli</a:t>
            </a:r>
            <a:endParaRPr lang="fi-FI" dirty="0"/>
          </a:p>
        </p:txBody>
      </p:sp>
      <p:sp>
        <p:nvSpPr>
          <p:cNvPr id="10" name="Nuoli oikealle 9"/>
          <p:cNvSpPr/>
          <p:nvPr/>
        </p:nvSpPr>
        <p:spPr>
          <a:xfrm>
            <a:off x="971600" y="2348880"/>
            <a:ext cx="5040560" cy="360040"/>
          </a:xfrm>
          <a:prstGeom prst="rightArrow">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1" name="Tekstiruutu 10"/>
          <p:cNvSpPr txBox="1"/>
          <p:nvPr/>
        </p:nvSpPr>
        <p:spPr>
          <a:xfrm>
            <a:off x="1259632" y="1988840"/>
            <a:ext cx="2736304" cy="369332"/>
          </a:xfrm>
          <a:prstGeom prst="rect">
            <a:avLst/>
          </a:prstGeom>
          <a:noFill/>
        </p:spPr>
        <p:txBody>
          <a:bodyPr wrap="square" rtlCol="0">
            <a:spAutoFit/>
          </a:bodyPr>
          <a:lstStyle/>
          <a:p>
            <a:r>
              <a:rPr lang="fi-FI" dirty="0" smtClean="0"/>
              <a:t>perusaste</a:t>
            </a:r>
            <a:endParaRPr lang="fi-FI" dirty="0"/>
          </a:p>
        </p:txBody>
      </p:sp>
      <p:sp>
        <p:nvSpPr>
          <p:cNvPr id="12" name="Tekstiruutu 11"/>
          <p:cNvSpPr txBox="1"/>
          <p:nvPr/>
        </p:nvSpPr>
        <p:spPr>
          <a:xfrm>
            <a:off x="4427984" y="1988840"/>
            <a:ext cx="1440160" cy="369332"/>
          </a:xfrm>
          <a:prstGeom prst="rect">
            <a:avLst/>
          </a:prstGeom>
          <a:noFill/>
        </p:spPr>
        <p:txBody>
          <a:bodyPr wrap="square" rtlCol="0">
            <a:spAutoFit/>
          </a:bodyPr>
          <a:lstStyle/>
          <a:p>
            <a:r>
              <a:rPr lang="fi-FI" dirty="0" smtClean="0"/>
              <a:t>nuorisoaste</a:t>
            </a:r>
            <a:endParaRPr lang="fi-FI" dirty="0"/>
          </a:p>
        </p:txBody>
      </p:sp>
    </p:spTree>
    <p:extLst>
      <p:ext uri="{BB962C8B-B14F-4D97-AF65-F5344CB8AC3E}">
        <p14:creationId xmlns:p14="http://schemas.microsoft.com/office/powerpoint/2010/main" val="1941092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Toiminta vanhempainyhdistysten kanssa</a:t>
            </a:r>
            <a:endParaRPr lang="fi-FI" dirty="0"/>
          </a:p>
        </p:txBody>
      </p:sp>
      <p:sp>
        <p:nvSpPr>
          <p:cNvPr id="3" name="Sisällön paikkamerkki 2"/>
          <p:cNvSpPr>
            <a:spLocks noGrp="1"/>
          </p:cNvSpPr>
          <p:nvPr>
            <p:ph sz="quarter" idx="13"/>
          </p:nvPr>
        </p:nvSpPr>
        <p:spPr/>
        <p:txBody>
          <a:bodyPr>
            <a:normAutofit fontScale="92500" lnSpcReduction="20000"/>
          </a:bodyPr>
          <a:lstStyle/>
          <a:p>
            <a:r>
              <a:rPr lang="fi-FI" dirty="0"/>
              <a:t>1. Poistetaan johtokuntien lakkaamisesta syntynyt demokratiavaje</a:t>
            </a:r>
          </a:p>
          <a:p>
            <a:r>
              <a:rPr lang="fi-FI" dirty="0"/>
              <a:t>2. Toimialalla otetaan käyttöön Osallisuuden ja vaikuttamisen toimintamalli  KH 18.12.2012</a:t>
            </a:r>
          </a:p>
          <a:p>
            <a:r>
              <a:rPr lang="fi-FI" dirty="0"/>
              <a:t>3. Osallisuusvastaavat järjestävät koulutuskokonaisuuden, jonka tavoitteena on yhteinen tahtotila</a:t>
            </a:r>
          </a:p>
          <a:p>
            <a:r>
              <a:rPr lang="fi-FI" dirty="0"/>
              <a:t>4. Kodin ja koulun yhteistyön määrän kartoitustutkimuksessa kerättyjä vastauksia käytetään koulutusmateriaalina</a:t>
            </a:r>
          </a:p>
          <a:p>
            <a:r>
              <a:rPr lang="fi-FI" dirty="0"/>
              <a:t>5. Jokaisella koululla toimii vanhempainyhdistys tai vanhempain-toimikunta. </a:t>
            </a:r>
          </a:p>
          <a:p>
            <a:r>
              <a:rPr lang="fi-FI" dirty="0"/>
              <a:t>6. Vanhempainyhdistystä / -toimikuntaa kuullaan koulua koskevissa asioissa ja se voi tehdä esityksiä ja antaa lausuntoja.</a:t>
            </a:r>
          </a:p>
          <a:p>
            <a:r>
              <a:rPr lang="fi-FI" dirty="0"/>
              <a:t>7. Jos koululla ei ole vanhempainyhdistystä tai toimikuntaa, rehtori esittää sellaisen perustamista seuraavassa vanhempainfoorumissa.</a:t>
            </a:r>
          </a:p>
          <a:p>
            <a:r>
              <a:rPr lang="fi-FI" dirty="0"/>
              <a:t>8. Rehtori kutsuu </a:t>
            </a:r>
            <a:r>
              <a:rPr lang="fi-FI" dirty="0" err="1"/>
              <a:t>lukuvuosittain</a:t>
            </a:r>
            <a:r>
              <a:rPr lang="fi-FI" dirty="0"/>
              <a:t> koolle ainakin kaksi </a:t>
            </a:r>
            <a:r>
              <a:rPr lang="fi-FI" dirty="0" smtClean="0"/>
              <a:t>vanhempainfoorumia</a:t>
            </a:r>
            <a:r>
              <a:rPr lang="fi-FI" dirty="0"/>
              <a:t>. Niissä huoltajilla on mahdollisuus osallistua koulun kehittämiseen ja arviointiin.</a:t>
            </a:r>
          </a:p>
          <a:p>
            <a:endParaRPr lang="fi-FI" dirty="0"/>
          </a:p>
        </p:txBody>
      </p:sp>
      <p:sp>
        <p:nvSpPr>
          <p:cNvPr id="4" name="Päivämäärän paikkamerkki 3"/>
          <p:cNvSpPr>
            <a:spLocks noGrp="1"/>
          </p:cNvSpPr>
          <p:nvPr>
            <p:ph type="dt" sz="half" idx="14"/>
          </p:nvPr>
        </p:nvSpPr>
        <p:spPr/>
        <p:txBody>
          <a:bodyPr/>
          <a:lstStyle/>
          <a:p>
            <a:fld id="{B4D18F73-29E0-0C48-B7BB-47AD54BA47B9}" type="datetime1">
              <a:rPr lang="fi-FI" smtClean="0"/>
              <a:t>7.8.2014</a:t>
            </a:fld>
            <a:endParaRPr lang="fi-FI" dirty="0"/>
          </a:p>
        </p:txBody>
      </p:sp>
      <p:sp>
        <p:nvSpPr>
          <p:cNvPr id="5" name="Dian numeron paikkamerkki 4"/>
          <p:cNvSpPr>
            <a:spLocks noGrp="1"/>
          </p:cNvSpPr>
          <p:nvPr>
            <p:ph type="sldNum" sz="quarter" idx="16"/>
          </p:nvPr>
        </p:nvSpPr>
        <p:spPr/>
        <p:txBody>
          <a:bodyPr/>
          <a:lstStyle/>
          <a:p>
            <a:fld id="{5313BD74-EA17-574A-98E7-0901538991B3}" type="slidenum">
              <a:rPr lang="fi-FI" smtClean="0"/>
              <a:t>3</a:t>
            </a:fld>
            <a:endParaRPr lang="fi-FI"/>
          </a:p>
        </p:txBody>
      </p:sp>
    </p:spTree>
    <p:extLst>
      <p:ext uri="{BB962C8B-B14F-4D97-AF65-F5344CB8AC3E}">
        <p14:creationId xmlns:p14="http://schemas.microsoft.com/office/powerpoint/2010/main" val="4081263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sz="quarter" idx="13"/>
          </p:nvPr>
        </p:nvSpPr>
        <p:spPr>
          <a:xfrm>
            <a:off x="684213" y="908720"/>
            <a:ext cx="7775575" cy="5112668"/>
          </a:xfrm>
        </p:spPr>
        <p:txBody>
          <a:bodyPr>
            <a:noAutofit/>
          </a:bodyPr>
          <a:lstStyle/>
          <a:p>
            <a:pPr marL="0" indent="0">
              <a:buNone/>
            </a:pPr>
            <a:r>
              <a:rPr lang="fi-FI" dirty="0" smtClean="0"/>
              <a:t>9. Vanhempainyhdistystä </a:t>
            </a:r>
            <a:r>
              <a:rPr lang="fi-FI" dirty="0"/>
              <a:t>tai vanhempaintoimikuntaa kuullaan </a:t>
            </a:r>
            <a:r>
              <a:rPr lang="fi-FI" dirty="0" smtClean="0"/>
              <a:t>lukuvuosisuunnitelmasta </a:t>
            </a:r>
            <a:r>
              <a:rPr lang="fi-FI" dirty="0"/>
              <a:t>ja järjestyssääntöjen muutoksesta.</a:t>
            </a:r>
          </a:p>
          <a:p>
            <a:pPr marL="0" indent="0">
              <a:buNone/>
            </a:pPr>
            <a:r>
              <a:rPr lang="fi-FI" dirty="0"/>
              <a:t>10</a:t>
            </a:r>
            <a:r>
              <a:rPr lang="fi-FI" dirty="0" smtClean="0"/>
              <a:t>. Rehtori </a:t>
            </a:r>
            <a:r>
              <a:rPr lang="fi-FI" dirty="0"/>
              <a:t>tukee vanhempainyhdistyksen / -toimikunnan taholta tehtävää koulun toiminnan arviointia ja tulosten esittelyä.</a:t>
            </a:r>
          </a:p>
          <a:p>
            <a:pPr marL="0" indent="0">
              <a:buNone/>
            </a:pPr>
            <a:r>
              <a:rPr lang="fi-FI" dirty="0"/>
              <a:t>11</a:t>
            </a:r>
            <a:r>
              <a:rPr lang="fi-FI" dirty="0" smtClean="0"/>
              <a:t>. Rehtori </a:t>
            </a:r>
            <a:r>
              <a:rPr lang="fi-FI" dirty="0"/>
              <a:t>edustaa koulua vanhempainyhdistysten / -toimikuntien koolle kutsumissa kokouksissa, tapaamisissa ja muissa tilaisuuksissa, joihin koululta kutsutaan edustaja.</a:t>
            </a:r>
          </a:p>
          <a:p>
            <a:pPr marL="0" indent="0">
              <a:buNone/>
            </a:pPr>
            <a:r>
              <a:rPr lang="fi-FI" dirty="0"/>
              <a:t>12</a:t>
            </a:r>
            <a:r>
              <a:rPr lang="fi-FI" dirty="0" smtClean="0"/>
              <a:t>. Vanhempainyhdistysten </a:t>
            </a:r>
            <a:r>
              <a:rPr lang="fi-FI" dirty="0"/>
              <a:t>ja -toimikuntien lisäksi koulussa voi olla luokan tasolla toimivia toimikuntia ja muita yhteistyöryhmiä. Ne voivat antaa lausuntoja ja tehdä ehdotuksia vanhempainyhdistykselle / -toimikunnalle ja pitää yhteyttä opettajiin ajankohtaisissa käytännön asioissa. Koulu kannustaa toimikuntia itsenäiseen työskentelyyn, jossa opettajan läsnäolo ei ole välttämätön.</a:t>
            </a:r>
          </a:p>
          <a:p>
            <a:pPr marL="0" indent="0">
              <a:buNone/>
            </a:pPr>
            <a:r>
              <a:rPr lang="fi-FI" dirty="0"/>
              <a:t>13</a:t>
            </a:r>
            <a:r>
              <a:rPr lang="fi-FI" dirty="0" smtClean="0"/>
              <a:t>. Sivistystoimialan </a:t>
            </a:r>
            <a:r>
              <a:rPr lang="fi-FI" dirty="0"/>
              <a:t>sekä </a:t>
            </a:r>
            <a:r>
              <a:rPr lang="fi-FI" dirty="0" err="1"/>
              <a:t>Turvary</a:t>
            </a:r>
            <a:r>
              <a:rPr lang="fi-FI" dirty="0"/>
              <a:t> ry:n edustajat jatkavat säännöllisiä kokoontumisia. Toimintaa kehitetään mm. aikatauluttamalla</a:t>
            </a:r>
            <a:r>
              <a:rPr lang="fi-FI" dirty="0" smtClean="0"/>
              <a:t>.</a:t>
            </a:r>
            <a:endParaRPr lang="fi-FI" dirty="0"/>
          </a:p>
        </p:txBody>
      </p:sp>
      <p:sp>
        <p:nvSpPr>
          <p:cNvPr id="4" name="Päivämäärän paikkamerkki 3"/>
          <p:cNvSpPr>
            <a:spLocks noGrp="1"/>
          </p:cNvSpPr>
          <p:nvPr>
            <p:ph type="dt" sz="half" idx="14"/>
          </p:nvPr>
        </p:nvSpPr>
        <p:spPr/>
        <p:txBody>
          <a:bodyPr/>
          <a:lstStyle/>
          <a:p>
            <a:fld id="{B4D18F73-29E0-0C48-B7BB-47AD54BA47B9}" type="datetime1">
              <a:rPr lang="fi-FI" smtClean="0"/>
              <a:t>7.8.2014</a:t>
            </a:fld>
            <a:endParaRPr lang="fi-FI" dirty="0"/>
          </a:p>
        </p:txBody>
      </p:sp>
      <p:sp>
        <p:nvSpPr>
          <p:cNvPr id="6" name="Dian numeron paikkamerkki 5"/>
          <p:cNvSpPr>
            <a:spLocks noGrp="1"/>
          </p:cNvSpPr>
          <p:nvPr>
            <p:ph type="sldNum" sz="quarter" idx="16"/>
          </p:nvPr>
        </p:nvSpPr>
        <p:spPr/>
        <p:txBody>
          <a:bodyPr/>
          <a:lstStyle/>
          <a:p>
            <a:fld id="{5313BD74-EA17-574A-98E7-0901538991B3}" type="slidenum">
              <a:rPr lang="fi-FI" smtClean="0"/>
              <a:t>4</a:t>
            </a:fld>
            <a:endParaRPr lang="fi-FI"/>
          </a:p>
        </p:txBody>
      </p:sp>
    </p:spTree>
    <p:extLst>
      <p:ext uri="{BB962C8B-B14F-4D97-AF65-F5344CB8AC3E}">
        <p14:creationId xmlns:p14="http://schemas.microsoft.com/office/powerpoint/2010/main" val="40163110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sz="quarter" idx="13"/>
          </p:nvPr>
        </p:nvSpPr>
        <p:spPr>
          <a:xfrm>
            <a:off x="684213" y="908720"/>
            <a:ext cx="7775575" cy="5112668"/>
          </a:xfrm>
        </p:spPr>
        <p:txBody>
          <a:bodyPr>
            <a:noAutofit/>
          </a:bodyPr>
          <a:lstStyle/>
          <a:p>
            <a:pPr marL="0" indent="0">
              <a:buNone/>
            </a:pPr>
            <a:r>
              <a:rPr lang="fi-FI" dirty="0" smtClean="0"/>
              <a:t>14. Koulun </a:t>
            </a:r>
            <a:r>
              <a:rPr lang="fi-FI" dirty="0"/>
              <a:t>vuosisuunnitelmaan (työsuunnitelmaan) kirjataan kodin ja koulun yhteistyön suunnitelma. Suunnitelmassa luetellaan vanhempainyhdistyksen tai -toimikunnan kanssa järjestettävät tapaamiset teemoineen. Suunnitelma käsitellään vanhempainyhdistyksessä / -toimikunnassa ja rehtori esittelee sen myöhemmin vanhempainfoorumissa. Suunnitelmasta käy ilmi myös se, missä asioissa huoltajia kuullaan opetusryhmän tasolla, oppiaineittain ja yksittäisen oppilaan tasolla. Rehtori voi delegoida vastuuopettajille suunnitelman osien esittelyn.</a:t>
            </a:r>
          </a:p>
          <a:p>
            <a:pPr marL="0" indent="0">
              <a:buNone/>
            </a:pPr>
            <a:r>
              <a:rPr lang="fi-FI" dirty="0"/>
              <a:t>15</a:t>
            </a:r>
            <a:r>
              <a:rPr lang="fi-FI" dirty="0" smtClean="0"/>
              <a:t>. Toteutumisesta </a:t>
            </a:r>
            <a:r>
              <a:rPr lang="fi-FI" dirty="0"/>
              <a:t>raportoidaan lautakunnalle.</a:t>
            </a:r>
          </a:p>
          <a:p>
            <a:pPr marL="0" indent="0">
              <a:buNone/>
            </a:pPr>
            <a:r>
              <a:rPr lang="fi-FI" dirty="0"/>
              <a:t>16</a:t>
            </a:r>
            <a:r>
              <a:rPr lang="fi-FI" dirty="0" smtClean="0"/>
              <a:t>. Luokan </a:t>
            </a:r>
            <a:r>
              <a:rPr lang="fi-FI" dirty="0"/>
              <a:t>tasolla huoltajien tiedonsaantia ja vaikutusmahdollisuuksia kehitetään.</a:t>
            </a:r>
          </a:p>
          <a:p>
            <a:pPr marL="0" indent="0">
              <a:buNone/>
            </a:pPr>
            <a:r>
              <a:rPr lang="fi-FI" dirty="0"/>
              <a:t>17</a:t>
            </a:r>
            <a:r>
              <a:rPr lang="fi-FI" dirty="0" smtClean="0"/>
              <a:t>. Yksittäisen </a:t>
            </a:r>
            <a:r>
              <a:rPr lang="fi-FI" dirty="0"/>
              <a:t>oppilaan opetuksen ja tukipalveluiden järjestämisen suunnittelussa huoltajat otetaan alusta alkaen mukaan niin että heillä on todellinen mahdollisuus vaikuttaa</a:t>
            </a:r>
            <a:r>
              <a:rPr lang="fi-FI" dirty="0" smtClean="0"/>
              <a:t>.</a:t>
            </a:r>
            <a:endParaRPr lang="fi-FI" dirty="0"/>
          </a:p>
        </p:txBody>
      </p:sp>
      <p:sp>
        <p:nvSpPr>
          <p:cNvPr id="4" name="Päivämäärän paikkamerkki 3"/>
          <p:cNvSpPr>
            <a:spLocks noGrp="1"/>
          </p:cNvSpPr>
          <p:nvPr>
            <p:ph type="dt" sz="half" idx="14"/>
          </p:nvPr>
        </p:nvSpPr>
        <p:spPr/>
        <p:txBody>
          <a:bodyPr/>
          <a:lstStyle/>
          <a:p>
            <a:fld id="{B4D18F73-29E0-0C48-B7BB-47AD54BA47B9}" type="datetime1">
              <a:rPr lang="fi-FI" smtClean="0"/>
              <a:t>7.8.2014</a:t>
            </a:fld>
            <a:endParaRPr lang="fi-FI" dirty="0"/>
          </a:p>
        </p:txBody>
      </p:sp>
      <p:sp>
        <p:nvSpPr>
          <p:cNvPr id="6" name="Dian numeron paikkamerkki 5"/>
          <p:cNvSpPr>
            <a:spLocks noGrp="1"/>
          </p:cNvSpPr>
          <p:nvPr>
            <p:ph type="sldNum" sz="quarter" idx="16"/>
          </p:nvPr>
        </p:nvSpPr>
        <p:spPr/>
        <p:txBody>
          <a:bodyPr/>
          <a:lstStyle/>
          <a:p>
            <a:fld id="{5313BD74-EA17-574A-98E7-0901538991B3}" type="slidenum">
              <a:rPr lang="fi-FI" smtClean="0"/>
              <a:t>5</a:t>
            </a:fld>
            <a:endParaRPr lang="fi-FI"/>
          </a:p>
        </p:txBody>
      </p:sp>
    </p:spTree>
    <p:extLst>
      <p:ext uri="{BB962C8B-B14F-4D97-AF65-F5344CB8AC3E}">
        <p14:creationId xmlns:p14="http://schemas.microsoft.com/office/powerpoint/2010/main" val="28591483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000" dirty="0"/>
              <a:t>Ohje peruskoulujen, lukioiden ja Ammatti-instituutin oppilas- ja </a:t>
            </a:r>
            <a:r>
              <a:rPr lang="fi-FI" sz="2000" dirty="0" smtClean="0"/>
              <a:t>opiskelijakuntatoiminnasta</a:t>
            </a:r>
            <a:endParaRPr lang="fi-FI" sz="2000" dirty="0"/>
          </a:p>
        </p:txBody>
      </p:sp>
      <p:sp>
        <p:nvSpPr>
          <p:cNvPr id="3" name="Sisällön paikkamerkki 2"/>
          <p:cNvSpPr>
            <a:spLocks noGrp="1"/>
          </p:cNvSpPr>
          <p:nvPr>
            <p:ph sz="quarter" idx="13"/>
          </p:nvPr>
        </p:nvSpPr>
        <p:spPr/>
        <p:txBody>
          <a:bodyPr>
            <a:normAutofit fontScale="85000" lnSpcReduction="10000"/>
          </a:bodyPr>
          <a:lstStyle/>
          <a:p>
            <a:endParaRPr lang="fi-FI" dirty="0"/>
          </a:p>
          <a:p>
            <a:r>
              <a:rPr lang="fi-FI" dirty="0"/>
              <a:t>Perusopetuslain mukaan ”opetuksen järjestäjän tulee edistää kaikkien </a:t>
            </a:r>
            <a:r>
              <a:rPr lang="fi-FI" dirty="0" smtClean="0"/>
              <a:t>oppilaiden </a:t>
            </a:r>
            <a:r>
              <a:rPr lang="fi-FI" dirty="0"/>
              <a:t>osallisuutta ja huolehtia siitä, että kaikilla oppilailla on mahdollisuus osallistua koulun toimintaan ja kehittämiseen sekä ilmaista mielipiteensä oppilaiden asemaan liittyvistä asioista. Oppilaille tulee järjestää mahdollisuus osallistua opetussuunnitelmien ja koulun järjestyssääntöjen valmisteluun. – Koululla tulee olla sen oppilaista muodostuva oppilaskunta. Oppilaskunta voi olla useamman koulun yhteinen. Oppilaskunnan tehtävänä on edistää oppilaiden yhteistoimintaa, vaikutusmahdollisuuksia ja osallistumista sekä kehittää oppilaiden ja opetuksen järjestäjien välistä yhteistyötä. Opetuksen järjestäjän tulee kuulla ennen suunnitelmien ja määräysten vahvistamista sekä ennen muita oppilaiden asemaan olennaisesti vaikuttavia päätöksiä.”</a:t>
            </a:r>
          </a:p>
          <a:p>
            <a:endParaRPr lang="fi-FI" dirty="0"/>
          </a:p>
          <a:p>
            <a:r>
              <a:rPr lang="fi-FI" dirty="0"/>
              <a:t>Asia on samaa tarkoittavana todettu myös lukiokoulutusta ja ammatillista koulutusta koskevissa laeissa.</a:t>
            </a:r>
          </a:p>
          <a:p>
            <a:endParaRPr lang="fi-FI" dirty="0"/>
          </a:p>
          <a:p>
            <a:r>
              <a:rPr lang="fi-FI" dirty="0"/>
              <a:t>Koulutuksen järjestäjä antaa asiassa tarkempia </a:t>
            </a:r>
            <a:r>
              <a:rPr lang="fi-FI" dirty="0" smtClean="0"/>
              <a:t>ohjeita.</a:t>
            </a:r>
            <a:endParaRPr lang="fi-FI" dirty="0"/>
          </a:p>
          <a:p>
            <a:endParaRPr lang="fi-FI" dirty="0"/>
          </a:p>
          <a:p>
            <a:endParaRPr lang="fi-FI" dirty="0"/>
          </a:p>
          <a:p>
            <a:endParaRPr lang="fi-FI" dirty="0"/>
          </a:p>
        </p:txBody>
      </p:sp>
      <p:sp>
        <p:nvSpPr>
          <p:cNvPr id="4" name="Päivämäärän paikkamerkki 3"/>
          <p:cNvSpPr>
            <a:spLocks noGrp="1"/>
          </p:cNvSpPr>
          <p:nvPr>
            <p:ph type="dt" sz="half" idx="14"/>
          </p:nvPr>
        </p:nvSpPr>
        <p:spPr/>
        <p:txBody>
          <a:bodyPr/>
          <a:lstStyle/>
          <a:p>
            <a:fld id="{B4D18F73-29E0-0C48-B7BB-47AD54BA47B9}" type="datetime1">
              <a:rPr lang="fi-FI" smtClean="0"/>
              <a:t>7.8.2014</a:t>
            </a:fld>
            <a:endParaRPr lang="fi-FI" dirty="0"/>
          </a:p>
        </p:txBody>
      </p:sp>
      <p:sp>
        <p:nvSpPr>
          <p:cNvPr id="5" name="Dian numeron paikkamerkki 4"/>
          <p:cNvSpPr>
            <a:spLocks noGrp="1"/>
          </p:cNvSpPr>
          <p:nvPr>
            <p:ph type="sldNum" sz="quarter" idx="16"/>
          </p:nvPr>
        </p:nvSpPr>
        <p:spPr/>
        <p:txBody>
          <a:bodyPr/>
          <a:lstStyle/>
          <a:p>
            <a:fld id="{5313BD74-EA17-574A-98E7-0901538991B3}" type="slidenum">
              <a:rPr lang="fi-FI" smtClean="0"/>
              <a:t>6</a:t>
            </a:fld>
            <a:endParaRPr lang="fi-FI"/>
          </a:p>
        </p:txBody>
      </p:sp>
    </p:spTree>
    <p:extLst>
      <p:ext uri="{BB962C8B-B14F-4D97-AF65-F5344CB8AC3E}">
        <p14:creationId xmlns:p14="http://schemas.microsoft.com/office/powerpoint/2010/main" val="2183602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200" dirty="0"/>
              <a:t>Ohje peruskoulujen, lukioiden ja Ammatti-instituutin oppilas- ja </a:t>
            </a:r>
            <a:r>
              <a:rPr lang="fi-FI" sz="2200" dirty="0" smtClean="0"/>
              <a:t>opiskelijakuntatoiminnasta</a:t>
            </a:r>
            <a:endParaRPr lang="fi-FI" dirty="0"/>
          </a:p>
        </p:txBody>
      </p:sp>
      <p:sp>
        <p:nvSpPr>
          <p:cNvPr id="3" name="Sisällön paikkamerkki 2"/>
          <p:cNvSpPr>
            <a:spLocks noGrp="1"/>
          </p:cNvSpPr>
          <p:nvPr>
            <p:ph sz="quarter" idx="13"/>
          </p:nvPr>
        </p:nvSpPr>
        <p:spPr/>
        <p:txBody>
          <a:bodyPr>
            <a:normAutofit fontScale="92500" lnSpcReduction="10000"/>
          </a:bodyPr>
          <a:lstStyle/>
          <a:p>
            <a:r>
              <a:rPr lang="fi-FI" dirty="0"/>
              <a:t>Oppilas- ja opiskelijakunnan toimintaperiaatteet ja tehtävät Turun </a:t>
            </a:r>
            <a:r>
              <a:rPr lang="fi-FI" dirty="0" smtClean="0"/>
              <a:t>kaupungissa</a:t>
            </a:r>
            <a:r>
              <a:rPr lang="fi-FI" dirty="0"/>
              <a:t>:</a:t>
            </a:r>
          </a:p>
          <a:p>
            <a:endParaRPr lang="fi-FI" dirty="0"/>
          </a:p>
          <a:p>
            <a:pPr marL="0" indent="0">
              <a:buNone/>
            </a:pPr>
            <a:r>
              <a:rPr lang="fi-FI" dirty="0"/>
              <a:t>1</a:t>
            </a:r>
            <a:r>
              <a:rPr lang="fi-FI" dirty="0" smtClean="0"/>
              <a:t>. Jokaisella </a:t>
            </a:r>
            <a:r>
              <a:rPr lang="fi-FI" dirty="0"/>
              <a:t>peruskoululla on oma oppilaskunta ja lukiolla opiskelijakunta. Ammatti-instituutissa on oma opiskelijakunta.</a:t>
            </a:r>
          </a:p>
          <a:p>
            <a:pPr marL="0" indent="0">
              <a:buNone/>
            </a:pPr>
            <a:r>
              <a:rPr lang="fi-FI" dirty="0"/>
              <a:t>2</a:t>
            </a:r>
            <a:r>
              <a:rPr lang="fi-FI" dirty="0" smtClean="0"/>
              <a:t>. Rehtori </a:t>
            </a:r>
            <a:r>
              <a:rPr lang="fi-FI" dirty="0"/>
              <a:t>vastaa oppilas-/opiskelijakuntatoiminnan toteuttamisesta </a:t>
            </a:r>
            <a:r>
              <a:rPr lang="fi-FI" dirty="0" smtClean="0"/>
              <a:t>tarvittaessa </a:t>
            </a:r>
            <a:r>
              <a:rPr lang="fi-FI" dirty="0"/>
              <a:t>yhdessä ohjaajan kanssa</a:t>
            </a:r>
          </a:p>
          <a:p>
            <a:pPr marL="0" indent="0">
              <a:buNone/>
            </a:pPr>
            <a:r>
              <a:rPr lang="fi-FI" dirty="0"/>
              <a:t>3</a:t>
            </a:r>
            <a:r>
              <a:rPr lang="fi-FI" dirty="0" smtClean="0"/>
              <a:t>. Tehdä </a:t>
            </a:r>
            <a:r>
              <a:rPr lang="fi-FI" dirty="0"/>
              <a:t>paikallisesti yhteistyötä joko Turun Lasten Parlamentin tai </a:t>
            </a:r>
            <a:r>
              <a:rPr lang="fi-FI" dirty="0" smtClean="0"/>
              <a:t>nuorisovaltuuston </a:t>
            </a:r>
            <a:r>
              <a:rPr lang="fi-FI" dirty="0"/>
              <a:t>kanssa. </a:t>
            </a:r>
          </a:p>
          <a:p>
            <a:pPr marL="0" indent="0">
              <a:buNone/>
            </a:pPr>
            <a:r>
              <a:rPr lang="fi-FI" dirty="0"/>
              <a:t>4</a:t>
            </a:r>
            <a:r>
              <a:rPr lang="fi-FI" dirty="0" smtClean="0"/>
              <a:t>. Tehdä </a:t>
            </a:r>
            <a:r>
              <a:rPr lang="fi-FI" dirty="0"/>
              <a:t>tarvittaessa valtakunnallisesti yhteistyötä opiskelijajärjestöjen kanssa.</a:t>
            </a:r>
          </a:p>
          <a:p>
            <a:pPr marL="0" indent="0">
              <a:buNone/>
            </a:pPr>
            <a:r>
              <a:rPr lang="fi-FI" dirty="0"/>
              <a:t>5</a:t>
            </a:r>
            <a:r>
              <a:rPr lang="fi-FI" dirty="0" smtClean="0"/>
              <a:t>. Tehdä </a:t>
            </a:r>
            <a:r>
              <a:rPr lang="fi-FI" dirty="0"/>
              <a:t>erilaisia esityksiä kouluviihtyvyyden lisäämiseksi</a:t>
            </a:r>
          </a:p>
          <a:p>
            <a:pPr marL="0" indent="0">
              <a:buNone/>
            </a:pPr>
            <a:r>
              <a:rPr lang="fi-FI" dirty="0"/>
              <a:t>6</a:t>
            </a:r>
            <a:r>
              <a:rPr lang="fi-FI" dirty="0" smtClean="0"/>
              <a:t>. Ottaa </a:t>
            </a:r>
            <a:r>
              <a:rPr lang="fi-FI" dirty="0"/>
              <a:t>osaa lukuvuosisuunnitelman, oppilaitoskohtaisen </a:t>
            </a:r>
            <a:r>
              <a:rPr lang="fi-FI" dirty="0" smtClean="0"/>
              <a:t>opetussuunnitelman </a:t>
            </a:r>
            <a:r>
              <a:rPr lang="fi-FI" dirty="0"/>
              <a:t>ja järjestyssääntöjen valmisteluun ja toteuttamiseen.</a:t>
            </a:r>
          </a:p>
          <a:p>
            <a:pPr marL="0" indent="0">
              <a:buNone/>
            </a:pPr>
            <a:r>
              <a:rPr lang="fi-FI" dirty="0"/>
              <a:t>7</a:t>
            </a:r>
            <a:r>
              <a:rPr lang="fi-FI" dirty="0" smtClean="0"/>
              <a:t>. Toteuttaa </a:t>
            </a:r>
            <a:r>
              <a:rPr lang="fi-FI" dirty="0"/>
              <a:t>toimintaa koskevia arviointeja yhteistyössä henkilöstön ja huoltajien kanssa.</a:t>
            </a:r>
          </a:p>
          <a:p>
            <a:endParaRPr lang="fi-FI" dirty="0"/>
          </a:p>
        </p:txBody>
      </p:sp>
      <p:sp>
        <p:nvSpPr>
          <p:cNvPr id="4" name="Päivämäärän paikkamerkki 3"/>
          <p:cNvSpPr>
            <a:spLocks noGrp="1"/>
          </p:cNvSpPr>
          <p:nvPr>
            <p:ph type="dt" sz="half" idx="14"/>
          </p:nvPr>
        </p:nvSpPr>
        <p:spPr/>
        <p:txBody>
          <a:bodyPr/>
          <a:lstStyle/>
          <a:p>
            <a:fld id="{B4D18F73-29E0-0C48-B7BB-47AD54BA47B9}" type="datetime1">
              <a:rPr lang="fi-FI" smtClean="0"/>
              <a:t>7.8.2014</a:t>
            </a:fld>
            <a:endParaRPr lang="fi-FI" dirty="0"/>
          </a:p>
        </p:txBody>
      </p:sp>
      <p:sp>
        <p:nvSpPr>
          <p:cNvPr id="5" name="Dian numeron paikkamerkki 4"/>
          <p:cNvSpPr>
            <a:spLocks noGrp="1"/>
          </p:cNvSpPr>
          <p:nvPr>
            <p:ph type="sldNum" sz="quarter" idx="16"/>
          </p:nvPr>
        </p:nvSpPr>
        <p:spPr/>
        <p:txBody>
          <a:bodyPr/>
          <a:lstStyle/>
          <a:p>
            <a:fld id="{5313BD74-EA17-574A-98E7-0901538991B3}" type="slidenum">
              <a:rPr lang="fi-FI" smtClean="0"/>
              <a:t>7</a:t>
            </a:fld>
            <a:endParaRPr lang="fi-FI"/>
          </a:p>
        </p:txBody>
      </p:sp>
    </p:spTree>
    <p:extLst>
      <p:ext uri="{BB962C8B-B14F-4D97-AF65-F5344CB8AC3E}">
        <p14:creationId xmlns:p14="http://schemas.microsoft.com/office/powerpoint/2010/main" val="2435936703"/>
      </p:ext>
    </p:extLst>
  </p:cSld>
  <p:clrMapOvr>
    <a:masterClrMapping/>
  </p:clrMapOvr>
</p:sld>
</file>

<file path=ppt/theme/theme1.xml><?xml version="1.0" encoding="utf-8"?>
<a:theme xmlns:a="http://schemas.openxmlformats.org/drawingml/2006/main" name="tku_ppt-pohja_25012012">
  <a:themeElements>
    <a:clrScheme name="Mukautettu 1">
      <a:dk1>
        <a:sysClr val="windowText" lastClr="000000"/>
      </a:dk1>
      <a:lt1>
        <a:sysClr val="window" lastClr="FFFFFF"/>
      </a:lt1>
      <a:dk2>
        <a:srgbClr val="00468B"/>
      </a:dk2>
      <a:lt2>
        <a:srgbClr val="EEECE1"/>
      </a:lt2>
      <a:accent1>
        <a:srgbClr val="00468B"/>
      </a:accent1>
      <a:accent2>
        <a:srgbClr val="FFB92F"/>
      </a:accent2>
      <a:accent3>
        <a:srgbClr val="B61130"/>
      </a:accent3>
      <a:accent4>
        <a:srgbClr val="FC670D"/>
      </a:accent4>
      <a:accent5>
        <a:srgbClr val="32AACD"/>
      </a:accent5>
      <a:accent6>
        <a:srgbClr val="808080"/>
      </a:accent6>
      <a:hlink>
        <a:srgbClr val="00367A"/>
      </a:hlink>
      <a:folHlink>
        <a:srgbClr val="32AACD"/>
      </a:folHlink>
    </a:clrScheme>
    <a:fontScheme name="Office, klassinen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teema">
  <a:themeElements>
    <a:clrScheme name="Turun kaupunki">
      <a:dk1>
        <a:sysClr val="windowText" lastClr="000000"/>
      </a:dk1>
      <a:lt1>
        <a:sysClr val="window" lastClr="FFFFFF"/>
      </a:lt1>
      <a:dk2>
        <a:srgbClr val="298AAD"/>
      </a:dk2>
      <a:lt2>
        <a:srgbClr val="EEECE1"/>
      </a:lt2>
      <a:accent1>
        <a:srgbClr val="00468B"/>
      </a:accent1>
      <a:accent2>
        <a:srgbClr val="FFB92F"/>
      </a:accent2>
      <a:accent3>
        <a:srgbClr val="B61130"/>
      </a:accent3>
      <a:accent4>
        <a:srgbClr val="FC670D"/>
      </a:accent4>
      <a:accent5>
        <a:srgbClr val="298AAD"/>
      </a:accent5>
      <a:accent6>
        <a:srgbClr val="2C9024"/>
      </a:accent6>
      <a:hlink>
        <a:srgbClr val="0000FF"/>
      </a:hlink>
      <a:folHlink>
        <a:srgbClr val="800080"/>
      </a:folHlink>
    </a:clrScheme>
    <a:fontScheme name="Turun kaupunk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Turun kaupunki">
      <a:dk1>
        <a:sysClr val="windowText" lastClr="000000"/>
      </a:dk1>
      <a:lt1>
        <a:sysClr val="window" lastClr="FFFFFF"/>
      </a:lt1>
      <a:dk2>
        <a:srgbClr val="298AAD"/>
      </a:dk2>
      <a:lt2>
        <a:srgbClr val="EEECE1"/>
      </a:lt2>
      <a:accent1>
        <a:srgbClr val="00468B"/>
      </a:accent1>
      <a:accent2>
        <a:srgbClr val="FFB92F"/>
      </a:accent2>
      <a:accent3>
        <a:srgbClr val="B61130"/>
      </a:accent3>
      <a:accent4>
        <a:srgbClr val="FC670D"/>
      </a:accent4>
      <a:accent5>
        <a:srgbClr val="298AAD"/>
      </a:accent5>
      <a:accent6>
        <a:srgbClr val="2C9024"/>
      </a:accent6>
      <a:hlink>
        <a:srgbClr val="0000FF"/>
      </a:hlink>
      <a:folHlink>
        <a:srgbClr val="800080"/>
      </a:folHlink>
    </a:clrScheme>
    <a:fontScheme name="Turun kaupunk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1009</TotalTime>
  <Words>582</Words>
  <Application>Microsoft Office PowerPoint</Application>
  <PresentationFormat>Näytössä katseltava diaesitys (4:3)</PresentationFormat>
  <Paragraphs>56</Paragraphs>
  <Slides>7</Slides>
  <Notes>0</Notes>
  <HiddenSlides>0</HiddenSlides>
  <MMClips>0</MMClips>
  <ScaleCrop>false</ScaleCrop>
  <HeadingPairs>
    <vt:vector size="4" baseType="variant">
      <vt:variant>
        <vt:lpstr>Teema</vt:lpstr>
      </vt:variant>
      <vt:variant>
        <vt:i4>1</vt:i4>
      </vt:variant>
      <vt:variant>
        <vt:lpstr>Dian otsikot</vt:lpstr>
      </vt:variant>
      <vt:variant>
        <vt:i4>7</vt:i4>
      </vt:variant>
    </vt:vector>
  </HeadingPairs>
  <TitlesOfParts>
    <vt:vector size="8" baseType="lpstr">
      <vt:lpstr>tku_ppt-pohja_25012012</vt:lpstr>
      <vt:lpstr>Osallisuuden kehittäminen</vt:lpstr>
      <vt:lpstr>Osallisuuden muutos</vt:lpstr>
      <vt:lpstr>Toiminta vanhempainyhdistysten kanssa</vt:lpstr>
      <vt:lpstr>PowerPoint-esitys</vt:lpstr>
      <vt:lpstr>PowerPoint-esitys</vt:lpstr>
      <vt:lpstr>Ohje peruskoulujen, lukioiden ja Ammatti-instituutin oppilas- ja opiskelijakuntatoiminnasta</vt:lpstr>
      <vt:lpstr>Ohje peruskoulujen, lukioiden ja Ammatti-instituutin oppilas- ja opiskelijakuntatoiminnasta</vt:lpstr>
    </vt:vector>
  </TitlesOfParts>
  <Company>Turun kaupunki</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Jalonen Timo</dc:creator>
  <cp:lastModifiedBy>Skyttä Pirjo</cp:lastModifiedBy>
  <cp:revision>69</cp:revision>
  <cp:lastPrinted>2012-01-23T13:05:33Z</cp:lastPrinted>
  <dcterms:created xsi:type="dcterms:W3CDTF">2012-01-04T10:39:25Z</dcterms:created>
  <dcterms:modified xsi:type="dcterms:W3CDTF">2014-08-07T05:56:46Z</dcterms:modified>
</cp:coreProperties>
</file>