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5" r:id="rId3"/>
    <p:sldId id="264" r:id="rId4"/>
    <p:sldId id="257" r:id="rId5"/>
    <p:sldId id="256" r:id="rId6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144" y="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8DE78-0576-4A76-99B3-D0A65C5C96A5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23545-3D02-46EA-B940-5897A094DD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58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3545-3D02-46EA-B940-5897A094DD33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1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3545-3D02-46EA-B940-5897A094DD3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81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1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83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7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5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10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7697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3278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9471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3586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41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1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75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7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30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77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0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49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87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95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BC58-7885-4E39-A496-C3DB163AEE21}" type="datetimeFigureOut">
              <a:rPr lang="fi-FI" smtClean="0"/>
              <a:t>13.6.2014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5E49-2C70-49FA-8868-924B3EBE33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76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8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Kaupunginvaltuusto 17.6.2013 § 127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Sopimusohjausmallin kehittämistä jatketaan kaupunginvaltuuston hallinnonjärjestämispäätöksessä tekemien linjausten mukaisesti. Kaupunginjohtajan johdolla uudistetaan hyvinvointitoimialan ja sivistystoimialan johtamisjärjestelmä ja arvioidaan tulosaluejaot. Samalla selvitetään hallinnollisten tasojen määrä toimialoilla sekä otetaan tarvittaessa toimiva </a:t>
            </a:r>
            <a:r>
              <a:rPr lang="fi-FI"/>
              <a:t>työkierto </a:t>
            </a:r>
            <a:r>
              <a:rPr lang="fi-FI" smtClean="0"/>
              <a:t>käyttöön.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Organisaatiomuutoksen 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Talvi 2013-2014 valmistelua kaupunginjohtoryhmässä</a:t>
            </a:r>
          </a:p>
          <a:p>
            <a:endParaRPr lang="fi-FI" dirty="0"/>
          </a:p>
          <a:p>
            <a:r>
              <a:rPr lang="fi-FI" dirty="0" smtClean="0"/>
              <a:t>Sivistystoimialan johtoryhmän tiedottaminen 28.5.2014</a:t>
            </a:r>
          </a:p>
          <a:p>
            <a:endParaRPr lang="fi-FI" dirty="0"/>
          </a:p>
          <a:p>
            <a:r>
              <a:rPr lang="fi-FI" dirty="0" smtClean="0"/>
              <a:t>Sivistystoimialan johtoryhmän seminaari  3. – 4.6.2014, valmistelu mm. hallinnonjärjestämispäätöksen myötä</a:t>
            </a:r>
          </a:p>
          <a:p>
            <a:endParaRPr lang="fi-FI" dirty="0"/>
          </a:p>
          <a:p>
            <a:r>
              <a:rPr lang="fi-FI" dirty="0" smtClean="0"/>
              <a:t>Kesä 2014 viimeistelyä ja hallinnonjärjestämispäätöksen täsmentämistä</a:t>
            </a:r>
          </a:p>
          <a:p>
            <a:endParaRPr lang="fi-FI" dirty="0"/>
          </a:p>
          <a:p>
            <a:r>
              <a:rPr lang="fi-FI" dirty="0" smtClean="0"/>
              <a:t>N. elo- / syyskuu päätöksentekoa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13.6.2014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6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orakulmio 47"/>
          <p:cNvSpPr/>
          <p:nvPr/>
        </p:nvSpPr>
        <p:spPr>
          <a:xfrm>
            <a:off x="458510" y="980728"/>
            <a:ext cx="8316927" cy="8640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47" name="Suorakulmio 46"/>
          <p:cNvSpPr/>
          <p:nvPr/>
        </p:nvSpPr>
        <p:spPr>
          <a:xfrm>
            <a:off x="441982" y="1916832"/>
            <a:ext cx="8316927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5571694" y="2880110"/>
            <a:ext cx="3024337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7" name="Suorakulmio 26"/>
          <p:cNvSpPr/>
          <p:nvPr/>
        </p:nvSpPr>
        <p:spPr>
          <a:xfrm>
            <a:off x="3419871" y="2880110"/>
            <a:ext cx="2212109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6" name="Suorakulmio 25"/>
          <p:cNvSpPr/>
          <p:nvPr/>
        </p:nvSpPr>
        <p:spPr>
          <a:xfrm>
            <a:off x="466762" y="2880110"/>
            <a:ext cx="2809094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5634"/>
            <a:ext cx="2664295" cy="361209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31994" y="1086959"/>
            <a:ext cx="8136904" cy="2538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prstClr val="black"/>
                </a:solidFill>
              </a:rPr>
              <a:t/>
            </a:r>
            <a:br>
              <a:rPr lang="fi-FI" baseline="30000" dirty="0" smtClean="0">
                <a:solidFill>
                  <a:prstClr val="black"/>
                </a:solidFill>
              </a:rPr>
            </a:br>
            <a:r>
              <a:rPr lang="fi-FI" baseline="30000" dirty="0" smtClean="0">
                <a:solidFill>
                  <a:prstClr val="black"/>
                </a:solidFill>
              </a:rPr>
              <a:t>Kaupunginvaltuusto</a:t>
            </a:r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531994" y="1484784"/>
            <a:ext cx="8136904" cy="2538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prstClr val="black"/>
                </a:solidFill>
              </a:rPr>
              <a:t/>
            </a:r>
            <a:br>
              <a:rPr lang="fi-FI" baseline="30000" dirty="0" smtClean="0">
                <a:solidFill>
                  <a:prstClr val="black"/>
                </a:solidFill>
              </a:rPr>
            </a:br>
            <a:r>
              <a:rPr lang="fi-FI" baseline="30000" dirty="0" smtClean="0">
                <a:solidFill>
                  <a:prstClr val="black"/>
                </a:solidFill>
              </a:rPr>
              <a:t>Kaupunginhallitus</a:t>
            </a:r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31994" y="1988840"/>
            <a:ext cx="8136904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prstClr val="black"/>
                </a:solidFill>
              </a:rPr>
              <a:t/>
            </a:r>
            <a:br>
              <a:rPr lang="fi-FI" baseline="30000" dirty="0" smtClean="0">
                <a:solidFill>
                  <a:prstClr val="black"/>
                </a:solidFill>
              </a:rPr>
            </a:br>
            <a:r>
              <a:rPr lang="fi-FI" baseline="30000" dirty="0" smtClean="0">
                <a:solidFill>
                  <a:prstClr val="black"/>
                </a:solidFill>
              </a:rPr>
              <a:t>Kasvatus- </a:t>
            </a:r>
            <a:r>
              <a:rPr lang="fi-FI" baseline="30000" dirty="0">
                <a:solidFill>
                  <a:prstClr val="black"/>
                </a:solidFill>
              </a:rPr>
              <a:t>ja </a:t>
            </a:r>
            <a:r>
              <a:rPr lang="fi-FI" baseline="30000" dirty="0" smtClean="0">
                <a:solidFill>
                  <a:prstClr val="black"/>
                </a:solidFill>
              </a:rPr>
              <a:t>opetuslautakunta</a:t>
            </a:r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3275856" y="2348880"/>
            <a:ext cx="2515625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/>
            </a:r>
            <a:br>
              <a:rPr lang="fi-FI" sz="1400" baseline="30000" dirty="0" smtClean="0">
                <a:solidFill>
                  <a:prstClr val="black"/>
                </a:solidFill>
              </a:rPr>
            </a:br>
            <a:r>
              <a:rPr lang="fi-FI" sz="1400" baseline="30000" dirty="0" smtClean="0">
                <a:solidFill>
                  <a:prstClr val="black"/>
                </a:solidFill>
              </a:rPr>
              <a:t>Lukio- </a:t>
            </a:r>
            <a:r>
              <a:rPr lang="fi-FI" sz="1400" baseline="30000" dirty="0">
                <a:solidFill>
                  <a:prstClr val="black"/>
                </a:solidFill>
              </a:rPr>
              <a:t>ja </a:t>
            </a:r>
            <a:r>
              <a:rPr lang="fi-FI" sz="1400" baseline="30000" dirty="0" smtClean="0">
                <a:solidFill>
                  <a:prstClr val="black"/>
                </a:solidFill>
              </a:rPr>
              <a:t>ammattiopetusjaosto</a:t>
            </a:r>
            <a:endParaRPr lang="fi-FI" sz="1400" baseline="30000" dirty="0">
              <a:solidFill>
                <a:prstClr val="black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531994" y="2348881"/>
            <a:ext cx="2455830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 smtClean="0">
              <a:solidFill>
                <a:prstClr val="white"/>
              </a:solidFill>
            </a:endParaRPr>
          </a:p>
          <a:p>
            <a:pPr algn="ctr"/>
            <a:endParaRPr lang="fi-FI" sz="1400" baseline="30000" dirty="0">
              <a:solidFill>
                <a:prstClr val="white"/>
              </a:solidFill>
            </a:endParaRPr>
          </a:p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>Varhaiskasvatus- </a:t>
            </a:r>
            <a:r>
              <a:rPr lang="fi-FI" sz="1400" baseline="30000" dirty="0">
                <a:solidFill>
                  <a:prstClr val="black"/>
                </a:solidFill>
              </a:rPr>
              <a:t>ja </a:t>
            </a:r>
          </a:p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>perusopetusjaosto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6228184" y="2348881"/>
            <a:ext cx="2440714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/>
            </a:r>
            <a:br>
              <a:rPr lang="fi-FI" sz="1400" baseline="30000" dirty="0" smtClean="0">
                <a:solidFill>
                  <a:prstClr val="black"/>
                </a:solidFill>
              </a:rPr>
            </a:br>
            <a:r>
              <a:rPr lang="fi-FI" sz="1400" baseline="30000" dirty="0" smtClean="0">
                <a:solidFill>
                  <a:prstClr val="black"/>
                </a:solidFill>
              </a:rPr>
              <a:t>Ruotsinkielinen jaosto</a:t>
            </a:r>
            <a:endParaRPr lang="fi-FI" sz="1400" baseline="30000" dirty="0">
              <a:solidFill>
                <a:prstClr val="black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531994" y="2996952"/>
            <a:ext cx="8136904" cy="4320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prstClr val="black"/>
                </a:solidFill>
              </a:rPr>
              <a:t/>
            </a:r>
            <a:br>
              <a:rPr lang="fi-FI" baseline="30000" dirty="0" smtClean="0">
                <a:solidFill>
                  <a:prstClr val="black"/>
                </a:solidFill>
              </a:rPr>
            </a:br>
            <a:r>
              <a:rPr lang="fi-FI" baseline="30000" dirty="0" smtClean="0">
                <a:solidFill>
                  <a:prstClr val="black"/>
                </a:solidFill>
              </a:rPr>
              <a:t>SIVISTYSTOIMIALA</a:t>
            </a:r>
          </a:p>
          <a:p>
            <a:pPr algn="ctr"/>
            <a:r>
              <a:rPr lang="fi-FI" baseline="30000" dirty="0">
                <a:solidFill>
                  <a:prstClr val="black"/>
                </a:solidFill>
              </a:rPr>
              <a:t>t</a:t>
            </a:r>
            <a:r>
              <a:rPr lang="fi-FI" baseline="30000" dirty="0" smtClean="0">
                <a:solidFill>
                  <a:prstClr val="black"/>
                </a:solidFill>
              </a:rPr>
              <a:t>oimialajohtaja Timo </a:t>
            </a:r>
            <a:r>
              <a:rPr lang="fi-FI" baseline="30000" dirty="0">
                <a:solidFill>
                  <a:prstClr val="black"/>
                </a:solidFill>
              </a:rPr>
              <a:t>J</a:t>
            </a:r>
            <a:r>
              <a:rPr lang="fi-FI" baseline="30000" dirty="0" smtClean="0">
                <a:solidFill>
                  <a:prstClr val="black"/>
                </a:solidFill>
              </a:rPr>
              <a:t>alonen</a:t>
            </a:r>
            <a:endParaRPr lang="fi-FI" baseline="30000" dirty="0">
              <a:solidFill>
                <a:prstClr val="black"/>
              </a:solidFill>
            </a:endParaRPr>
          </a:p>
        </p:txBody>
      </p:sp>
      <p:sp>
        <p:nvSpPr>
          <p:cNvPr id="17" name="Suorakulmio 16"/>
          <p:cNvSpPr/>
          <p:nvPr/>
        </p:nvSpPr>
        <p:spPr>
          <a:xfrm>
            <a:off x="4684695" y="3501008"/>
            <a:ext cx="2664295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>palvelujohtaja Mika </a:t>
            </a:r>
            <a:r>
              <a:rPr lang="fi-FI" sz="1400" baseline="30000" dirty="0" err="1" smtClean="0">
                <a:solidFill>
                  <a:prstClr val="black"/>
                </a:solidFill>
              </a:rPr>
              <a:t>Helva</a:t>
            </a:r>
            <a:endParaRPr lang="fi-FI" sz="14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fi-FI" sz="1400" baseline="30000" dirty="0">
                <a:solidFill>
                  <a:prstClr val="black"/>
                </a:solidFill>
              </a:rPr>
              <a:t>n</a:t>
            </a:r>
            <a:r>
              <a:rPr lang="fi-FI" sz="1400" baseline="30000" dirty="0" smtClean="0">
                <a:solidFill>
                  <a:prstClr val="black"/>
                </a:solidFill>
              </a:rPr>
              <a:t>uorten ja aikuisten koulutus </a:t>
            </a:r>
            <a:endParaRPr lang="fi-FI" sz="1400" baseline="30000" dirty="0">
              <a:solidFill>
                <a:prstClr val="black"/>
              </a:solidFill>
            </a:endParaRPr>
          </a:p>
        </p:txBody>
      </p:sp>
      <p:sp>
        <p:nvSpPr>
          <p:cNvPr id="18" name="Suorakulmio 17"/>
          <p:cNvSpPr/>
          <p:nvPr/>
        </p:nvSpPr>
        <p:spPr>
          <a:xfrm>
            <a:off x="1835696" y="3501008"/>
            <a:ext cx="2664295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/>
            </a:r>
            <a:br>
              <a:rPr lang="fi-FI" sz="1400" baseline="30000" dirty="0" smtClean="0">
                <a:solidFill>
                  <a:prstClr val="black"/>
                </a:solidFill>
              </a:rPr>
            </a:br>
            <a:r>
              <a:rPr lang="fi-FI" sz="1400" baseline="30000" dirty="0" smtClean="0">
                <a:solidFill>
                  <a:prstClr val="black"/>
                </a:solidFill>
              </a:rPr>
              <a:t>palvelujohtaja Vesa Kulmala</a:t>
            </a:r>
          </a:p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>lasten kasvatus ja opetus</a:t>
            </a:r>
            <a:endParaRPr lang="fi-FI" sz="1400" baseline="30000" dirty="0">
              <a:solidFill>
                <a:prstClr val="black"/>
              </a:solidFill>
            </a:endParaRPr>
          </a:p>
        </p:txBody>
      </p:sp>
      <p:sp>
        <p:nvSpPr>
          <p:cNvPr id="19" name="Suorakulmio 18"/>
          <p:cNvSpPr/>
          <p:nvPr/>
        </p:nvSpPr>
        <p:spPr>
          <a:xfrm>
            <a:off x="3491881" y="3951948"/>
            <a:ext cx="1944216" cy="325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/>
            </a:r>
            <a:br>
              <a:rPr lang="fi-FI" sz="1400" baseline="30000" dirty="0" smtClean="0">
                <a:solidFill>
                  <a:prstClr val="black"/>
                </a:solidFill>
              </a:rPr>
            </a:br>
            <a:r>
              <a:rPr lang="fi-FI" sz="1400" baseline="30000" dirty="0" smtClean="0">
                <a:solidFill>
                  <a:prstClr val="white"/>
                </a:solidFill>
              </a:rPr>
              <a:t>LASTEN KASVATUKSEN JA OPETUKSEN PÄÄPROSESSI</a:t>
            </a:r>
            <a:endParaRPr lang="fi-FI" sz="1400" baseline="30000" dirty="0">
              <a:solidFill>
                <a:prstClr val="white"/>
              </a:solidFill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531994" y="3960389"/>
            <a:ext cx="2455830" cy="325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white"/>
                </a:solidFill>
              </a:rPr>
              <a:t>TOIMIALAN HALLINTO</a:t>
            </a:r>
            <a:endParaRPr lang="fi-FI" sz="1400" baseline="30000" dirty="0">
              <a:solidFill>
                <a:prstClr val="white"/>
              </a:solidFill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6213068" y="3960389"/>
            <a:ext cx="2455830" cy="325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prstClr val="black"/>
                </a:solidFill>
              </a:rPr>
              <a:t/>
            </a:r>
            <a:br>
              <a:rPr lang="fi-FI" sz="1400" baseline="30000" dirty="0" smtClean="0">
                <a:solidFill>
                  <a:prstClr val="black"/>
                </a:solidFill>
              </a:rPr>
            </a:br>
            <a:r>
              <a:rPr lang="fi-FI" sz="1400" baseline="30000" dirty="0" smtClean="0">
                <a:solidFill>
                  <a:prstClr val="white"/>
                </a:solidFill>
              </a:rPr>
              <a:t>NUORTEN JA AIKUISTEN KOULUTUKSEN</a:t>
            </a:r>
            <a:r>
              <a:rPr lang="fi-FI" sz="1400" dirty="0" smtClean="0">
                <a:solidFill>
                  <a:prstClr val="white"/>
                </a:solidFill>
              </a:rPr>
              <a:t> </a:t>
            </a:r>
            <a:r>
              <a:rPr lang="fi-FI" sz="1400" baseline="30000" dirty="0" smtClean="0">
                <a:solidFill>
                  <a:prstClr val="white"/>
                </a:solidFill>
              </a:rPr>
              <a:t> PÄÄPROSESSI</a:t>
            </a:r>
          </a:p>
        </p:txBody>
      </p:sp>
      <p:sp>
        <p:nvSpPr>
          <p:cNvPr id="22" name="Suorakulmio 21"/>
          <p:cNvSpPr/>
          <p:nvPr/>
        </p:nvSpPr>
        <p:spPr>
          <a:xfrm>
            <a:off x="553037" y="4444584"/>
            <a:ext cx="562579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TALOUS-PALVE-LUT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>
                <a:solidFill>
                  <a:prstClr val="black"/>
                </a:solidFill>
              </a:rPr>
              <a:t>t</a:t>
            </a:r>
            <a:r>
              <a:rPr lang="fi-FI" sz="1200" baseline="30000" dirty="0" smtClean="0">
                <a:solidFill>
                  <a:prstClr val="black"/>
                </a:solidFill>
              </a:rPr>
              <a:t>alous-päällikkö</a:t>
            </a:r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Anne Takalo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400" baseline="30000" dirty="0" smtClean="0">
              <a:solidFill>
                <a:prstClr val="black"/>
              </a:solidFill>
            </a:endParaRPr>
          </a:p>
        </p:txBody>
      </p:sp>
      <p:sp>
        <p:nvSpPr>
          <p:cNvPr id="23" name="Suorakulmio 22"/>
          <p:cNvSpPr/>
          <p:nvPr/>
        </p:nvSpPr>
        <p:spPr>
          <a:xfrm>
            <a:off x="1168862" y="4444584"/>
            <a:ext cx="562579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TILAPAL-VELUT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err="1">
                <a:solidFill>
                  <a:prstClr val="black"/>
                </a:solidFill>
              </a:rPr>
              <a:t>s</a:t>
            </a:r>
            <a:r>
              <a:rPr lang="fi-FI" sz="1200" baseline="30000" dirty="0" err="1" smtClean="0">
                <a:solidFill>
                  <a:prstClr val="black"/>
                </a:solidFill>
              </a:rPr>
              <a:t>uunnit-telupääl-likkö</a:t>
            </a:r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Tapio </a:t>
            </a:r>
            <a:r>
              <a:rPr lang="fi-FI" sz="1200" baseline="30000" dirty="0" err="1" smtClean="0">
                <a:solidFill>
                  <a:prstClr val="black"/>
                </a:solidFill>
              </a:rPr>
              <a:t>Alapaat-tikoski</a:t>
            </a:r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1784687" y="4450582"/>
            <a:ext cx="562579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SUUN-NITTELU-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JA KEHIT-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TÄMIS-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PALVE-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LUT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kehitys-johtaja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Pia </a:t>
            </a:r>
            <a:r>
              <a:rPr lang="fi-FI" sz="1200" baseline="30000" dirty="0" err="1" smtClean="0">
                <a:solidFill>
                  <a:prstClr val="black"/>
                </a:solidFill>
              </a:rPr>
              <a:t>Lager-crantz</a:t>
            </a:r>
            <a:endParaRPr lang="fi-FI" sz="1200" baseline="30000" dirty="0" smtClean="0">
              <a:solidFill>
                <a:prstClr val="black"/>
              </a:solidFill>
            </a:endParaRPr>
          </a:p>
        </p:txBody>
      </p:sp>
      <p:sp>
        <p:nvSpPr>
          <p:cNvPr id="25" name="Suorakulmio 24"/>
          <p:cNvSpPr/>
          <p:nvPr/>
        </p:nvSpPr>
        <p:spPr>
          <a:xfrm>
            <a:off x="2400513" y="4444584"/>
            <a:ext cx="562579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YLEIS-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HALLIN-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TO JA HENKI-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LÖSTÖ-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PALVE-LUT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>
                <a:solidFill>
                  <a:prstClr val="black"/>
                </a:solidFill>
              </a:rPr>
              <a:t>h</a:t>
            </a:r>
            <a:r>
              <a:rPr lang="fi-FI" sz="1200" baseline="30000" dirty="0" smtClean="0">
                <a:solidFill>
                  <a:prstClr val="black"/>
                </a:solidFill>
              </a:rPr>
              <a:t>allinto-</a:t>
            </a:r>
          </a:p>
          <a:p>
            <a:pPr algn="ctr"/>
            <a:r>
              <a:rPr lang="fi-FI" sz="1200" baseline="30000" dirty="0">
                <a:solidFill>
                  <a:prstClr val="black"/>
                </a:solidFill>
              </a:rPr>
              <a:t>p</a:t>
            </a:r>
            <a:r>
              <a:rPr lang="fi-FI" sz="1200" baseline="30000" dirty="0" smtClean="0">
                <a:solidFill>
                  <a:prstClr val="black"/>
                </a:solidFill>
              </a:rPr>
              <a:t>äällikkö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Pentti</a:t>
            </a:r>
            <a:r>
              <a:rPr lang="fi-FI" sz="12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Merta</a:t>
            </a:r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38" name="Suorakulmio 37"/>
          <p:cNvSpPr/>
          <p:nvPr/>
        </p:nvSpPr>
        <p:spPr>
          <a:xfrm>
            <a:off x="6205005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LUKIO-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Esko Heikkonen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41" name="Suorakulmio 40"/>
          <p:cNvSpPr/>
          <p:nvPr/>
        </p:nvSpPr>
        <p:spPr>
          <a:xfrm>
            <a:off x="8013753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AIKUIS-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Päivi 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Lehtinen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42" name="Suorakulmio 41"/>
          <p:cNvSpPr/>
          <p:nvPr/>
        </p:nvSpPr>
        <p:spPr>
          <a:xfrm>
            <a:off x="710938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AMMATIL-LINEN</a:t>
            </a:r>
            <a:r>
              <a:rPr lang="fi-FI" sz="1200" dirty="0" smtClean="0">
                <a:solidFill>
                  <a:prstClr val="black"/>
                </a:solidFill>
              </a:rPr>
              <a:t> 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Hannu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Immonen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err="1" smtClean="0">
                <a:solidFill>
                  <a:prstClr val="black"/>
                </a:solidFill>
              </a:rPr>
              <a:t>Oppisopi-</a:t>
            </a:r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err="1">
                <a:solidFill>
                  <a:prstClr val="black"/>
                </a:solidFill>
              </a:rPr>
              <a:t>m</a:t>
            </a:r>
            <a:r>
              <a:rPr lang="fi-FI" sz="1200" baseline="30000" dirty="0" err="1" smtClean="0">
                <a:solidFill>
                  <a:prstClr val="black"/>
                </a:solidFill>
              </a:rPr>
              <a:t>ustoimis-to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</p:txBody>
      </p:sp>
      <p:sp>
        <p:nvSpPr>
          <p:cNvPr id="43" name="Suorakulmio 42"/>
          <p:cNvSpPr/>
          <p:nvPr/>
        </p:nvSpPr>
        <p:spPr>
          <a:xfrm>
            <a:off x="530063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RUOTSIN-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KIELINEN KASVATUS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JA OPETUS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Liliane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Kjellman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44" name="Suorakulmio 43"/>
          <p:cNvSpPr/>
          <p:nvPr/>
        </p:nvSpPr>
        <p:spPr>
          <a:xfrm>
            <a:off x="4396255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PERUS-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OPETUS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 smtClean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Outi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Rinne</a:t>
            </a:r>
            <a:endParaRPr lang="fi-FI" sz="1400" baseline="30000" dirty="0">
              <a:solidFill>
                <a:prstClr val="black"/>
              </a:solidFill>
            </a:endParaRP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</p:txBody>
      </p:sp>
      <p:sp>
        <p:nvSpPr>
          <p:cNvPr id="45" name="Suorakulmio 44"/>
          <p:cNvSpPr/>
          <p:nvPr/>
        </p:nvSpPr>
        <p:spPr>
          <a:xfrm>
            <a:off x="349188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VARHAIS-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KASVATUS</a:t>
            </a:r>
          </a:p>
          <a:p>
            <a:pPr algn="ctr"/>
            <a:endParaRPr lang="fi-FI" sz="1200" baseline="300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Maija-</a:t>
            </a:r>
            <a:endParaRPr lang="fi-FI" sz="1200" dirty="0">
              <a:solidFill>
                <a:prstClr val="black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Liisa</a:t>
            </a:r>
          </a:p>
          <a:p>
            <a:pPr algn="ctr"/>
            <a:r>
              <a:rPr lang="fi-FI" sz="1200" baseline="30000" dirty="0" smtClean="0">
                <a:solidFill>
                  <a:prstClr val="black"/>
                </a:solidFill>
              </a:rPr>
              <a:t>Rantanen</a:t>
            </a:r>
          </a:p>
        </p:txBody>
      </p:sp>
    </p:spTree>
    <p:extLst>
      <p:ext uri="{BB962C8B-B14F-4D97-AF65-F5344CB8AC3E}">
        <p14:creationId xmlns:p14="http://schemas.microsoft.com/office/powerpoint/2010/main" val="22241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orakulmio 47"/>
          <p:cNvSpPr/>
          <p:nvPr/>
        </p:nvSpPr>
        <p:spPr>
          <a:xfrm>
            <a:off x="458510" y="980728"/>
            <a:ext cx="8316927" cy="8640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47" name="Suorakulmio 46"/>
          <p:cNvSpPr/>
          <p:nvPr/>
        </p:nvSpPr>
        <p:spPr>
          <a:xfrm>
            <a:off x="441982" y="1916832"/>
            <a:ext cx="8316927" cy="8640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5571694" y="2880110"/>
            <a:ext cx="3024337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/>
        </p:nvSpPr>
        <p:spPr>
          <a:xfrm>
            <a:off x="3419871" y="2880110"/>
            <a:ext cx="5339038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/>
        </p:nvSpPr>
        <p:spPr>
          <a:xfrm>
            <a:off x="466762" y="2880110"/>
            <a:ext cx="2809094" cy="35878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5634"/>
            <a:ext cx="2664295" cy="361209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31994" y="1086959"/>
            <a:ext cx="8136904" cy="2538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schemeClr val="tx1"/>
                </a:solidFill>
              </a:rPr>
              <a:t/>
            </a:r>
            <a:br>
              <a:rPr lang="fi-FI" baseline="30000" dirty="0" smtClean="0">
                <a:solidFill>
                  <a:schemeClr val="tx1"/>
                </a:solidFill>
              </a:rPr>
            </a:br>
            <a:r>
              <a:rPr lang="fi-FI" baseline="30000" dirty="0" smtClean="0">
                <a:solidFill>
                  <a:schemeClr val="tx1"/>
                </a:solidFill>
              </a:rPr>
              <a:t>Kaupunginvaltuusto</a:t>
            </a:r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8" name="Suorakulmio 7"/>
          <p:cNvSpPr/>
          <p:nvPr/>
        </p:nvSpPr>
        <p:spPr>
          <a:xfrm>
            <a:off x="531994" y="1484784"/>
            <a:ext cx="8136904" cy="2538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schemeClr val="tx1"/>
                </a:solidFill>
              </a:rPr>
              <a:t/>
            </a:r>
            <a:br>
              <a:rPr lang="fi-FI" baseline="30000" dirty="0" smtClean="0">
                <a:solidFill>
                  <a:schemeClr val="tx1"/>
                </a:solidFill>
              </a:rPr>
            </a:br>
            <a:r>
              <a:rPr lang="fi-FI" baseline="30000" dirty="0" smtClean="0">
                <a:solidFill>
                  <a:schemeClr val="tx1"/>
                </a:solidFill>
              </a:rPr>
              <a:t>Kaupunginhallitus</a:t>
            </a:r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531994" y="1988840"/>
            <a:ext cx="8136904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schemeClr val="tx1"/>
                </a:solidFill>
              </a:rPr>
              <a:t/>
            </a:r>
            <a:br>
              <a:rPr lang="fi-FI" baseline="30000" dirty="0" smtClean="0">
                <a:solidFill>
                  <a:schemeClr val="tx1"/>
                </a:solidFill>
              </a:rPr>
            </a:br>
            <a:r>
              <a:rPr lang="fi-FI" baseline="30000" dirty="0" smtClean="0">
                <a:solidFill>
                  <a:schemeClr val="tx1"/>
                </a:solidFill>
              </a:rPr>
              <a:t>Kasvatus- </a:t>
            </a:r>
            <a:r>
              <a:rPr lang="fi-FI" baseline="30000" dirty="0">
                <a:solidFill>
                  <a:schemeClr val="tx1"/>
                </a:solidFill>
              </a:rPr>
              <a:t>ja </a:t>
            </a:r>
            <a:r>
              <a:rPr lang="fi-FI" baseline="30000" dirty="0" smtClean="0">
                <a:solidFill>
                  <a:schemeClr val="tx1"/>
                </a:solidFill>
              </a:rPr>
              <a:t>opetuslautakunta</a:t>
            </a:r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3275856" y="2348880"/>
            <a:ext cx="2515625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schemeClr val="tx1"/>
                </a:solidFill>
              </a:rPr>
              <a:t/>
            </a:r>
            <a:br>
              <a:rPr lang="fi-FI" sz="1400" baseline="30000" dirty="0" smtClean="0">
                <a:solidFill>
                  <a:schemeClr val="tx1"/>
                </a:solidFill>
              </a:rPr>
            </a:br>
            <a:r>
              <a:rPr lang="fi-FI" sz="1400" baseline="30000" dirty="0" smtClean="0">
                <a:solidFill>
                  <a:schemeClr val="tx1"/>
                </a:solidFill>
              </a:rPr>
              <a:t>Lukio- </a:t>
            </a:r>
            <a:r>
              <a:rPr lang="fi-FI" sz="1400" baseline="30000" dirty="0">
                <a:solidFill>
                  <a:schemeClr val="tx1"/>
                </a:solidFill>
              </a:rPr>
              <a:t>ja </a:t>
            </a:r>
            <a:r>
              <a:rPr lang="fi-FI" sz="1400" baseline="30000" dirty="0" smtClean="0">
                <a:solidFill>
                  <a:schemeClr val="tx1"/>
                </a:solidFill>
              </a:rPr>
              <a:t>ammattiopetusjaosto</a:t>
            </a:r>
            <a:endParaRPr lang="fi-FI" sz="1400" baseline="30000" dirty="0">
              <a:solidFill>
                <a:schemeClr val="tx1"/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531994" y="2348881"/>
            <a:ext cx="2455830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 smtClean="0"/>
          </a:p>
          <a:p>
            <a:pPr algn="ctr"/>
            <a:endParaRPr lang="fi-FI" sz="1400" baseline="30000" dirty="0"/>
          </a:p>
          <a:p>
            <a:pPr algn="ctr"/>
            <a:r>
              <a:rPr lang="fi-FI" sz="1400" baseline="30000" dirty="0" smtClean="0">
                <a:solidFill>
                  <a:schemeClr val="tx1"/>
                </a:solidFill>
              </a:rPr>
              <a:t>Varhaiskasvatus- </a:t>
            </a:r>
            <a:r>
              <a:rPr lang="fi-FI" sz="1400" baseline="30000" dirty="0">
                <a:solidFill>
                  <a:schemeClr val="tx1"/>
                </a:solidFill>
              </a:rPr>
              <a:t>ja </a:t>
            </a:r>
          </a:p>
          <a:p>
            <a:pPr algn="ctr"/>
            <a:r>
              <a:rPr lang="fi-FI" sz="1400" baseline="30000" dirty="0" smtClean="0">
                <a:solidFill>
                  <a:schemeClr val="tx1"/>
                </a:solidFill>
              </a:rPr>
              <a:t>perusopetusjaosto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6228184" y="2348881"/>
            <a:ext cx="2440714" cy="3258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schemeClr val="tx1"/>
                </a:solidFill>
              </a:rPr>
              <a:t/>
            </a:r>
            <a:br>
              <a:rPr lang="fi-FI" sz="1400" baseline="30000" dirty="0" smtClean="0">
                <a:solidFill>
                  <a:schemeClr val="tx1"/>
                </a:solidFill>
              </a:rPr>
            </a:br>
            <a:r>
              <a:rPr lang="fi-FI" sz="1400" baseline="30000" dirty="0" smtClean="0">
                <a:solidFill>
                  <a:schemeClr val="tx1"/>
                </a:solidFill>
              </a:rPr>
              <a:t>Ruotsinkielinen jaosto</a:t>
            </a:r>
            <a:endParaRPr lang="fi-FI" sz="1400" baseline="30000" dirty="0">
              <a:solidFill>
                <a:schemeClr val="tx1"/>
              </a:solidFill>
            </a:endParaRPr>
          </a:p>
        </p:txBody>
      </p:sp>
      <p:sp>
        <p:nvSpPr>
          <p:cNvPr id="16" name="Suorakulmio 15"/>
          <p:cNvSpPr/>
          <p:nvPr/>
        </p:nvSpPr>
        <p:spPr>
          <a:xfrm>
            <a:off x="531994" y="2996952"/>
            <a:ext cx="8136904" cy="4320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aseline="30000" dirty="0" smtClean="0">
                <a:solidFill>
                  <a:schemeClr val="tx1"/>
                </a:solidFill>
              </a:rPr>
              <a:t/>
            </a:r>
            <a:br>
              <a:rPr lang="fi-FI" baseline="30000" dirty="0" smtClean="0">
                <a:solidFill>
                  <a:schemeClr val="tx1"/>
                </a:solidFill>
              </a:rPr>
            </a:br>
            <a:r>
              <a:rPr lang="fi-FI" baseline="30000" dirty="0" smtClean="0">
                <a:solidFill>
                  <a:schemeClr val="tx1"/>
                </a:solidFill>
              </a:rPr>
              <a:t>SIVISTYSTOIMIALA</a:t>
            </a:r>
          </a:p>
          <a:p>
            <a:pPr algn="ctr"/>
            <a:r>
              <a:rPr lang="fi-FI" baseline="30000" dirty="0">
                <a:solidFill>
                  <a:schemeClr val="tx1"/>
                </a:solidFill>
              </a:rPr>
              <a:t>t</a:t>
            </a:r>
            <a:r>
              <a:rPr lang="fi-FI" baseline="30000" dirty="0" smtClean="0">
                <a:solidFill>
                  <a:schemeClr val="tx1"/>
                </a:solidFill>
              </a:rPr>
              <a:t>oimialajohtaja Timo </a:t>
            </a:r>
            <a:r>
              <a:rPr lang="fi-FI" baseline="30000" dirty="0">
                <a:solidFill>
                  <a:schemeClr val="tx1"/>
                </a:solidFill>
              </a:rPr>
              <a:t>J</a:t>
            </a:r>
            <a:r>
              <a:rPr lang="fi-FI" baseline="30000" dirty="0" smtClean="0">
                <a:solidFill>
                  <a:schemeClr val="tx1"/>
                </a:solidFill>
              </a:rPr>
              <a:t>alonen</a:t>
            </a:r>
            <a:endParaRPr lang="fi-FI" baseline="30000" dirty="0">
              <a:solidFill>
                <a:schemeClr val="tx1"/>
              </a:solidFill>
            </a:endParaRPr>
          </a:p>
        </p:txBody>
      </p:sp>
      <p:sp>
        <p:nvSpPr>
          <p:cNvPr id="20" name="Suorakulmio 19"/>
          <p:cNvSpPr/>
          <p:nvPr/>
        </p:nvSpPr>
        <p:spPr>
          <a:xfrm>
            <a:off x="531994" y="3960389"/>
            <a:ext cx="2455830" cy="325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smtClean="0">
                <a:solidFill>
                  <a:schemeClr val="bg1"/>
                </a:solidFill>
              </a:rPr>
              <a:t>TOIMIALAN YHTEINEN HALLINTO</a:t>
            </a:r>
            <a:endParaRPr lang="fi-FI" sz="1400" baseline="30000" dirty="0">
              <a:solidFill>
                <a:schemeClr val="bg1"/>
              </a:solidFill>
            </a:endParaRPr>
          </a:p>
        </p:txBody>
      </p:sp>
      <p:sp>
        <p:nvSpPr>
          <p:cNvPr id="22" name="Suorakulmio 21"/>
          <p:cNvSpPr/>
          <p:nvPr/>
        </p:nvSpPr>
        <p:spPr>
          <a:xfrm>
            <a:off x="553037" y="4444584"/>
            <a:ext cx="706595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TALOUS-PALVELUT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>
                <a:solidFill>
                  <a:schemeClr val="tx1"/>
                </a:solidFill>
              </a:rPr>
              <a:t>t</a:t>
            </a:r>
            <a:r>
              <a:rPr lang="fi-FI" sz="1200" baseline="30000" dirty="0" smtClean="0">
                <a:solidFill>
                  <a:schemeClr val="tx1"/>
                </a:solidFill>
              </a:rPr>
              <a:t>alous-päällikkö</a:t>
            </a:r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Anne Takalo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400" baseline="30000" dirty="0" smtClean="0">
              <a:solidFill>
                <a:schemeClr val="tx1"/>
              </a:solidFill>
            </a:endParaRPr>
          </a:p>
        </p:txBody>
      </p:sp>
      <p:sp>
        <p:nvSpPr>
          <p:cNvPr id="24" name="Suorakulmio 23"/>
          <p:cNvSpPr/>
          <p:nvPr/>
        </p:nvSpPr>
        <p:spPr>
          <a:xfrm>
            <a:off x="1331641" y="4450582"/>
            <a:ext cx="9361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SUUNNITTELU-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JA KEHIT-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TÄMIS-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PALVE-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LUT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kehitysjohtaja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Pia Lagercrantz</a:t>
            </a:r>
          </a:p>
        </p:txBody>
      </p:sp>
      <p:sp>
        <p:nvSpPr>
          <p:cNvPr id="25" name="Suorakulmio 24"/>
          <p:cNvSpPr/>
          <p:nvPr/>
        </p:nvSpPr>
        <p:spPr>
          <a:xfrm>
            <a:off x="2339752" y="4444584"/>
            <a:ext cx="864095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YLEIS-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HALLIN-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TO JA HENKI-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LÖSTÖ-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PALVELUT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>
                <a:solidFill>
                  <a:schemeClr val="tx1"/>
                </a:solidFill>
              </a:rPr>
              <a:t>h</a:t>
            </a:r>
            <a:r>
              <a:rPr lang="fi-FI" sz="1200" baseline="30000" dirty="0" smtClean="0">
                <a:solidFill>
                  <a:schemeClr val="tx1"/>
                </a:solidFill>
              </a:rPr>
              <a:t>allinto-</a:t>
            </a:r>
          </a:p>
          <a:p>
            <a:pPr algn="ctr"/>
            <a:r>
              <a:rPr lang="fi-FI" sz="1200" baseline="30000" dirty="0">
                <a:solidFill>
                  <a:schemeClr val="tx1"/>
                </a:solidFill>
              </a:rPr>
              <a:t>p</a:t>
            </a:r>
            <a:r>
              <a:rPr lang="fi-FI" sz="1200" baseline="30000" dirty="0" smtClean="0">
                <a:solidFill>
                  <a:schemeClr val="tx1"/>
                </a:solidFill>
              </a:rPr>
              <a:t>äällikkö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Pentti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Merta</a:t>
            </a:r>
            <a:endParaRPr lang="fi-FI" sz="1200" baseline="30000" dirty="0">
              <a:solidFill>
                <a:schemeClr val="tx1"/>
              </a:solidFill>
            </a:endParaRPr>
          </a:p>
        </p:txBody>
      </p:sp>
      <p:sp>
        <p:nvSpPr>
          <p:cNvPr id="38" name="Suorakulmio 37"/>
          <p:cNvSpPr/>
          <p:nvPr/>
        </p:nvSpPr>
        <p:spPr>
          <a:xfrm>
            <a:off x="6205005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LUKIO-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Esko Heikkonen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</p:txBody>
      </p:sp>
      <p:sp>
        <p:nvSpPr>
          <p:cNvPr id="41" name="Suorakulmio 40"/>
          <p:cNvSpPr/>
          <p:nvPr/>
        </p:nvSpPr>
        <p:spPr>
          <a:xfrm>
            <a:off x="8013753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AIKUIS-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Päivi 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Lehtinen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</p:txBody>
      </p:sp>
      <p:sp>
        <p:nvSpPr>
          <p:cNvPr id="42" name="Suorakulmio 41"/>
          <p:cNvSpPr/>
          <p:nvPr/>
        </p:nvSpPr>
        <p:spPr>
          <a:xfrm>
            <a:off x="710938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AMMATIL-LINEN</a:t>
            </a:r>
            <a:r>
              <a:rPr lang="fi-FI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KOULUTUS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Hannu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Immonen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err="1" smtClean="0">
                <a:solidFill>
                  <a:schemeClr val="tx1"/>
                </a:solidFill>
              </a:rPr>
              <a:t>Oppisopi-</a:t>
            </a:r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err="1">
                <a:solidFill>
                  <a:schemeClr val="tx1"/>
                </a:solidFill>
              </a:rPr>
              <a:t>m</a:t>
            </a:r>
            <a:r>
              <a:rPr lang="fi-FI" sz="1200" baseline="30000" dirty="0" err="1" smtClean="0">
                <a:solidFill>
                  <a:schemeClr val="tx1"/>
                </a:solidFill>
              </a:rPr>
              <a:t>ustoimis-to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</p:txBody>
      </p:sp>
      <p:sp>
        <p:nvSpPr>
          <p:cNvPr id="43" name="Suorakulmio 42"/>
          <p:cNvSpPr/>
          <p:nvPr/>
        </p:nvSpPr>
        <p:spPr>
          <a:xfrm>
            <a:off x="530063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RUOTSIN-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KIELINEN KASVATUS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JA OPETUS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Liliane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Kjellman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</p:txBody>
      </p:sp>
      <p:sp>
        <p:nvSpPr>
          <p:cNvPr id="44" name="Suorakulmio 43"/>
          <p:cNvSpPr/>
          <p:nvPr/>
        </p:nvSpPr>
        <p:spPr>
          <a:xfrm>
            <a:off x="4396255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PERUS-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OPETUS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 smtClean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Outi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Rinne</a:t>
            </a:r>
            <a:endParaRPr lang="fi-FI" sz="1400" baseline="30000" dirty="0">
              <a:solidFill>
                <a:schemeClr val="tx1"/>
              </a:solidFill>
            </a:endParaRP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</p:txBody>
      </p:sp>
      <p:sp>
        <p:nvSpPr>
          <p:cNvPr id="45" name="Suorakulmio 44"/>
          <p:cNvSpPr/>
          <p:nvPr/>
        </p:nvSpPr>
        <p:spPr>
          <a:xfrm>
            <a:off x="3491880" y="4465133"/>
            <a:ext cx="662703" cy="1720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VARHAIS-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KASVATUS</a:t>
            </a:r>
          </a:p>
          <a:p>
            <a:pPr algn="ctr"/>
            <a:endParaRPr lang="fi-FI" sz="1200" baseline="300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Maija-</a:t>
            </a:r>
            <a:endParaRPr lang="fi-FI" sz="1200" dirty="0">
              <a:solidFill>
                <a:schemeClr val="tx1"/>
              </a:solidFill>
            </a:endParaRP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Liisa</a:t>
            </a:r>
          </a:p>
          <a:p>
            <a:pPr algn="ctr"/>
            <a:r>
              <a:rPr lang="fi-FI" sz="1200" baseline="30000" dirty="0" smtClean="0">
                <a:solidFill>
                  <a:schemeClr val="tx1"/>
                </a:solidFill>
              </a:rPr>
              <a:t>Rantanen, Vesa Kulmala</a:t>
            </a:r>
          </a:p>
        </p:txBody>
      </p:sp>
      <p:sp>
        <p:nvSpPr>
          <p:cNvPr id="39" name="Suorakulmio 38"/>
          <p:cNvSpPr/>
          <p:nvPr/>
        </p:nvSpPr>
        <p:spPr>
          <a:xfrm>
            <a:off x="3779912" y="3960389"/>
            <a:ext cx="4680520" cy="325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aseline="30000" dirty="0" smtClean="0">
                <a:solidFill>
                  <a:schemeClr val="bg1"/>
                </a:solidFill>
              </a:rPr>
              <a:t>PALVELUALUEET</a:t>
            </a:r>
            <a:endParaRPr lang="fi-FI" sz="14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216</Words>
  <Application>Microsoft Office PowerPoint</Application>
  <PresentationFormat>Näytössä katseltava diaesitys (4:3)</PresentationFormat>
  <Paragraphs>192</Paragraphs>
  <Slides>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6" baseType="lpstr">
      <vt:lpstr>Office-teema</vt:lpstr>
      <vt:lpstr>Esitysmalli Suomi</vt:lpstr>
      <vt:lpstr>Kaupunginvaltuusto 17.6.2013 § 127</vt:lpstr>
      <vt:lpstr>Organisaatiomuutoksen aikataulu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Nikkinen Marja</dc:creator>
  <cp:lastModifiedBy>Skyttä Pirjo</cp:lastModifiedBy>
  <cp:revision>55</cp:revision>
  <cp:lastPrinted>2014-03-06T11:31:52Z</cp:lastPrinted>
  <dcterms:created xsi:type="dcterms:W3CDTF">2014-02-27T13:25:00Z</dcterms:created>
  <dcterms:modified xsi:type="dcterms:W3CDTF">2014-06-13T07:45:32Z</dcterms:modified>
</cp:coreProperties>
</file>