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7"/>
  </p:notesMasterIdLst>
  <p:handoutMasterIdLst>
    <p:handoutMasterId r:id="rId8"/>
  </p:handoutMasterIdLst>
  <p:sldIdLst>
    <p:sldId id="267" r:id="rId2"/>
    <p:sldId id="273" r:id="rId3"/>
    <p:sldId id="277" r:id="rId4"/>
    <p:sldId id="274" r:id="rId5"/>
    <p:sldId id="278" r:id="rId6"/>
  </p:sldIdLst>
  <p:sldSz cx="9144000" cy="6858000" type="screen4x3"/>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8B"/>
    <a:srgbClr val="FFB92F"/>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3" autoAdjust="0"/>
  </p:normalViewPr>
  <p:slideViewPr>
    <p:cSldViewPr>
      <p:cViewPr>
        <p:scale>
          <a:sx n="90" d="100"/>
          <a:sy n="90" d="100"/>
        </p:scale>
        <p:origin x="-2244" y="-552"/>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2" y="0"/>
            <a:ext cx="2945659" cy="493713"/>
          </a:xfrm>
          <a:prstGeom prst="rect">
            <a:avLst/>
          </a:prstGeom>
        </p:spPr>
        <p:txBody>
          <a:bodyPr vert="horz" lIns="91440" tIns="45720" rIns="91440" bIns="45720" rtlCol="0"/>
          <a:lstStyle>
            <a:lvl1pPr algn="r">
              <a:defRPr sz="1200"/>
            </a:lvl1pPr>
          </a:lstStyle>
          <a:p>
            <a:fld id="{A6D7DFD3-23EC-4407-A3E0-A65838309D1D}" type="datetimeFigureOut">
              <a:rPr lang="fi-FI" smtClean="0"/>
              <a:t>22.5.2014</a:t>
            </a:fld>
            <a:endParaRPr lang="fi-FI"/>
          </a:p>
        </p:txBody>
      </p:sp>
      <p:sp>
        <p:nvSpPr>
          <p:cNvPr id="4" name="Alatunnisteen paikkamerkki 3"/>
          <p:cNvSpPr>
            <a:spLocks noGrp="1"/>
          </p:cNvSpPr>
          <p:nvPr>
            <p:ph type="ftr" sz="quarter" idx="2"/>
          </p:nvPr>
        </p:nvSpPr>
        <p:spPr>
          <a:xfrm>
            <a:off x="0" y="9378823"/>
            <a:ext cx="2945659" cy="49371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2" y="9378823"/>
            <a:ext cx="2945659" cy="493713"/>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2" y="0"/>
            <a:ext cx="2945659" cy="493713"/>
          </a:xfrm>
          <a:prstGeom prst="rect">
            <a:avLst/>
          </a:prstGeom>
        </p:spPr>
        <p:txBody>
          <a:bodyPr vert="horz" lIns="91440" tIns="45720" rIns="91440" bIns="45720" rtlCol="0"/>
          <a:lstStyle>
            <a:lvl1pPr algn="r">
              <a:defRPr sz="1200"/>
            </a:lvl1pPr>
          </a:lstStyle>
          <a:p>
            <a:fld id="{4BC47200-69AA-40B8-A453-7A0CF91D5E77}" type="datetimeFigureOut">
              <a:rPr lang="fi-FI" smtClean="0"/>
              <a:t>22.5.2014</a:t>
            </a:fld>
            <a:endParaRPr lang="fi-FI"/>
          </a:p>
        </p:txBody>
      </p:sp>
      <p:sp>
        <p:nvSpPr>
          <p:cNvPr id="4" name="Dian kuvan paikkamerkki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8823"/>
            <a:ext cx="2945659" cy="49371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2" y="9378823"/>
            <a:ext cx="2945659" cy="493713"/>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2</a:t>
            </a:fld>
            <a:endParaRPr lang="fi-FI"/>
          </a:p>
        </p:txBody>
      </p:sp>
    </p:spTree>
    <p:extLst>
      <p:ext uri="{BB962C8B-B14F-4D97-AF65-F5344CB8AC3E}">
        <p14:creationId xmlns:p14="http://schemas.microsoft.com/office/powerpoint/2010/main" val="2173043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3</a:t>
            </a:fld>
            <a:endParaRPr lang="fi-FI"/>
          </a:p>
        </p:txBody>
      </p:sp>
    </p:spTree>
    <p:extLst>
      <p:ext uri="{BB962C8B-B14F-4D97-AF65-F5344CB8AC3E}">
        <p14:creationId xmlns:p14="http://schemas.microsoft.com/office/powerpoint/2010/main" val="1527780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11C9FDE4-8C83-4586-9F16-6A081C607BA4}" type="slidenum">
              <a:rPr lang="fi-FI" smtClean="0"/>
              <a:t>5</a:t>
            </a:fld>
            <a:endParaRPr lang="fi-FI"/>
          </a:p>
        </p:txBody>
      </p:sp>
    </p:spTree>
    <p:extLst>
      <p:ext uri="{BB962C8B-B14F-4D97-AF65-F5344CB8AC3E}">
        <p14:creationId xmlns:p14="http://schemas.microsoft.com/office/powerpoint/2010/main" val="11573948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22.5.2014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perustyylejä naps.</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22.5.2014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22.5.2014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perustyylejä naps.</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22.5.2014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dirty="0" smtClean="0"/>
              <a:t>Muokkaa perustyylejä naps.</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22.5.2014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perustyylejä naps.</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22.5.2014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perustyylejä naps.</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22.5.2014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22.5.2014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22.5.2014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2060848"/>
            <a:ext cx="7704424" cy="504056"/>
          </a:xfrm>
        </p:spPr>
        <p:txBody>
          <a:bodyPr/>
          <a:lstStyle/>
          <a:p>
            <a:r>
              <a:rPr lang="fi-FI" dirty="0" smtClean="0"/>
              <a:t>Kuukausiraportti huhtikuu 2014</a:t>
            </a:r>
            <a:endParaRPr lang="fi-FI" dirty="0"/>
          </a:p>
        </p:txBody>
      </p:sp>
      <p:sp>
        <p:nvSpPr>
          <p:cNvPr id="4" name="Päivämäärän paikkamerkki 3"/>
          <p:cNvSpPr>
            <a:spLocks noGrp="1"/>
          </p:cNvSpPr>
          <p:nvPr>
            <p:ph type="dt" sz="half" idx="14"/>
          </p:nvPr>
        </p:nvSpPr>
        <p:spPr/>
        <p:txBody>
          <a:bodyPr/>
          <a:lstStyle/>
          <a:p>
            <a:fld id="{ED068ECC-E6D4-0A4F-915C-1D74DFB4EBF8}" type="datetime1">
              <a:rPr lang="fi-FI" smtClean="0"/>
              <a:t>22.5.2014</a:t>
            </a:fld>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
        <p:nvSpPr>
          <p:cNvPr id="8" name="Otsikko 1"/>
          <p:cNvSpPr txBox="1">
            <a:spLocks/>
          </p:cNvSpPr>
          <p:nvPr/>
        </p:nvSpPr>
        <p:spPr>
          <a:xfrm>
            <a:off x="683568" y="1396033"/>
            <a:ext cx="7704424" cy="504056"/>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dirty="0" smtClean="0"/>
              <a:t>Sivistystoimiala</a:t>
            </a:r>
            <a:endParaRPr lang="fi-FI" dirty="0"/>
          </a:p>
        </p:txBody>
      </p:sp>
    </p:spTree>
    <p:extLst>
      <p:ext uri="{BB962C8B-B14F-4D97-AF65-F5344CB8AC3E}">
        <p14:creationId xmlns:p14="http://schemas.microsoft.com/office/powerpoint/2010/main" val="453838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22.5.2014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2</a:t>
            </a:fld>
            <a:endParaRPr lang="fi-FI"/>
          </a:p>
        </p:txBody>
      </p:sp>
      <p:sp>
        <p:nvSpPr>
          <p:cNvPr id="2" name="Otsikko 1"/>
          <p:cNvSpPr>
            <a:spLocks noGrp="1"/>
          </p:cNvSpPr>
          <p:nvPr>
            <p:ph type="title"/>
          </p:nvPr>
        </p:nvSpPr>
        <p:spPr>
          <a:xfrm>
            <a:off x="468408" y="975866"/>
            <a:ext cx="7776000" cy="796950"/>
          </a:xfrm>
        </p:spPr>
        <p:txBody>
          <a:bodyPr>
            <a:noAutofit/>
          </a:bodyPr>
          <a:lstStyle/>
          <a:p>
            <a:r>
              <a:rPr lang="fi-FI" sz="1800" dirty="0" smtClean="0"/>
              <a:t>Talousarvion seurantaraportti huhtikuu 2014</a:t>
            </a:r>
            <a:endParaRPr lang="fi-FI" sz="1800" dirty="0"/>
          </a:p>
        </p:txBody>
      </p:sp>
      <p:sp>
        <p:nvSpPr>
          <p:cNvPr id="8" name="Otsikko 1"/>
          <p:cNvSpPr txBox="1">
            <a:spLocks/>
          </p:cNvSpPr>
          <p:nvPr/>
        </p:nvSpPr>
        <p:spPr>
          <a:xfrm>
            <a:off x="467544" y="898997"/>
            <a:ext cx="8280920" cy="436910"/>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Sivistystoimiala</a:t>
            </a:r>
            <a:endParaRPr lang="fi-FI" sz="2400" dirty="0"/>
          </a:p>
        </p:txBody>
      </p:sp>
      <p:sp>
        <p:nvSpPr>
          <p:cNvPr id="5" name="Tekstiruutu 4"/>
          <p:cNvSpPr txBox="1"/>
          <p:nvPr/>
        </p:nvSpPr>
        <p:spPr>
          <a:xfrm>
            <a:off x="1331640" y="2348880"/>
            <a:ext cx="5832648" cy="369332"/>
          </a:xfrm>
          <a:prstGeom prst="rect">
            <a:avLst/>
          </a:prstGeom>
          <a:noFill/>
        </p:spPr>
        <p:txBody>
          <a:bodyPr wrap="square" rtlCol="0">
            <a:spAutoFit/>
          </a:bodyPr>
          <a:lstStyle/>
          <a:p>
            <a:r>
              <a:rPr lang="fi-FI" dirty="0" smtClean="0"/>
              <a:t>Tähän </a:t>
            </a:r>
            <a:r>
              <a:rPr lang="fi-FI" dirty="0" err="1" smtClean="0"/>
              <a:t>SAP-raportti</a:t>
            </a:r>
            <a:endParaRPr lang="fi-FI" dirty="0"/>
          </a:p>
        </p:txBody>
      </p:sp>
      <p:graphicFrame>
        <p:nvGraphicFramePr>
          <p:cNvPr id="7" name="Taulukko 6"/>
          <p:cNvGraphicFramePr>
            <a:graphicFrameLocks noGrp="1"/>
          </p:cNvGraphicFramePr>
          <p:nvPr>
            <p:extLst>
              <p:ext uri="{D42A27DB-BD31-4B8C-83A1-F6EECF244321}">
                <p14:modId xmlns:p14="http://schemas.microsoft.com/office/powerpoint/2010/main" val="1239465673"/>
              </p:ext>
            </p:extLst>
          </p:nvPr>
        </p:nvGraphicFramePr>
        <p:xfrm>
          <a:off x="720216" y="2276872"/>
          <a:ext cx="7775576" cy="2510768"/>
        </p:xfrm>
        <a:graphic>
          <a:graphicData uri="http://schemas.openxmlformats.org/drawingml/2006/table">
            <a:tbl>
              <a:tblPr/>
              <a:tblGrid>
                <a:gridCol w="1632966"/>
                <a:gridCol w="778507"/>
                <a:gridCol w="901929"/>
                <a:gridCol w="901929"/>
                <a:gridCol w="712049"/>
                <a:gridCol w="712049"/>
                <a:gridCol w="712049"/>
                <a:gridCol w="712049"/>
                <a:gridCol w="712049"/>
              </a:tblGrid>
              <a:tr h="134297">
                <a:tc rowSpan="2">
                  <a:txBody>
                    <a:bodyPr/>
                    <a:lstStyle/>
                    <a:p>
                      <a:pPr algn="r" fontAlgn="t"/>
                      <a:r>
                        <a:rPr lang="fi-FI" sz="600" b="0" i="0" u="none" strike="noStrike">
                          <a:solidFill>
                            <a:srgbClr val="000000"/>
                          </a:solidFill>
                          <a:effectLst/>
                          <a:latin typeface="Arial"/>
                        </a:rPr>
                        <a:t>Tulosyksikkö</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1000VAPELK</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192686">
                <a:tc vMerge="1">
                  <a:txBody>
                    <a:bodyPr/>
                    <a:lstStyle/>
                    <a:p>
                      <a:endParaRPr lang="fi-FI"/>
                    </a:p>
                  </a:txBody>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ctr"/>
                      <a:r>
                        <a:rPr lang="fi-FI" sz="600" b="0" i="0" u="none" strike="noStrike">
                          <a:solidFill>
                            <a:srgbClr val="000000"/>
                          </a:solidFill>
                          <a:effectLst/>
                          <a:latin typeface="Arial"/>
                        </a:rPr>
                        <a:t>Kasvatus- ja opetusl</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303627">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muutokset</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TA </a:t>
                      </a:r>
                      <a:br>
                        <a:rPr lang="fi-FI" sz="600" b="0" i="0" u="none" strike="noStrike">
                          <a:solidFill>
                            <a:srgbClr val="000000"/>
                          </a:solidFill>
                          <a:effectLst/>
                          <a:latin typeface="Arial"/>
                        </a:rPr>
                      </a:br>
                      <a:r>
                        <a:rPr lang="fi-FI" sz="600" b="0" i="0" u="none" strike="noStrike">
                          <a:solidFill>
                            <a:srgbClr val="000000"/>
                          </a:solidFill>
                          <a:effectLst/>
                          <a:latin typeface="Arial"/>
                        </a:rPr>
                        <a:t>muutoksineen</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a:t>
                      </a:r>
                      <a:br>
                        <a:rPr lang="fi-FI" sz="600" b="0" i="0" u="none" strike="noStrike">
                          <a:solidFill>
                            <a:srgbClr val="000000"/>
                          </a:solidFill>
                          <a:effectLst/>
                          <a:latin typeface="Arial"/>
                        </a:rPr>
                      </a:br>
                      <a:r>
                        <a:rPr lang="fi-FI" sz="600" b="0" i="0" u="none" strike="noStrike">
                          <a:solidFill>
                            <a:srgbClr val="000000"/>
                          </a:solidFill>
                          <a:effectLst/>
                          <a:latin typeface="Arial"/>
                        </a:rPr>
                        <a:t>4.2014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1 - 4</a:t>
                      </a:r>
                      <a:br>
                        <a:rPr lang="fi-FI" sz="600" b="0" i="0" u="none" strike="noStrike">
                          <a:solidFill>
                            <a:srgbClr val="000000"/>
                          </a:solidFill>
                          <a:effectLst/>
                          <a:latin typeface="Arial"/>
                        </a:rPr>
                      </a:br>
                      <a:r>
                        <a:rPr lang="fi-FI" sz="600" b="0" i="0" u="none" strike="noStrike">
                          <a:solidFill>
                            <a:srgbClr val="000000"/>
                          </a:solidFill>
                          <a:effectLst/>
                          <a:latin typeface="Arial"/>
                        </a:rPr>
                        <a:t>2014</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TOT 1 - 4    </a:t>
                      </a:r>
                      <a:br>
                        <a:rPr lang="fi-FI" sz="600" b="0" i="0" u="none" strike="noStrike">
                          <a:solidFill>
                            <a:srgbClr val="000000"/>
                          </a:solidFill>
                          <a:effectLst/>
                          <a:latin typeface="Arial"/>
                        </a:rPr>
                      </a:br>
                      <a:r>
                        <a:rPr lang="fi-FI" sz="600" b="0" i="0" u="none" strike="noStrike">
                          <a:solidFill>
                            <a:srgbClr val="000000"/>
                          </a:solidFill>
                          <a:effectLst/>
                          <a:latin typeface="Arial"/>
                        </a:rPr>
                        <a:t>2013</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l" fontAlgn="t"/>
                      <a:r>
                        <a:rPr lang="fi-FI" sz="600" b="0" i="0" u="none" strike="noStrike">
                          <a:solidFill>
                            <a:srgbClr val="000000"/>
                          </a:solidFill>
                          <a:effectLst/>
                          <a:latin typeface="Arial"/>
                        </a:rPr>
                        <a:t>Muutos %</a:t>
                      </a:r>
                    </a:p>
                  </a:txBody>
                  <a:tcPr marL="5839" marR="5839" marT="5839" marB="0">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r>
              <a:tr h="134297">
                <a:tc>
                  <a:txBody>
                    <a:bodyPr/>
                    <a:lstStyle/>
                    <a:p>
                      <a:pPr algn="l" fontAlgn="ctr"/>
                      <a:r>
                        <a:rPr lang="fi-FI" sz="600" b="0" i="0" u="none" strike="noStrike">
                          <a:solidFill>
                            <a:srgbClr val="000000"/>
                          </a:solidFill>
                          <a:effectLst/>
                          <a:latin typeface="Arial"/>
                        </a:rPr>
                        <a:t>Kustannuslaji</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1.000 EUR</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6C4C4"/>
                    </a:solidFill>
                  </a:tcPr>
                </a:tc>
              </a:tr>
              <a:tr h="134297">
                <a:tc>
                  <a:txBody>
                    <a:bodyPr/>
                    <a:lstStyle/>
                    <a:p>
                      <a:pPr algn="l" fontAlgn="ctr"/>
                      <a:r>
                        <a:rPr lang="fi-FI" sz="600" b="0" i="0" u="none" strike="noStrike">
                          <a:solidFill>
                            <a:srgbClr val="000000"/>
                          </a:solidFill>
                          <a:effectLst/>
                          <a:latin typeface="Arial"/>
                        </a:rPr>
                        <a:t>Kokonaistulos</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280 438,55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-190,91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280 247,64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22 716,73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88 437,25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31,6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81 932,52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c>
                  <a:txBody>
                    <a:bodyPr/>
                    <a:lstStyle/>
                    <a:p>
                      <a:pPr algn="r" fontAlgn="ctr"/>
                      <a:r>
                        <a:rPr lang="fi-FI" sz="600" b="0" i="0" u="none" strike="noStrike">
                          <a:solidFill>
                            <a:srgbClr val="000000"/>
                          </a:solidFill>
                          <a:effectLst/>
                          <a:latin typeface="Arial"/>
                        </a:rPr>
                        <a:t>7,9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843"/>
                    </a:solidFill>
                  </a:tcPr>
                </a:tc>
              </a:tr>
              <a:tr h="134297">
                <a:tc>
                  <a:txBody>
                    <a:bodyPr/>
                    <a:lstStyle/>
                    <a:p>
                      <a:pPr algn="l" fontAlgn="ctr"/>
                      <a:r>
                        <a:rPr lang="fi-FI" sz="600" b="0" i="0" u="none" strike="noStrike">
                          <a:solidFill>
                            <a:srgbClr val="000000"/>
                          </a:solidFill>
                          <a:effectLst/>
                          <a:latin typeface="Arial"/>
                        </a:rPr>
                        <a:t>TOIMINTATUOTOT</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r" fontAlgn="ctr"/>
                      <a:r>
                        <a:rPr lang="fi-FI" sz="600" b="0" i="0" u="none" strike="noStrike">
                          <a:solidFill>
                            <a:srgbClr val="000000"/>
                          </a:solidFill>
                          <a:effectLst/>
                          <a:latin typeface="Arial"/>
                        </a:rPr>
                        <a:t>-26 224,72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-26 224,72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-2 967,84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-11 871,28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45,3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-11 955,36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-0,7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Myyntituotot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-11 960,23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-11 960,23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-925,27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-3 472,45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29,0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-2 980,57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16,5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Maksutuotot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-8 560,67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-8 560,67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-819,83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-3 194,72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37,3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-3 121,51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Tuet ja avustukset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-5 359,99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-5 359,99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-1 203,41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-5 049,96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94,2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-5 749,81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-12,2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Vuokratuotot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-79,82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-79,82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-32,82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41,1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-12,80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156,4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Muut toimintatuotot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-264,00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-264,00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-13,67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-121,34</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46,0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-90,68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33,8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TOIMINTAKULUT</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B7CFE8"/>
                    </a:solidFill>
                  </a:tcPr>
                </a:tc>
                <a:tc>
                  <a:txBody>
                    <a:bodyPr/>
                    <a:lstStyle/>
                    <a:p>
                      <a:pPr algn="r" fontAlgn="ctr"/>
                      <a:r>
                        <a:rPr lang="fi-FI" sz="600" b="0" i="0" u="none" strike="noStrike">
                          <a:solidFill>
                            <a:srgbClr val="000000"/>
                          </a:solidFill>
                          <a:effectLst/>
                          <a:latin typeface="Arial"/>
                        </a:rPr>
                        <a:t>306 663,27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-190,91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306 472,36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25 684,57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100 308,53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32,7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93 887,88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6,8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Henkilöstökulut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179 165,82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-1 895,33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177 270,49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14 929,15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60 076,95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33,9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53 746,56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11,8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 Palvelujen ostot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48 406,72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541,50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48 948,22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4 032,10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15 077,46</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30,8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15 119,29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-0,3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Aineet, tarvikkeet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9 762,01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-212,00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9 550,01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762,38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2 655,21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27,8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2 715,12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-2,2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34297">
                <a:tc>
                  <a:txBody>
                    <a:bodyPr/>
                    <a:lstStyle/>
                    <a:p>
                      <a:pPr algn="l" fontAlgn="ctr"/>
                      <a:r>
                        <a:rPr lang="fi-FI" sz="600" b="0" i="0" u="none" strike="noStrike">
                          <a:solidFill>
                            <a:srgbClr val="000000"/>
                          </a:solidFill>
                          <a:effectLst/>
                          <a:latin typeface="Arial"/>
                        </a:rPr>
                        <a:t> Avustukset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19 422,83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1 374,92</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20 797,75</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1 859,88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6 393,21</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30,7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6 208,38</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c>
                  <a:txBody>
                    <a:bodyPr/>
                    <a:lstStyle/>
                    <a:p>
                      <a:pPr algn="r" fontAlgn="ctr"/>
                      <a:r>
                        <a:rPr lang="fi-FI" sz="600" b="0" i="0" u="none" strike="noStrike">
                          <a:solidFill>
                            <a:srgbClr val="000000"/>
                          </a:solidFill>
                          <a:effectLst/>
                          <a:latin typeface="Arial"/>
                        </a:rPr>
                        <a:t>3,0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9EEF4"/>
                    </a:solidFill>
                  </a:tcPr>
                </a:tc>
              </a:tr>
              <a:tr h="134297">
                <a:tc>
                  <a:txBody>
                    <a:bodyPr/>
                    <a:lstStyle/>
                    <a:p>
                      <a:pPr algn="l" fontAlgn="ctr"/>
                      <a:r>
                        <a:rPr lang="fi-FI" sz="600" b="0" i="0" u="none" strike="noStrike">
                          <a:solidFill>
                            <a:srgbClr val="000000"/>
                          </a:solidFill>
                          <a:effectLst/>
                          <a:latin typeface="Arial"/>
                        </a:rPr>
                        <a:t> Muut toimintakulut</a:t>
                      </a:r>
                    </a:p>
                  </a:txBody>
                  <a:tcPr marL="87585"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C3D6EB"/>
                    </a:solidFill>
                  </a:tcPr>
                </a:tc>
                <a:tc>
                  <a:txBody>
                    <a:bodyPr/>
                    <a:lstStyle/>
                    <a:p>
                      <a:pPr algn="r" fontAlgn="ctr"/>
                      <a:r>
                        <a:rPr lang="fi-FI" sz="600" b="0" i="0" u="none" strike="noStrike">
                          <a:solidFill>
                            <a:srgbClr val="000000"/>
                          </a:solidFill>
                          <a:effectLst/>
                          <a:latin typeface="Arial"/>
                        </a:rPr>
                        <a:t>49 905,89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 </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49 905,89</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4 101,07</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16 105,70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32,3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a:solidFill>
                            <a:srgbClr val="000000"/>
                          </a:solidFill>
                          <a:effectLst/>
                          <a:latin typeface="Arial"/>
                        </a:rPr>
                        <a:t>16 098,53</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r" fontAlgn="ctr"/>
                      <a:r>
                        <a:rPr lang="fi-FI" sz="600" b="0" i="0" u="none" strike="noStrike" dirty="0">
                          <a:solidFill>
                            <a:srgbClr val="000000"/>
                          </a:solidFill>
                          <a:effectLst/>
                          <a:latin typeface="Arial"/>
                        </a:rPr>
                        <a:t>0,0</a:t>
                      </a:r>
                    </a:p>
                  </a:txBody>
                  <a:tcPr marL="5839" marR="5839" marT="5839" marB="0" anchor="ctr">
                    <a:lnL w="12700" cap="flat" cmpd="sng" algn="ctr">
                      <a:solidFill>
                        <a:srgbClr val="AEAEAE"/>
                      </a:solidFill>
                      <a:prstDash val="solid"/>
                      <a:round/>
                      <a:headEnd type="none" w="med" len="med"/>
                      <a:tailEnd type="none" w="med" len="med"/>
                    </a:lnL>
                    <a:lnR w="12700" cap="flat" cmpd="sng" algn="ctr">
                      <a:solidFill>
                        <a:srgbClr val="AEAEAE"/>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13685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22.5.2014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3</a:t>
            </a:fld>
            <a:endParaRPr lang="fi-FI"/>
          </a:p>
        </p:txBody>
      </p:sp>
      <p:sp>
        <p:nvSpPr>
          <p:cNvPr id="12" name="Sisällön paikkamerkki 11"/>
          <p:cNvSpPr>
            <a:spLocks noGrp="1"/>
          </p:cNvSpPr>
          <p:nvPr>
            <p:ph sz="quarter" idx="13"/>
          </p:nvPr>
        </p:nvSpPr>
        <p:spPr>
          <a:xfrm>
            <a:off x="683568" y="1268760"/>
            <a:ext cx="8280920" cy="5040560"/>
          </a:xfrm>
        </p:spPr>
        <p:txBody>
          <a:bodyPr>
            <a:normAutofit/>
          </a:bodyPr>
          <a:lstStyle/>
          <a:p>
            <a:pPr marL="0" lvl="1" indent="0">
              <a:spcBef>
                <a:spcPts val="24"/>
              </a:spcBef>
              <a:buClr>
                <a:srgbClr val="00468B"/>
              </a:buClr>
              <a:buSzPct val="120000"/>
              <a:buNone/>
            </a:pPr>
            <a:r>
              <a:rPr lang="fi-FI" sz="1900" b="1" dirty="0" smtClean="0">
                <a:solidFill>
                  <a:srgbClr val="00468B"/>
                </a:solidFill>
              </a:rPr>
              <a:t>Keskeiset poikkeamat </a:t>
            </a:r>
            <a:endParaRPr lang="fi-FI" sz="1900" b="1" dirty="0">
              <a:solidFill>
                <a:srgbClr val="00468B"/>
              </a:solidFill>
            </a:endParaRPr>
          </a:p>
          <a:p>
            <a:endParaRPr lang="fi-FI" sz="1500" dirty="0" smtClean="0">
              <a:solidFill>
                <a:srgbClr val="00468B"/>
              </a:solidFill>
            </a:endParaRPr>
          </a:p>
        </p:txBody>
      </p:sp>
      <p:sp>
        <p:nvSpPr>
          <p:cNvPr id="9" name="Otsikko 1"/>
          <p:cNvSpPr txBox="1">
            <a:spLocks/>
          </p:cNvSpPr>
          <p:nvPr/>
        </p:nvSpPr>
        <p:spPr>
          <a:xfrm>
            <a:off x="539552" y="684189"/>
            <a:ext cx="8280920" cy="436910"/>
          </a:xfrm>
          <a:prstGeom prst="rect">
            <a:avLst/>
          </a:prstGeom>
        </p:spPr>
        <p:txBody>
          <a:bodyPr vert="horz" lIns="0" tIns="0" rIns="0" bIns="0" rtlCol="0" anchor="b" anchorCtr="0">
            <a:norm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Sivistystoimiala</a:t>
            </a:r>
            <a:endParaRPr lang="fi-FI" sz="2400" dirty="0"/>
          </a:p>
        </p:txBody>
      </p:sp>
      <p:sp>
        <p:nvSpPr>
          <p:cNvPr id="2" name="Tekstiruutu 1"/>
          <p:cNvSpPr txBox="1"/>
          <p:nvPr/>
        </p:nvSpPr>
        <p:spPr>
          <a:xfrm>
            <a:off x="755576" y="1772816"/>
            <a:ext cx="7560840" cy="2585323"/>
          </a:xfrm>
          <a:prstGeom prst="rect">
            <a:avLst/>
          </a:prstGeom>
          <a:noFill/>
        </p:spPr>
        <p:txBody>
          <a:bodyPr wrap="square" rtlCol="0">
            <a:spAutoFit/>
          </a:bodyPr>
          <a:lstStyle/>
          <a:p>
            <a:pPr marL="285750" indent="-285750">
              <a:buFont typeface="Arial" panose="020B0604020202020204" pitchFamily="34" charset="0"/>
              <a:buChar char="•"/>
            </a:pPr>
            <a:r>
              <a:rPr lang="fi-FI" dirty="0" smtClean="0"/>
              <a:t>Sivistystoimiala näyttää ensimmäisen vuosikolmanneksen mukaan varsin hyvin pysyvän talousarviossa (</a:t>
            </a:r>
            <a:r>
              <a:rPr lang="fi-FI" dirty="0" err="1" smtClean="0"/>
              <a:t>tot</a:t>
            </a:r>
            <a:r>
              <a:rPr lang="fi-FI" dirty="0" smtClean="0"/>
              <a:t> 31,6%/33,3%)</a:t>
            </a:r>
          </a:p>
          <a:p>
            <a:pPr marL="285750" indent="-285750">
              <a:buFont typeface="Arial" panose="020B0604020202020204" pitchFamily="34" charset="0"/>
              <a:buChar char="•"/>
            </a:pPr>
            <a:r>
              <a:rPr lang="fi-FI" dirty="0" smtClean="0"/>
              <a:t>Tuottojen osalta suurin poikkeama on kohdassa tuet ja avustukset  ja kokonaisuudessaan tuotoista on toteutunut jo lähes puolet</a:t>
            </a:r>
          </a:p>
          <a:p>
            <a:pPr marL="285750" indent="-285750">
              <a:buFont typeface="Arial" panose="020B0604020202020204" pitchFamily="34" charset="0"/>
              <a:buChar char="•"/>
            </a:pPr>
            <a:r>
              <a:rPr lang="fi-FI" dirty="0" smtClean="0"/>
              <a:t>Menojen osalta on todettava, että henkilöstökulut ovat ylittämässä talousarvion ja muut kulut alittamassa talousarvion. On  tosin syytä muistaa, että osa menoista toteutuu myöhäisen laskutuksen osalta vasta myöhemmin tai ei vielä näy </a:t>
            </a:r>
            <a:r>
              <a:rPr lang="fi-FI" smtClean="0"/>
              <a:t>kirjanpidossa (3,0 </a:t>
            </a:r>
            <a:r>
              <a:rPr lang="fi-FI" dirty="0" smtClean="0"/>
              <a:t>M€).</a:t>
            </a:r>
          </a:p>
          <a:p>
            <a:pPr marL="285750" indent="-285750">
              <a:buFont typeface="Arial" panose="020B0604020202020204" pitchFamily="34" charset="0"/>
              <a:buChar char="•"/>
            </a:pPr>
            <a:r>
              <a:rPr lang="fi-FI" dirty="0" smtClean="0"/>
              <a:t>Toimiala pysyy varsin hyvin talousarviossa. </a:t>
            </a:r>
            <a:endParaRPr lang="fi-FI" dirty="0"/>
          </a:p>
        </p:txBody>
      </p:sp>
    </p:spTree>
    <p:extLst>
      <p:ext uri="{BB962C8B-B14F-4D97-AF65-F5344CB8AC3E}">
        <p14:creationId xmlns:p14="http://schemas.microsoft.com/office/powerpoint/2010/main" val="3044433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22.5.2014</a:t>
            </a:fld>
            <a:endParaRPr lang="fi-FI" dirty="0"/>
          </a:p>
        </p:txBody>
      </p:sp>
      <p:sp>
        <p:nvSpPr>
          <p:cNvPr id="6" name="Dian numeron paikkamerkki 5"/>
          <p:cNvSpPr>
            <a:spLocks noGrp="1"/>
          </p:cNvSpPr>
          <p:nvPr>
            <p:ph type="sldNum" sz="quarter" idx="12"/>
          </p:nvPr>
        </p:nvSpPr>
        <p:spPr/>
        <p:txBody>
          <a:bodyPr/>
          <a:lstStyle/>
          <a:p>
            <a:fld id="{5313BD74-EA17-574A-98E7-0901538991B3}" type="slidenum">
              <a:rPr lang="fi-FI" smtClean="0"/>
              <a:t>4</a:t>
            </a:fld>
            <a:endParaRPr lang="fi-FI"/>
          </a:p>
        </p:txBody>
      </p:sp>
      <p:sp>
        <p:nvSpPr>
          <p:cNvPr id="9" name="Otsikko 1"/>
          <p:cNvSpPr txBox="1">
            <a:spLocks/>
          </p:cNvSpPr>
          <p:nvPr/>
        </p:nvSpPr>
        <p:spPr>
          <a:xfrm>
            <a:off x="683568" y="692696"/>
            <a:ext cx="8280920" cy="792087"/>
          </a:xfrm>
          <a:prstGeom prst="rect">
            <a:avLst/>
          </a:prstGeom>
        </p:spPr>
        <p:txBody>
          <a:bodyPr vert="horz" lIns="0" tIns="0" rIns="0" bIns="0" rtlCol="0" anchor="b" anchorCtr="0">
            <a:normAutofit fontScale="62500" lnSpcReduction="20000"/>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3600" dirty="0" smtClean="0"/>
              <a:t>Sivistystoimiala</a:t>
            </a:r>
          </a:p>
          <a:p>
            <a:endParaRPr lang="fi-FI" sz="2800" dirty="0" smtClean="0"/>
          </a:p>
          <a:p>
            <a:r>
              <a:rPr lang="fi-FI" sz="2800" dirty="0"/>
              <a:t>Työvoiman käytön mittarit 2013 - </a:t>
            </a:r>
            <a:r>
              <a:rPr lang="fi-FI" sz="2800" dirty="0" smtClean="0"/>
              <a:t>4</a:t>
            </a:r>
            <a:endParaRPr lang="fi-FI" sz="2800" dirty="0">
              <a:solidFill>
                <a:srgbClr val="FF0000"/>
              </a:solidFill>
            </a:endParaRPr>
          </a:p>
        </p:txBody>
      </p:sp>
      <p:sp>
        <p:nvSpPr>
          <p:cNvPr id="2" name="Tekstiruutu 1"/>
          <p:cNvSpPr txBox="1"/>
          <p:nvPr/>
        </p:nvSpPr>
        <p:spPr>
          <a:xfrm>
            <a:off x="179512" y="5013176"/>
            <a:ext cx="8424936" cy="954107"/>
          </a:xfrm>
          <a:prstGeom prst="rect">
            <a:avLst/>
          </a:prstGeom>
          <a:noFill/>
        </p:spPr>
        <p:txBody>
          <a:bodyPr wrap="square" rtlCol="0">
            <a:spAutoFit/>
          </a:bodyPr>
          <a:lstStyle/>
          <a:p>
            <a:r>
              <a:rPr lang="fi-FI" sz="1400" dirty="0" smtClean="0"/>
              <a:t>Työvoiman käyttö on kasvanut lähinnä perusopetuksessa </a:t>
            </a:r>
            <a:r>
              <a:rPr lang="fi-FI" sz="1400" dirty="0" err="1" smtClean="0"/>
              <a:t>OKM:n</a:t>
            </a:r>
            <a:r>
              <a:rPr lang="fi-FI" sz="1400" dirty="0" smtClean="0"/>
              <a:t> kehittämisrahoitukseen liittyen. Toimialajohtaja on ohjeistanut, että tilapäisten määräaikaisten määrää tulee vähentää ja vakituisten osuutta tulee kasvattaa syksyn rekrytointien yhteydessä. Sairauspoissaolojen määrä on edelleen 15% pienempi kuin vuosi sitten, jolloin tilanne oli myös poikkeuksellisen hyvä.</a:t>
            </a:r>
            <a:endParaRPr lang="fi-FI" sz="1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836" y="1628800"/>
            <a:ext cx="603228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539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Muuta huomioitavaa</a:t>
            </a:r>
            <a:endParaRPr lang="fi-FI" dirty="0"/>
          </a:p>
        </p:txBody>
      </p:sp>
      <p:sp>
        <p:nvSpPr>
          <p:cNvPr id="3" name="Sisällön paikkamerkki 2"/>
          <p:cNvSpPr>
            <a:spLocks noGrp="1"/>
          </p:cNvSpPr>
          <p:nvPr>
            <p:ph sz="quarter" idx="13"/>
          </p:nvPr>
        </p:nvSpPr>
        <p:spPr/>
        <p:txBody>
          <a:bodyPr/>
          <a:lstStyle/>
          <a:p>
            <a:r>
              <a:rPr lang="fi-FI" dirty="0" smtClean="0"/>
              <a:t>Kaupunginjohtaja on käyttänyt otto-oikeutta lautakunnan päätökseen, joka koski palvelusetelin arvoa.</a:t>
            </a:r>
          </a:p>
          <a:p>
            <a:r>
              <a:rPr lang="fi-FI" dirty="0" smtClean="0"/>
              <a:t>Aurakatu 11 peruskorjauksessa (Puolalanmäen lukio) on sattunut tarpeettoman paljon erilaisia vastoinkäymisiä. </a:t>
            </a:r>
          </a:p>
          <a:p>
            <a:r>
              <a:rPr lang="fi-FI" dirty="0" smtClean="0"/>
              <a:t>Lukuvuoden 2014-2015 valmistelu käy parhaillaan kiivaimmillaan: työjärjestykset, henkilöstön rekrytoinnit yms.</a:t>
            </a:r>
          </a:p>
          <a:p>
            <a:r>
              <a:rPr lang="fi-FI" dirty="0" smtClean="0"/>
              <a:t>Nuorten aikuisten osaamisohjelmaan on tullut rahoitusta 1,2 M€ avustuksena suoraan lautakunnalle. Avustuksen ehtona on, että </a:t>
            </a:r>
            <a:r>
              <a:rPr lang="fi-FI" dirty="0" err="1" smtClean="0"/>
              <a:t>vos-rahoitteiset</a:t>
            </a:r>
            <a:r>
              <a:rPr lang="fi-FI" dirty="0" smtClean="0"/>
              <a:t> paikat ovat muuten käytössä.</a:t>
            </a:r>
          </a:p>
          <a:p>
            <a:r>
              <a:rPr lang="fi-FI" dirty="0" smtClean="0"/>
              <a:t>Perusopetuksen </a:t>
            </a:r>
            <a:r>
              <a:rPr lang="fi-FI" smtClean="0"/>
              <a:t>siirtyminen kokonaisbudjetointiin on </a:t>
            </a:r>
            <a:r>
              <a:rPr lang="fi-FI" dirty="0" smtClean="0"/>
              <a:t>aiheuttanut varsin paljon hämmennystä.</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22.5.2014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spTree>
    <p:extLst>
      <p:ext uri="{BB962C8B-B14F-4D97-AF65-F5344CB8AC3E}">
        <p14:creationId xmlns:p14="http://schemas.microsoft.com/office/powerpoint/2010/main" val="1956883282"/>
      </p:ext>
    </p:extLst>
  </p:cSld>
  <p:clrMapOvr>
    <a:masterClrMapping/>
  </p:clrMapOvr>
</p:sld>
</file>

<file path=ppt/theme/theme1.xml><?xml version="1.0" encoding="utf-8"?>
<a:theme xmlns:a="http://schemas.openxmlformats.org/drawingml/2006/main" name="tku_ppt-pohja_25012012">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2173</TotalTime>
  <Words>517</Words>
  <Application>Microsoft Office PowerPoint</Application>
  <PresentationFormat>Näytössä katseltava diaesitys (4:3)</PresentationFormat>
  <Paragraphs>187</Paragraphs>
  <Slides>5</Slides>
  <Notes>3</Notes>
  <HiddenSlides>0</HiddenSlides>
  <MMClips>0</MMClips>
  <ScaleCrop>false</ScaleCrop>
  <HeadingPairs>
    <vt:vector size="4" baseType="variant">
      <vt:variant>
        <vt:lpstr>Teema</vt:lpstr>
      </vt:variant>
      <vt:variant>
        <vt:i4>1</vt:i4>
      </vt:variant>
      <vt:variant>
        <vt:lpstr>Dian otsikot</vt:lpstr>
      </vt:variant>
      <vt:variant>
        <vt:i4>5</vt:i4>
      </vt:variant>
    </vt:vector>
  </HeadingPairs>
  <TitlesOfParts>
    <vt:vector size="6" baseType="lpstr">
      <vt:lpstr>tku_ppt-pohja_25012012</vt:lpstr>
      <vt:lpstr>Kuukausiraportti huhtikuu 2014</vt:lpstr>
      <vt:lpstr>Talousarvion seurantaraportti huhtikuu 2014</vt:lpstr>
      <vt:lpstr>PowerPoint-esitys</vt:lpstr>
      <vt:lpstr>PowerPoint-esitys</vt:lpstr>
      <vt:lpstr>Muuta huomioitavaa</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Laiho Jukka</dc:creator>
  <cp:lastModifiedBy>Lehmusto Hanna</cp:lastModifiedBy>
  <cp:revision>185</cp:revision>
  <cp:lastPrinted>2014-04-22T16:07:17Z</cp:lastPrinted>
  <dcterms:created xsi:type="dcterms:W3CDTF">2012-01-04T10:39:25Z</dcterms:created>
  <dcterms:modified xsi:type="dcterms:W3CDTF">2014-05-22T11:52:00Z</dcterms:modified>
</cp:coreProperties>
</file>