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3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5" r:id="rId5"/>
    <p:sldId id="286" r:id="rId6"/>
    <p:sldId id="258" r:id="rId7"/>
    <p:sldId id="260" r:id="rId8"/>
    <p:sldId id="272" r:id="rId9"/>
    <p:sldId id="296" r:id="rId10"/>
    <p:sldId id="297" r:id="rId11"/>
    <p:sldId id="275" r:id="rId12"/>
    <p:sldId id="298" r:id="rId13"/>
    <p:sldId id="299" r:id="rId14"/>
    <p:sldId id="284" r:id="rId15"/>
    <p:sldId id="301" r:id="rId16"/>
    <p:sldId id="278" r:id="rId17"/>
    <p:sldId id="300" r:id="rId18"/>
    <p:sldId id="314" r:id="rId19"/>
    <p:sldId id="313" r:id="rId20"/>
    <p:sldId id="280" r:id="rId21"/>
    <p:sldId id="302" r:id="rId22"/>
    <p:sldId id="303" r:id="rId23"/>
    <p:sldId id="305" r:id="rId24"/>
    <p:sldId id="306" r:id="rId25"/>
    <p:sldId id="307" r:id="rId26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9F"/>
    <a:srgbClr val="9CBC52"/>
    <a:srgbClr val="FFB92F"/>
    <a:srgbClr val="00468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43" autoAdjust="0"/>
  </p:normalViewPr>
  <p:slideViewPr>
    <p:cSldViewPr snapToGrid="0">
      <p:cViewPr>
        <p:scale>
          <a:sx n="118" d="100"/>
          <a:sy n="118" d="100"/>
        </p:scale>
        <p:origin x="-1614" y="192"/>
      </p:cViewPr>
      <p:guideLst>
        <p:guide orient="horz" pos="767"/>
        <p:guide orient="horz" pos="4000"/>
        <p:guide pos="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DFD3-23EC-4407-A3E0-A65838309D1D}" type="datetimeFigureOut">
              <a:rPr lang="fi-FI" smtClean="0"/>
              <a:pPr/>
              <a:t>22.5.2014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0EBA-38FD-4C54-A2B7-1BE923A75A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0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7200-69AA-40B8-A453-7A0CF91D5E77}" type="datetimeFigureOut">
              <a:rPr lang="fi-FI" smtClean="0"/>
              <a:pPr/>
              <a:t>22.5.2014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FDE4-8C83-4586-9F16-6A081C607B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58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Kuva 1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Clean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Card</a:t>
            </a:r>
            <a:r>
              <a:rPr lang="fi-FI" baseline="0" dirty="0" smtClean="0"/>
              <a:t> –sertifikaatti annettiin </a:t>
            </a:r>
            <a:r>
              <a:rPr lang="fi-FI" baseline="0" dirty="0" err="1" smtClean="0"/>
              <a:t>Arkealle</a:t>
            </a:r>
            <a:r>
              <a:rPr lang="fi-FI" baseline="0" dirty="0" smtClean="0"/>
              <a:t> 13.2.2014 Ravintola Nereidin avajaisissa</a:t>
            </a:r>
            <a:br>
              <a:rPr lang="fi-FI" baseline="0" dirty="0" smtClean="0"/>
            </a:br>
            <a:r>
              <a:rPr lang="fi-FI" baseline="0" dirty="0" smtClean="0"/>
              <a:t>Kuva 2 Ravintola Nereidi ponkaisi suoraan kolmannelle portaalle ammattikeittiöille suunnatussa Portaat </a:t>
            </a:r>
            <a:r>
              <a:rPr lang="fi-FI" baseline="0" dirty="0" err="1" smtClean="0"/>
              <a:t>luomuun</a:t>
            </a:r>
            <a:r>
              <a:rPr lang="fi-FI" baseline="0" dirty="0" smtClean="0"/>
              <a:t> –ohjelmassa</a:t>
            </a:r>
            <a:br>
              <a:rPr lang="fi-FI" baseline="0" dirty="0" smtClean="0"/>
            </a:br>
            <a:r>
              <a:rPr lang="fi-FI" baseline="0" dirty="0" smtClean="0"/>
              <a:t>Kuva 3 Paula Juvonen valittiin vuoden 2013 </a:t>
            </a:r>
            <a:r>
              <a:rPr lang="fi-FI" baseline="0" dirty="0" err="1" smtClean="0"/>
              <a:t>Proksi</a:t>
            </a:r>
            <a:r>
              <a:rPr lang="fi-FI" baseline="0" dirty="0" smtClean="0"/>
              <a:t> Ravitsemis- ja ruokapalvelupäällikkö -sarjassa </a:t>
            </a:r>
            <a:r>
              <a:rPr lang="fi-FI" baseline="0" dirty="0" err="1" smtClean="0"/>
              <a:t>Horeca-alan</a:t>
            </a:r>
            <a:r>
              <a:rPr lang="fi-FI" baseline="0" dirty="0" smtClean="0"/>
              <a:t> gaalassa tammikuussa 2013</a:t>
            </a:r>
            <a:br>
              <a:rPr lang="fi-FI" baseline="0" dirty="0" smtClean="0"/>
            </a:br>
            <a:r>
              <a:rPr lang="fi-FI" baseline="0" dirty="0" smtClean="0"/>
              <a:t>Kuva 4 Arkea sai oikeuden käyttää Avain-lipputunnusta merkkinä suomalaisesta työstä kesäkuussa 2013. </a:t>
            </a:r>
            <a:br>
              <a:rPr lang="fi-FI" baseline="0" dirty="0" smtClean="0"/>
            </a:br>
            <a:r>
              <a:rPr lang="fi-FI" baseline="0" dirty="0" smtClean="0"/>
              <a:t>Kuva 5 </a:t>
            </a:r>
            <a:r>
              <a:rPr lang="fi-FI" baseline="0" dirty="0" err="1" smtClean="0"/>
              <a:t>Arkean</a:t>
            </a:r>
            <a:r>
              <a:rPr lang="fi-FI" baseline="0" dirty="0" smtClean="0"/>
              <a:t> siivouspalvelun palveluesimies Päivi Karinsivu valittiin 5.2.2014 vuoden 2013 puhtausalan esimieheksi.</a:t>
            </a:r>
            <a:br>
              <a:rPr lang="fi-FI" baseline="0" dirty="0" smtClean="0"/>
            </a:br>
            <a:r>
              <a:rPr lang="fi-FI" baseline="0" dirty="0" smtClean="0"/>
              <a:t>Kuva 6 </a:t>
            </a:r>
            <a:r>
              <a:rPr lang="fi-FI" baseline="0" dirty="0" err="1" smtClean="0"/>
              <a:t>Arkean</a:t>
            </a:r>
            <a:r>
              <a:rPr lang="fi-FI" baseline="0" dirty="0" smtClean="0"/>
              <a:t> Rieskalähteen koulun joukkue kisasi kouluruokakilpailun finaalissa neljän muun joukkueen kanssa parhaan kouluruoan </a:t>
            </a:r>
            <a:r>
              <a:rPr lang="fi-FI" baseline="0" dirty="0" err="1" smtClean="0"/>
              <a:t>vamistajan</a:t>
            </a:r>
            <a:r>
              <a:rPr lang="fi-FI" baseline="0" dirty="0" smtClean="0"/>
              <a:t> tittelistä.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FDE4-8C83-4586-9F16-6A081C607BA4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03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EA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4179889" y="1217613"/>
            <a:ext cx="4760911" cy="3689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2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6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7721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EA yri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65" y="-354"/>
            <a:ext cx="1799935" cy="6852545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988842"/>
            <a:ext cx="7019104" cy="3960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58B814-FD5A-AF46-B7A0-7633B3E31361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9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9571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EA kiinteistöpalv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5802"/>
            <a:ext cx="1798320" cy="6846396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9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1" y="1988842"/>
            <a:ext cx="7019103" cy="3960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C018A04-1196-7747-9338-0BFDC3AD7265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1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959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EA ruokapalv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5801"/>
            <a:ext cx="1798320" cy="6846396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988842"/>
            <a:ext cx="7019104" cy="3960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7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076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EA siivouspalv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1" y="5802"/>
            <a:ext cx="1798320" cy="6846396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988842"/>
            <a:ext cx="7019104" cy="3960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BC52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6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1179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RKEA siivouspalv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1" y="5804"/>
            <a:ext cx="1798318" cy="6846392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988842"/>
            <a:ext cx="7019104" cy="3960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BC52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6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072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C347-117D-41AF-AFC0-538AB0E88D8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22.5.2014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1463-57E3-42C1-998D-484DBAC7A18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-1"/>
            <a:ext cx="1798320" cy="6858000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38" y="1988842"/>
            <a:ext cx="7379108" cy="3960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7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Tuija Kämä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14" y="6152224"/>
            <a:ext cx="400351" cy="5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4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Arkea_ppt_kaarireuna_KANSID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50F21C4-9075-834A-8985-BF4D6EB926E3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214343"/>
            <a:ext cx="1799570" cy="585127"/>
          </a:xfrm>
          <a:prstGeom prst="rect">
            <a:avLst/>
          </a:prstGeom>
        </p:spPr>
      </p:pic>
      <p:sp>
        <p:nvSpPr>
          <p:cNvPr id="14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516820" y="6350000"/>
            <a:ext cx="253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>
                    <a:lumMod val="50000"/>
                  </a:schemeClr>
                </a:solidFill>
              </a:rPr>
              <a:t>Arkea</a:t>
            </a:r>
            <a:r>
              <a:rPr lang="fi-FI" sz="1400" baseline="0" dirty="0" smtClean="0">
                <a:solidFill>
                  <a:schemeClr val="bg1">
                    <a:lumMod val="50000"/>
                  </a:schemeClr>
                </a:solidFill>
              </a:rPr>
              <a:t> asiakkaan kanssa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979F"/>
        </a:buClr>
        <a:buSzPct val="120000"/>
        <a:buFont typeface="Arial"/>
        <a:buChar char="•"/>
        <a:defRPr sz="1600" b="0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176777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50F21C4-9075-834A-8985-BF4D6EB926E3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534673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Tuija Kämä</a:t>
            </a:r>
            <a:endParaRPr lang="fi-FI" dirty="0"/>
          </a:p>
        </p:txBody>
      </p:sp>
      <p:sp>
        <p:nvSpPr>
          <p:cNvPr id="33" name="Otsikon paikkamerkki 32"/>
          <p:cNvSpPr>
            <a:spLocks noGrp="1"/>
          </p:cNvSpPr>
          <p:nvPr>
            <p:ph type="title"/>
          </p:nvPr>
        </p:nvSpPr>
        <p:spPr>
          <a:xfrm>
            <a:off x="604839" y="1225553"/>
            <a:ext cx="7379998" cy="54005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214343"/>
            <a:ext cx="1799570" cy="585127"/>
          </a:xfrm>
          <a:prstGeom prst="rect">
            <a:avLst/>
          </a:prstGeom>
        </p:spPr>
      </p:pic>
      <p:sp>
        <p:nvSpPr>
          <p:cNvPr id="14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8241920" y="6356350"/>
            <a:ext cx="6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13BD74-EA17-574A-98E7-0901538991B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516820" y="6350000"/>
            <a:ext cx="253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>
                    <a:lumMod val="50000"/>
                  </a:schemeClr>
                </a:solidFill>
              </a:rPr>
              <a:t>Arkea</a:t>
            </a:r>
            <a:r>
              <a:rPr lang="fi-FI" sz="1400" baseline="0" dirty="0" smtClean="0">
                <a:solidFill>
                  <a:schemeClr val="bg1">
                    <a:lumMod val="50000"/>
                  </a:schemeClr>
                </a:solidFill>
              </a:rPr>
              <a:t> asiakkaan kanssa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5" r:id="rId5"/>
    <p:sldLayoutId id="2147483746" r:id="rId6"/>
    <p:sldLayoutId id="2147483747" r:id="rId7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979F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979F"/>
        </a:buClr>
        <a:buSzPct val="120000"/>
        <a:buFont typeface="Arial"/>
        <a:buChar char="•"/>
        <a:defRPr sz="1600" b="0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79F"/>
        </a:buClr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smtClean="0"/>
              <a:t/>
            </a:r>
            <a:br>
              <a:rPr lang="fi-FI" sz="3600" smtClean="0"/>
            </a:br>
            <a:r>
              <a:rPr lang="fi-FI" sz="3600" smtClean="0"/>
              <a:t>Ruokapalvelut</a:t>
            </a:r>
            <a:br>
              <a:rPr lang="fi-FI" sz="360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000" dirty="0" smtClean="0"/>
              <a:t>Sivistyslautakunta 21.5.2014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Paula Juvonen</a:t>
            </a:r>
            <a:br>
              <a:rPr lang="fi-FI" sz="2000" dirty="0" smtClean="0"/>
            </a:br>
            <a:r>
              <a:rPr lang="fi-FI" sz="2000" dirty="0" smtClean="0"/>
              <a:t>palvelujohtaja</a:t>
            </a:r>
            <a:br>
              <a:rPr lang="fi-FI" sz="2000" dirty="0" smtClean="0"/>
            </a:br>
            <a:r>
              <a:rPr lang="fi-FI" sz="2000" dirty="0" smtClean="0"/>
              <a:t>Arkea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13110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909965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 smtClean="0"/>
              <a:t>Sairaaloiden ruokapalvelut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529395"/>
            <a:ext cx="7019104" cy="46043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Tuotamme </a:t>
            </a:r>
            <a:r>
              <a:rPr lang="fi-FI" sz="1800" dirty="0">
                <a:solidFill>
                  <a:schemeClr val="tx1"/>
                </a:solidFill>
              </a:rPr>
              <a:t>4,2 miljoonaa </a:t>
            </a:r>
            <a:r>
              <a:rPr lang="fi-FI" sz="1800" dirty="0"/>
              <a:t>annosta sairaalaruokaa vuodessa kaupunginsairaalaan, </a:t>
            </a:r>
            <a:r>
              <a:rPr lang="fi-FI" sz="1800" dirty="0" err="1"/>
              <a:t>Tyksiin</a:t>
            </a:r>
            <a:r>
              <a:rPr lang="fi-FI" sz="1800" dirty="0"/>
              <a:t> sekä Varsinais-Suomen sairaanhoitopiirin muihin sairaaloihin Salossa, Loimaalla ja Uudessakaupungissa.</a:t>
            </a:r>
            <a:br>
              <a:rPr lang="fi-FI" sz="1800" dirty="0"/>
            </a:b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Lisäksi Arkea tuottaa ruokaa sairaaloiden henkilöstöravintoloihin.</a:t>
            </a:r>
            <a:br>
              <a:rPr lang="fi-FI" sz="1800" dirty="0"/>
            </a:b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Tarjoamme kahvila- ja lounastuotteita sairaaloiden </a:t>
            </a:r>
            <a:r>
              <a:rPr lang="fi-FI" sz="1800" dirty="0">
                <a:solidFill>
                  <a:schemeClr val="tx1"/>
                </a:solidFill>
              </a:rPr>
              <a:t>kanttiineissa.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800" dirty="0">
                <a:solidFill>
                  <a:schemeClr val="tx1"/>
                </a:solidFill>
              </a:rPr>
              <a:t>Sairaaloiden ruokapalveluiden suunnittelun tukena on </a:t>
            </a:r>
            <a:r>
              <a:rPr lang="fi-FI" sz="1800" b="1" dirty="0">
                <a:solidFill>
                  <a:schemeClr val="tx1"/>
                </a:solidFill>
              </a:rPr>
              <a:t>ravitsemuskäsikirja</a:t>
            </a:r>
            <a:r>
              <a:rPr lang="fi-FI" sz="1800" dirty="0">
                <a:solidFill>
                  <a:schemeClr val="tx1"/>
                </a:solidFill>
              </a:rPr>
              <a:t>. Se on ravitsemuksen laatukäsikirja, jossa on kuvattu ruokapalvelusta tilattavat ruokavaliot, niiden käyttöaiheet ja tilauskäytännöt. Käsikirjaa on tehty yhteistyössä asiakkaan kanssa ravitsemustyöryhmässä.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sz="1800" dirty="0">
              <a:solidFill>
                <a:schemeClr val="tx1"/>
              </a:solidFill>
            </a:endParaRPr>
          </a:p>
          <a:p>
            <a:r>
              <a:rPr lang="fi-FI" sz="1800" dirty="0"/>
              <a:t>Sairaalan osastoilla on ravitsemusyhdyshenkilöt, joiden vastuulla on välittää ravitsemustietoa osastonhenkilökunnalle. Yhdyshenkilöt osallistuvat mm. ravitsemusaiheisiin koulutuksiin.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54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Vanhusten ruokapalvelut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Arkea tuottaa vanhusten ruokapalveluita vanhainkoteihin, hyvinvointikeskuksiin, palvelutaloihin ja päihdehuollon yksiköihin.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Tuotamme  Turun kaupungin hyvinvointitoimialan (ent. sosiaali- ja terveystoimi) asiakkaille kotiateriapalveluja.</a:t>
            </a:r>
            <a:br>
              <a:rPr lang="fi-FI" dirty="0"/>
            </a:br>
            <a:endParaRPr lang="fi-FI" dirty="0"/>
          </a:p>
          <a:p>
            <a:r>
              <a:rPr lang="fi-FI" dirty="0">
                <a:solidFill>
                  <a:schemeClr val="tx1"/>
                </a:solidFill>
              </a:rPr>
              <a:t>Suunnittelussa huomioidaan ikääntyneiden ravitsemussuositukset (2010).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2096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15161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/>
              <a:t>Henkilöstöravintolat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658867"/>
            <a:ext cx="7019104" cy="4290435"/>
          </a:xfrm>
        </p:spPr>
        <p:txBody>
          <a:bodyPr/>
          <a:lstStyle/>
          <a:p>
            <a:r>
              <a:rPr lang="fi-FI" sz="1800" dirty="0"/>
              <a:t>Kuusi henkilöstöravintolaa, joissa tarjotaan päivittäin laadukas, monipuolinen ja ravitseva lounas n. 800 asiakkaalle.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Sairaaloissa toimii yhteensä kolme henkilöstöravintolaa.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Henkilöstöravintoloissamme on myös vaihtelevasti kahvila- ja aamupalatoimintaa.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Henkilöstöravintolamme tarjoavat myös kokous- ja tilaustarjoiluja asiakkaan tarpeiden mukaan.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Ruokalistoja muokataan kunkin henkilöstöravintolan asiakastoiveiden mukaisesti.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1795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974701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 smtClean="0"/>
              <a:t>Siivouspalvelu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610315"/>
            <a:ext cx="7212066" cy="4338987"/>
          </a:xfrm>
        </p:spPr>
        <p:txBody>
          <a:bodyPr>
            <a:normAutofit fontScale="92500" lnSpcReduction="20000"/>
          </a:bodyPr>
          <a:lstStyle/>
          <a:p>
            <a:r>
              <a:rPr lang="fi-FI" sz="1800" dirty="0"/>
              <a:t>Vastaamme yli 500 000 neliön puhtaanapitopalveluista yli 250 ammattilaisen voimin</a:t>
            </a:r>
            <a:r>
              <a:rPr lang="fi-FI" sz="1800" dirty="0" smtClean="0"/>
              <a:t>.</a:t>
            </a:r>
          </a:p>
          <a:p>
            <a:endParaRPr lang="fi-FI" sz="1800" dirty="0"/>
          </a:p>
          <a:p>
            <a:r>
              <a:rPr lang="fi-FI" sz="1800" dirty="0"/>
              <a:t>Tuotamme puhtauspalveluja mm. kouluille ja </a:t>
            </a:r>
            <a:r>
              <a:rPr lang="fi-FI" sz="1800" dirty="0" smtClean="0"/>
              <a:t>oppilaitoksille, sairaalan </a:t>
            </a:r>
            <a:r>
              <a:rPr lang="fi-FI" sz="1800" dirty="0"/>
              <a:t>ja terveydenhuollon eri </a:t>
            </a:r>
            <a:r>
              <a:rPr lang="fi-FI" sz="1800" dirty="0" smtClean="0"/>
              <a:t>yksiköille,  </a:t>
            </a:r>
            <a:r>
              <a:rPr lang="fi-FI" sz="1800" dirty="0"/>
              <a:t>toimisto- ja liikekiinteistöille</a:t>
            </a:r>
            <a:r>
              <a:rPr lang="fi-FI" sz="1800" dirty="0" smtClean="0"/>
              <a:t>, </a:t>
            </a:r>
            <a:r>
              <a:rPr lang="fi-FI" sz="1800" dirty="0"/>
              <a:t>kulttuurikohteille ja </a:t>
            </a:r>
            <a:r>
              <a:rPr lang="fi-FI" sz="1800" dirty="0" smtClean="0"/>
              <a:t>–tiloille, urheilu- </a:t>
            </a:r>
            <a:r>
              <a:rPr lang="fi-FI" sz="1800" dirty="0"/>
              <a:t>ja </a:t>
            </a:r>
            <a:r>
              <a:rPr lang="fi-FI" sz="1800" dirty="0" smtClean="0"/>
              <a:t>liikuntapaikoille sekä </a:t>
            </a:r>
            <a:r>
              <a:rPr lang="fi-FI" sz="1800" dirty="0"/>
              <a:t>hoiva- ja </a:t>
            </a:r>
            <a:r>
              <a:rPr lang="fi-FI" sz="1800" dirty="0" smtClean="0"/>
              <a:t>palvelutaloille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Siivouspalveluiden liikevaihto vuonna 2013 oli n. 8,6 miljoonaa euroa.</a:t>
            </a:r>
          </a:p>
          <a:p>
            <a:endParaRPr lang="fi-FI" sz="1800" dirty="0" smtClean="0"/>
          </a:p>
          <a:p>
            <a:r>
              <a:rPr lang="fi-FI" sz="1800" dirty="0" smtClean="0"/>
              <a:t>Suurimpia asiakohteitamme ovat Turun kaupunginsairaala, Turun Ammattikorkeakoulu Oy, VSSHP ensihoidon ja päivystyksen liikelaitos, Turun ammatti-instituutti ja Turun Teknologiakiinteistöt Oy.</a:t>
            </a:r>
          </a:p>
          <a:p>
            <a:endParaRPr lang="fi-FI" sz="1800" dirty="0"/>
          </a:p>
          <a:p>
            <a:r>
              <a:rPr lang="fi-FI" sz="1800" dirty="0" smtClean="0"/>
              <a:t>Päiväkotien siivous?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 smtClean="0"/>
              <a:t>SSTL Puhtausala ry myönsi </a:t>
            </a:r>
            <a:r>
              <a:rPr lang="fi-FI" sz="1800" dirty="0" err="1" smtClean="0"/>
              <a:t>Arkealle</a:t>
            </a:r>
            <a:r>
              <a:rPr lang="fi-FI" sz="1800" dirty="0" smtClean="0"/>
              <a:t> </a:t>
            </a:r>
            <a:r>
              <a:rPr lang="fi-FI" sz="1800" dirty="0"/>
              <a:t>puhtausalan laaduntuottokykyä osoittavan </a:t>
            </a:r>
            <a:r>
              <a:rPr lang="fi-FI" sz="1800" dirty="0" err="1"/>
              <a:t>Clean</a:t>
            </a:r>
            <a:r>
              <a:rPr lang="fi-FI" sz="1800" dirty="0"/>
              <a:t> </a:t>
            </a:r>
            <a:r>
              <a:rPr lang="fi-FI" sz="1800" dirty="0" err="1"/>
              <a:t>Card</a:t>
            </a:r>
            <a:r>
              <a:rPr lang="fi-FI" sz="1800" dirty="0"/>
              <a:t> -sertifikaatin 18.12.2013. Sertifikaatti on voimassa kolme vuotta ja sitä valvotaan puolivuosittain.</a:t>
            </a:r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4" y="5986083"/>
            <a:ext cx="1537488" cy="7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5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63713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/>
              <a:t>Kestävä kehitys </a:t>
            </a:r>
            <a:r>
              <a:rPr lang="fi-FI" sz="2800" dirty="0" err="1"/>
              <a:t>Arkean</a:t>
            </a:r>
            <a:r>
              <a:rPr lang="fi-FI" sz="2800" dirty="0"/>
              <a:t> ruokapalveluissa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723604"/>
            <a:ext cx="7019104" cy="4225698"/>
          </a:xfrm>
        </p:spPr>
        <p:txBody>
          <a:bodyPr/>
          <a:lstStyle/>
          <a:p>
            <a:r>
              <a:rPr lang="fi-FI" dirty="0"/>
              <a:t>Yrityksemme johto ja esimiehet ovat aktiivisesti mukana edistämässä kestävän kehityksen mukaista toimintaa.</a:t>
            </a:r>
            <a:br>
              <a:rPr lang="fi-FI" dirty="0"/>
            </a:br>
            <a:endParaRPr lang="fi-FI" dirty="0"/>
          </a:p>
          <a:p>
            <a:pPr fontAlgn="t"/>
            <a:r>
              <a:rPr lang="fi-FI" dirty="0"/>
              <a:t>Ruokapalvelulla on  koulutettu ekotukihenkilö, joka edistää yhtiömme kestävän kehityksen käytännön toimintaa työkohteissa. </a:t>
            </a:r>
          </a:p>
          <a:p>
            <a:pPr fontAlgn="t"/>
            <a:endParaRPr lang="fi-FI" dirty="0"/>
          </a:p>
          <a:p>
            <a:pPr fontAlgn="t"/>
            <a:r>
              <a:rPr lang="fi-FI" dirty="0"/>
              <a:t>Kouluissa on joka päivä tarjolla kasvisruokavaihtoehto. Lisäksi yläkouluissa ja lukiossa  on kerran viikossa kasvisruokapäivä.</a:t>
            </a:r>
          </a:p>
          <a:p>
            <a:pPr fontAlgn="t"/>
            <a:endParaRPr lang="fi-FI" dirty="0"/>
          </a:p>
          <a:p>
            <a:pPr fontAlgn="t"/>
            <a:r>
              <a:rPr lang="fi-FI" dirty="0"/>
              <a:t>Pyrimme minimoimaan ruokahävikin valmistamalla ruokaa mahdollisimman oikean määrän. Tähän päästään mittaamalla kertyvän biojätteen määrä, joka merkitään tuotannonohjausjärjestelmään.</a:t>
            </a:r>
          </a:p>
          <a:p>
            <a:pPr marL="0" indent="0" fontAlgn="t">
              <a:buNone/>
            </a:pPr>
            <a:endParaRPr lang="fi-FI" dirty="0" smtClean="0"/>
          </a:p>
          <a:p>
            <a:pPr fontAlgn="t"/>
            <a:r>
              <a:rPr lang="fi-FI" dirty="0" smtClean="0"/>
              <a:t>Olemme </a:t>
            </a:r>
            <a:r>
              <a:rPr lang="fi-FI" dirty="0"/>
              <a:t>mukana ammattikeittiöiden Portaat </a:t>
            </a:r>
            <a:r>
              <a:rPr lang="fi-FI" dirty="0" err="1"/>
              <a:t>luomuun</a:t>
            </a:r>
            <a:r>
              <a:rPr lang="fi-FI" dirty="0"/>
              <a:t> -ohjelmassa, jonka tavoitteena on lisätä luomuruoan käyttöä. Lisäksi pyrimme mahdollisuuksien mukaan lisäämään lähiruoan käyttöä.</a:t>
            </a:r>
          </a:p>
          <a:p>
            <a:pPr marL="0" indent="0" fontAlgn="t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5498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67" y="5387827"/>
            <a:ext cx="2324456" cy="112353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718" y="893781"/>
            <a:ext cx="7816905" cy="540058"/>
          </a:xfrm>
        </p:spPr>
        <p:txBody>
          <a:bodyPr>
            <a:noAutofit/>
          </a:bodyPr>
          <a:lstStyle/>
          <a:p>
            <a:r>
              <a:rPr lang="fi-FI" sz="2400" dirty="0" err="1"/>
              <a:t>Arkean</a:t>
            </a:r>
            <a:r>
              <a:rPr lang="fi-FI" sz="2400" dirty="0"/>
              <a:t> ruokapalvelut Portaat </a:t>
            </a:r>
            <a:r>
              <a:rPr lang="fi-FI" sz="2400" dirty="0" err="1"/>
              <a:t>luomuun</a:t>
            </a:r>
            <a:r>
              <a:rPr lang="fi-FI" sz="2400" dirty="0"/>
              <a:t> -ohjelmassa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604840" y="1480843"/>
            <a:ext cx="7019104" cy="4444183"/>
          </a:xfrm>
        </p:spPr>
        <p:txBody>
          <a:bodyPr>
            <a:normAutofit/>
          </a:bodyPr>
          <a:lstStyle/>
          <a:p>
            <a:r>
              <a:rPr lang="fi-FI" dirty="0"/>
              <a:t>Portaat </a:t>
            </a:r>
            <a:r>
              <a:rPr lang="fi-FI" dirty="0" err="1"/>
              <a:t>luomuun</a:t>
            </a:r>
            <a:r>
              <a:rPr lang="fi-FI" dirty="0"/>
              <a:t> -ohjelman tavoitteena on auttaa ammattikeittiöitä lisäämään luomutuotteiden käyttöä sekä kannustaa huomioimaan kestävä kehitys toiminnassaan. Ohjelmaan liittyminen on vapaaehtoista.</a:t>
            </a:r>
          </a:p>
          <a:p>
            <a:endParaRPr lang="fi-FI" dirty="0"/>
          </a:p>
          <a:p>
            <a:r>
              <a:rPr lang="fi-FI" dirty="0"/>
              <a:t>Portaat </a:t>
            </a:r>
            <a:r>
              <a:rPr lang="fi-FI" dirty="0" err="1"/>
              <a:t>luomuun</a:t>
            </a:r>
            <a:r>
              <a:rPr lang="fi-FI" dirty="0"/>
              <a:t>  -ohjelmaa hallinnoi </a:t>
            </a:r>
            <a:r>
              <a:rPr lang="fi-FI" dirty="0" err="1"/>
              <a:t>EkoCentria</a:t>
            </a:r>
            <a:r>
              <a:rPr lang="fi-FI" dirty="0"/>
              <a:t> ja sitä rahoittaa maa- ja metsätalousministeriö.</a:t>
            </a:r>
          </a:p>
          <a:p>
            <a:endParaRPr lang="fi-FI" dirty="0"/>
          </a:p>
          <a:p>
            <a:r>
              <a:rPr lang="fi-FI" dirty="0"/>
              <a:t>Ravintola Nereidi on kolmannella portaalla, muut keittiöt ensimmäisellä.</a:t>
            </a:r>
          </a:p>
          <a:p>
            <a:endParaRPr lang="fi-FI" dirty="0"/>
          </a:p>
          <a:p>
            <a:r>
              <a:rPr lang="fi-FI" dirty="0"/>
              <a:t>Kriteerit kolmannelle portaalle: Keittiössä käytetään vähintään neljää (4) raaka-ainetta pysyvästi luomutuotteina. Lisäksi käytetään muita luomutuotteita mahdollisuuksien mukaan.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tx1"/>
                </a:solidFill>
              </a:rPr>
              <a:t>Kriteerit ensimmäiselle portaalle: </a:t>
            </a:r>
            <a:r>
              <a:rPr lang="fi-FI" dirty="0"/>
              <a:t>Keittiössä käytetään vähintään yhtä (1) merkittävää raaka-ainetta pysyvästi luomutuotteena. Lisäksi käytetään muita luomutuotteita mahdollisuuksien mukaan.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58B814-FD5A-AF46-B7A0-7633B3E31361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04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23253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/>
              <a:t>Ravitsemusasiantuntijuus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586039"/>
            <a:ext cx="7019104" cy="436326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Yhtiön palveluksessa on kaksi ravitsemusasiantuntijaa, jotka ovat koulutukseltaan laillistettuja ravitsemusterapeutteja.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Ravitsemusasiantuntijat vastaavat eri asiakasryhmien ravitsemuksellisten tarpeiden toteutuksesta.</a:t>
            </a:r>
          </a:p>
          <a:p>
            <a:endParaRPr lang="fi-FI" dirty="0"/>
          </a:p>
          <a:p>
            <a:r>
              <a:rPr lang="fi-FI" dirty="0"/>
              <a:t>Ruokalistojen suunnittelun pohjana on Suomalaiset ravitsemussuositukset.</a:t>
            </a:r>
          </a:p>
          <a:p>
            <a:endParaRPr lang="fi-FI" dirty="0"/>
          </a:p>
          <a:p>
            <a:r>
              <a:rPr lang="fi-FI" dirty="0"/>
              <a:t>Ravitsemusasiantuntijat ovat mukana elintarvikehankintaprosessissa varmistamassa elintarvikkeiden ravitsemuksellisten kriteerien täyttymisen.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Ravitsemusasiantuntijat kouluttavat omaa henkilökuntaamme ravitsemukseen liittyvissä asioissa. Myös asiakkailla on mahdollisuus ostaa ravitsemuskoulutusta.</a:t>
            </a:r>
          </a:p>
          <a:p>
            <a:endParaRPr lang="fi-FI" dirty="0"/>
          </a:p>
          <a:p>
            <a:r>
              <a:rPr lang="fi-FI" dirty="0"/>
              <a:t>Ravitsemusasiantuntijat ovat mukana tuotekehitysprosessia.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4901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23253"/>
            <a:ext cx="7379998" cy="1121136"/>
          </a:xfrm>
        </p:spPr>
        <p:txBody>
          <a:bodyPr>
            <a:normAutofit/>
          </a:bodyPr>
          <a:lstStyle/>
          <a:p>
            <a:r>
              <a:rPr lang="en-GB" sz="2800" dirty="0" err="1"/>
              <a:t>Lääketieteelliset</a:t>
            </a:r>
            <a:r>
              <a:rPr lang="en-GB" sz="2800" dirty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erityisruokavaliot</a:t>
            </a:r>
            <a:r>
              <a:rPr lang="en-GB" sz="2800" dirty="0" smtClean="0"/>
              <a:t> </a:t>
            </a:r>
            <a:r>
              <a:rPr lang="en-GB" sz="2800" dirty="0"/>
              <a:t>2013-2014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2500439"/>
            <a:ext cx="7019104" cy="3448863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Alakoulu 14 %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Yläkoulu 7,4 %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Lukio 6 </a:t>
            </a:r>
            <a:r>
              <a:rPr lang="fi-FI" b="1" dirty="0" smtClean="0"/>
              <a:t>%</a:t>
            </a:r>
          </a:p>
          <a:p>
            <a:endParaRPr lang="fi-FI" b="1" dirty="0"/>
          </a:p>
          <a:p>
            <a:pPr lvl="1"/>
            <a:r>
              <a:rPr lang="en-GB" sz="2400" dirty="0" err="1"/>
              <a:t>Erityisruokavaliot</a:t>
            </a:r>
            <a:r>
              <a:rPr lang="en-GB" sz="2400" dirty="0"/>
              <a:t> – </a:t>
            </a:r>
            <a:r>
              <a:rPr lang="en-GB" sz="2400" dirty="0" err="1"/>
              <a:t>lääketietellisin</a:t>
            </a:r>
            <a:r>
              <a:rPr lang="en-GB" sz="2400" dirty="0"/>
              <a:t> </a:t>
            </a:r>
            <a:r>
              <a:rPr lang="en-GB" sz="2400" dirty="0" err="1"/>
              <a:t>perustein</a:t>
            </a:r>
            <a:r>
              <a:rPr lang="en-GB" sz="2400" dirty="0"/>
              <a:t> </a:t>
            </a:r>
            <a:r>
              <a:rPr lang="en-GB" sz="2400" dirty="0" err="1"/>
              <a:t>toteutettavat</a:t>
            </a:r>
            <a:r>
              <a:rPr lang="en-GB" sz="2400" dirty="0"/>
              <a:t> </a:t>
            </a:r>
            <a:r>
              <a:rPr lang="en-GB" sz="2400" dirty="0" err="1"/>
              <a:t>erityisruokavaliot</a:t>
            </a:r>
            <a:r>
              <a:rPr lang="en-GB" sz="2400" dirty="0"/>
              <a:t> </a:t>
            </a:r>
            <a:r>
              <a:rPr lang="en-GB" sz="2400" dirty="0" err="1"/>
              <a:t>johdetaan</a:t>
            </a:r>
            <a:r>
              <a:rPr lang="en-GB" sz="2400" dirty="0"/>
              <a:t> </a:t>
            </a:r>
            <a:r>
              <a:rPr lang="en-GB" sz="2400" dirty="0" err="1"/>
              <a:t>perusruokavaliosta</a:t>
            </a:r>
            <a:r>
              <a:rPr lang="en-GB" sz="2400" dirty="0"/>
              <a:t> </a:t>
            </a:r>
            <a:r>
              <a:rPr lang="en-GB" sz="2400" dirty="0" err="1"/>
              <a:t>siten</a:t>
            </a:r>
            <a:r>
              <a:rPr lang="en-GB" sz="2400" dirty="0"/>
              <a:t>, </a:t>
            </a:r>
            <a:r>
              <a:rPr lang="en-GB" sz="2400" dirty="0" err="1"/>
              <a:t>että</a:t>
            </a:r>
            <a:r>
              <a:rPr lang="en-GB" sz="2400" dirty="0"/>
              <a:t> </a:t>
            </a:r>
            <a:r>
              <a:rPr lang="en-GB" sz="2400" dirty="0" err="1"/>
              <a:t>aterian</a:t>
            </a:r>
            <a:r>
              <a:rPr lang="en-GB" sz="2400" dirty="0"/>
              <a:t> </a:t>
            </a:r>
            <a:r>
              <a:rPr lang="en-GB" sz="2400" dirty="0" err="1"/>
              <a:t>ravintosisältö</a:t>
            </a:r>
            <a:r>
              <a:rPr lang="en-GB" sz="2400" dirty="0"/>
              <a:t> </a:t>
            </a:r>
            <a:r>
              <a:rPr lang="en-GB" sz="2400" dirty="0" err="1" smtClean="0"/>
              <a:t>vastaa</a:t>
            </a:r>
            <a:r>
              <a:rPr lang="en-GB" sz="2400" dirty="0" smtClean="0"/>
              <a:t> </a:t>
            </a:r>
            <a:r>
              <a:rPr lang="en-GB" sz="2400" dirty="0" err="1"/>
              <a:t>tavoitetta</a:t>
            </a:r>
            <a:endParaRPr lang="en-GB" sz="2400" dirty="0"/>
          </a:p>
          <a:p>
            <a:pPr lvl="1"/>
            <a:r>
              <a:rPr lang="fi-FI" sz="2400" dirty="0"/>
              <a:t>Päiväkodeissa vaaditaan lääketieteellisiin erityisruokavalioihin lääkärin todistus</a:t>
            </a:r>
          </a:p>
          <a:p>
            <a:pPr lvl="1"/>
            <a:r>
              <a:rPr lang="fi-FI" sz="2400" dirty="0"/>
              <a:t>Kouluissa käy sekä lääkärin että terveydenhoitajan todistus</a:t>
            </a:r>
            <a:endParaRPr lang="en-GB" sz="2400" dirty="0"/>
          </a:p>
          <a:p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3282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23252"/>
            <a:ext cx="7379998" cy="862191"/>
          </a:xfrm>
        </p:spPr>
        <p:txBody>
          <a:bodyPr>
            <a:normAutofit/>
          </a:bodyPr>
          <a:lstStyle/>
          <a:p>
            <a:r>
              <a:rPr lang="fi-FI" sz="2400" dirty="0"/>
              <a:t>Tavoitteena turhien erityisruokavalioiden </a:t>
            </a:r>
            <a:r>
              <a:rPr lang="fi-FI" sz="2400" dirty="0" smtClean="0"/>
              <a:t>vähentäminen 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950181"/>
            <a:ext cx="7019104" cy="3999121"/>
          </a:xfrm>
        </p:spPr>
        <p:txBody>
          <a:bodyPr>
            <a:normAutofit/>
          </a:bodyPr>
          <a:lstStyle/>
          <a:p>
            <a:r>
              <a:rPr lang="fi-FI" dirty="0" smtClean="0"/>
              <a:t>Yhteistyössä kouluterveydenhuollon kanssa</a:t>
            </a:r>
          </a:p>
          <a:p>
            <a:endParaRPr lang="fi-FI" dirty="0" smtClean="0"/>
          </a:p>
          <a:p>
            <a:r>
              <a:rPr lang="fi-FI" dirty="0" err="1" smtClean="0"/>
              <a:t>Lilla-hanke</a:t>
            </a:r>
            <a:r>
              <a:rPr lang="fi-FI" dirty="0" smtClean="0"/>
              <a:t> ajaa samaa asiaa valtakunnallisesti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Hankkeen </a:t>
            </a:r>
            <a:r>
              <a:rPr lang="fi-FI" dirty="0"/>
              <a:t>päämääränä on päiväkoti-ikäisten lasten allergiaterveyden, ravitsemuksen ja elämänlaadun edistäminen. </a:t>
            </a:r>
            <a:endParaRPr lang="fi-FI" dirty="0" smtClean="0"/>
          </a:p>
          <a:p>
            <a:endParaRPr lang="fi-FI" dirty="0"/>
          </a:p>
          <a:p>
            <a:r>
              <a:rPr lang="fi-FI" dirty="0"/>
              <a:t>Hankkeessa pyritään karsimaan tarpeettomia välttämisruokavalioita ja niistä aiheutuvia kuluja päiväkoti-ikäisillä lapsilla. </a:t>
            </a:r>
            <a:endParaRPr lang="fi-FI" dirty="0" smtClean="0"/>
          </a:p>
          <a:p>
            <a:endParaRPr lang="fi-FI" dirty="0"/>
          </a:p>
          <a:p>
            <a:r>
              <a:rPr lang="fi-FI" dirty="0"/>
              <a:t>Hankkeessa rakennetaan ja toteutetaan kaksi toimintamallia päiväkotien tarpeettomien allergiaruokavalioiden määrän karsimiseksi.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Toimintamalleja kokeillaan </a:t>
            </a:r>
            <a:r>
              <a:rPr lang="fi-FI" dirty="0" smtClean="0"/>
              <a:t>pääkaupunkiseudulla </a:t>
            </a:r>
            <a:r>
              <a:rPr lang="fi-FI" dirty="0"/>
              <a:t>ja myöhemmin ne voidaan jalkauttaa koko Suomeen. 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7214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23253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 smtClean="0"/>
              <a:t>Tuotekehitys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683143"/>
            <a:ext cx="7179698" cy="4266159"/>
          </a:xfrm>
        </p:spPr>
        <p:txBody>
          <a:bodyPr/>
          <a:lstStyle/>
          <a:p>
            <a:r>
              <a:rPr lang="fi-FI" dirty="0" err="1"/>
              <a:t>Arkean</a:t>
            </a:r>
            <a:r>
              <a:rPr lang="fi-FI" dirty="0"/>
              <a:t> ruokapalvelut kehittää jatkuvasti </a:t>
            </a:r>
            <a:r>
              <a:rPr lang="fi-FI" dirty="0" err="1"/>
              <a:t>reseptiikkaa</a:t>
            </a:r>
            <a:r>
              <a:rPr lang="fi-FI" dirty="0"/>
              <a:t> kaikkien asiakasryhmien tarpeisiin.</a:t>
            </a:r>
          </a:p>
          <a:p>
            <a:endParaRPr lang="fi-FI" dirty="0"/>
          </a:p>
          <a:p>
            <a:r>
              <a:rPr lang="fi-FI" dirty="0"/>
              <a:t>Tuotekehitystiimiin kuuluu </a:t>
            </a:r>
            <a:r>
              <a:rPr lang="fi-FI" dirty="0" smtClean="0"/>
              <a:t>tuotekehityksestä vastaava palvelupäällikkö, tuotesuunnittelija</a:t>
            </a:r>
            <a:r>
              <a:rPr lang="fi-FI" dirty="0"/>
              <a:t>, kokkeja eri </a:t>
            </a:r>
            <a:r>
              <a:rPr lang="fi-FI" dirty="0" smtClean="0"/>
              <a:t>asiakassektoreilta ja ravitsemusasiantuntija.</a:t>
            </a:r>
            <a:endParaRPr lang="fi-FI" dirty="0"/>
          </a:p>
          <a:p>
            <a:endParaRPr lang="fi-FI" dirty="0"/>
          </a:p>
          <a:p>
            <a:r>
              <a:rPr lang="fi-FI" dirty="0"/>
              <a:t>Tuotekehitys toimii omassa koekeittiössään.</a:t>
            </a:r>
          </a:p>
          <a:p>
            <a:endParaRPr lang="fi-FI" dirty="0"/>
          </a:p>
          <a:p>
            <a:r>
              <a:rPr lang="fi-FI" dirty="0"/>
              <a:t>Tuotekehitystuotteet arvioidaan aistinvaraisesti omassa työryhmässä. Tarvittaessa tuotteita maistatetaan asiakkailla.</a:t>
            </a:r>
          </a:p>
          <a:p>
            <a:endParaRPr lang="fi-FI" dirty="0"/>
          </a:p>
          <a:p>
            <a:r>
              <a:rPr lang="fi-FI" dirty="0"/>
              <a:t>Tuotekehitystä tehdään yhteistyössä myös elintarvikealan yritysten kanssa, esimerkkinä oman talon jauhelihapihvin kehitystyö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Kouluissa näkyy syksyllä 2014 tuotekehityksen tuloksena komponenttisalaatit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0855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982793"/>
            <a:ext cx="7379998" cy="54005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Turun Seudun Kiinteistöpalvelu Oy</a:t>
            </a:r>
            <a:endParaRPr lang="en-GB" sz="28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604840" y="1569855"/>
            <a:ext cx="7019104" cy="4379447"/>
          </a:xfrm>
        </p:spPr>
        <p:txBody>
          <a:bodyPr>
            <a:normAutofit/>
          </a:bodyPr>
          <a:lstStyle/>
          <a:p>
            <a:r>
              <a:rPr lang="fi-FI" sz="1400" dirty="0">
                <a:solidFill>
                  <a:schemeClr val="tx1"/>
                </a:solidFill>
              </a:rPr>
              <a:t>Turun Seudun Kiinteistöpalvelu Oy tuottaa </a:t>
            </a:r>
            <a:r>
              <a:rPr lang="fi-FI" sz="1400" dirty="0"/>
              <a:t>osana Turku-konsernia ruoka-, </a:t>
            </a:r>
            <a:br>
              <a:rPr lang="fi-FI" sz="1400" dirty="0"/>
            </a:br>
            <a:r>
              <a:rPr lang="fi-FI" sz="1400" dirty="0"/>
              <a:t>siivous-, turvallisuus- ja kiinteistönhoitopalveluja. </a:t>
            </a:r>
          </a:p>
          <a:p>
            <a:r>
              <a:rPr lang="fi-FI" sz="1400" dirty="0" smtClean="0">
                <a:solidFill>
                  <a:schemeClr val="tx1"/>
                </a:solidFill>
              </a:rPr>
              <a:t>Omistajat </a:t>
            </a:r>
            <a:r>
              <a:rPr lang="fi-FI" sz="1400" dirty="0">
                <a:solidFill>
                  <a:schemeClr val="tx1"/>
                </a:solidFill>
              </a:rPr>
              <a:t>Turun kaupunki ja Varsinais-Suomen sairaanhoitopiiri</a:t>
            </a:r>
            <a:endParaRPr lang="fi-FI" sz="1400" dirty="0"/>
          </a:p>
          <a:p>
            <a:r>
              <a:rPr lang="fi-FI" sz="1400" dirty="0">
                <a:solidFill>
                  <a:schemeClr val="tx1"/>
                </a:solidFill>
              </a:rPr>
              <a:t>Aloitti toimintansa </a:t>
            </a:r>
            <a:r>
              <a:rPr lang="fi-FI" sz="1400" dirty="0" smtClean="0">
                <a:solidFill>
                  <a:schemeClr val="tx1"/>
                </a:solidFill>
              </a:rPr>
              <a:t>1.1.2012.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Toimintaa jo 1940 luvulta </a:t>
            </a:r>
            <a:r>
              <a:rPr lang="fi-FI" sz="1400" dirty="0" smtClean="0">
                <a:solidFill>
                  <a:schemeClr val="tx1"/>
                </a:solidFill>
              </a:rPr>
              <a:t>saakka.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Yhtiön toimialue on Varsinais-Suomi. Toimintaa Turun lisäksi, </a:t>
            </a:r>
            <a:r>
              <a:rPr lang="fi-FI" sz="1400" dirty="0" smtClean="0">
                <a:solidFill>
                  <a:schemeClr val="tx1"/>
                </a:solidFill>
              </a:rPr>
              <a:t>Loimaalla, Salossa ja Uudessakaupungissa. </a:t>
            </a:r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/>
          </a:p>
          <a:p>
            <a:r>
              <a:rPr lang="fi-FI" sz="1400" dirty="0"/>
              <a:t>Tunnusluvut</a:t>
            </a:r>
          </a:p>
          <a:p>
            <a:pPr lvl="1"/>
            <a:r>
              <a:rPr lang="fi-FI" sz="1400" dirty="0"/>
              <a:t>n. 1100 henkilön työpaikka</a:t>
            </a:r>
          </a:p>
          <a:p>
            <a:pPr lvl="1"/>
            <a:r>
              <a:rPr lang="fi-FI" sz="1400" dirty="0"/>
              <a:t>45 000 päivittäisen aterian tekijä </a:t>
            </a:r>
          </a:p>
          <a:p>
            <a:pPr lvl="1"/>
            <a:r>
              <a:rPr lang="fi-FI" sz="1400" dirty="0"/>
              <a:t>500 000 m2 siivottavana</a:t>
            </a:r>
          </a:p>
          <a:p>
            <a:pPr lvl="1"/>
            <a:r>
              <a:rPr lang="fi-FI" sz="1400" dirty="0"/>
              <a:t>3 milj. m3 kiinteistönhoidossa</a:t>
            </a:r>
          </a:p>
          <a:p>
            <a:pPr lvl="1"/>
            <a:r>
              <a:rPr lang="fi-FI" sz="1400" dirty="0"/>
              <a:t>Turun alueen suurimpia yksityisiä työnantajia</a:t>
            </a:r>
          </a:p>
          <a:p>
            <a:pPr lvl="1"/>
            <a:r>
              <a:rPr lang="fi-FI" sz="1400" dirty="0">
                <a:solidFill>
                  <a:schemeClr val="tx1"/>
                </a:solidFill>
              </a:rPr>
              <a:t>Liikevaihto vuonna 2013 oli 32,2 miljoonaa euroa.</a:t>
            </a:r>
          </a:p>
          <a:p>
            <a:pPr marL="457200" lvl="1" indent="0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Keväällä 2013 otimme käyttöön nimen </a:t>
            </a:r>
            <a:r>
              <a:rPr lang="fi-FI" sz="1400" b="1" dirty="0" smtClean="0">
                <a:solidFill>
                  <a:schemeClr val="tx1"/>
                </a:solidFill>
              </a:rPr>
              <a:t>Arkea.</a:t>
            </a:r>
            <a:endParaRPr lang="fi-F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58B814-FD5A-AF46-B7A0-7633B3E31361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6076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3844" y="2122993"/>
            <a:ext cx="3148625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i 3"/>
          <p:cNvSpPr/>
          <p:nvPr/>
        </p:nvSpPr>
        <p:spPr>
          <a:xfrm>
            <a:off x="3001248" y="2115807"/>
            <a:ext cx="3119077" cy="302433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958376" y="6576415"/>
            <a:ext cx="4152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>
                <a:solidFill>
                  <a:prstClr val="black"/>
                </a:solidFill>
              </a:rPr>
              <a:t>Kuvalähde: </a:t>
            </a:r>
            <a:r>
              <a:rPr lang="fi-FI" sz="1000" dirty="0" smtClean="0">
                <a:solidFill>
                  <a:prstClr val="black"/>
                </a:solidFill>
              </a:rPr>
              <a:t>Herkuttele kasviksilla – kauden mukaan! Kotimaiset Kasvikset ry</a:t>
            </a:r>
            <a:endParaRPr lang="fi-FI" sz="1000" dirty="0">
              <a:solidFill>
                <a:prstClr val="black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32295" y="1166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Ruokalistaryhmän vuosikello</a:t>
            </a:r>
          </a:p>
          <a:p>
            <a:pPr algn="ctr"/>
            <a:r>
              <a:rPr lang="fi-FI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ausi 1.8 – 31.7.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81872" y="4242551"/>
            <a:ext cx="2677960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i-FI" sz="1000" dirty="0" smtClean="0">
              <a:solidFill>
                <a:prstClr val="black"/>
              </a:solidFill>
            </a:endParaRPr>
          </a:p>
          <a:p>
            <a:r>
              <a:rPr lang="fi-FI" sz="1200" dirty="0" smtClean="0">
                <a:solidFill>
                  <a:srgbClr val="996600"/>
                </a:solidFill>
              </a:rPr>
              <a:t>LOKAKUU</a:t>
            </a:r>
          </a:p>
          <a:p>
            <a:r>
              <a:rPr lang="fi-FI" sz="1200" dirty="0" smtClean="0">
                <a:solidFill>
                  <a:srgbClr val="996600"/>
                </a:solidFill>
              </a:rPr>
              <a:t>Juhlapyhät kevät - kesä ruokalistojen suunnittelun aloitus edellisvuotta hyödyntäen</a:t>
            </a:r>
            <a:endParaRPr lang="fi-FI" sz="1200" dirty="0">
              <a:solidFill>
                <a:srgbClr val="996600"/>
              </a:solidFill>
            </a:endParaRPr>
          </a:p>
          <a:p>
            <a:r>
              <a:rPr lang="fi-FI" sz="1200" dirty="0" smtClean="0">
                <a:solidFill>
                  <a:srgbClr val="996600"/>
                </a:solidFill>
              </a:rPr>
              <a:t>SYYSKUU</a:t>
            </a:r>
            <a:endParaRPr lang="fi-FI" sz="1200" dirty="0">
              <a:solidFill>
                <a:srgbClr val="996600"/>
              </a:solidFill>
            </a:endParaRPr>
          </a:p>
          <a:p>
            <a:endParaRPr lang="fi-FI" sz="1200" dirty="0" smtClean="0">
              <a:solidFill>
                <a:srgbClr val="996600"/>
              </a:solidFill>
            </a:endParaRPr>
          </a:p>
          <a:p>
            <a:r>
              <a:rPr lang="fi-FI" sz="1200" dirty="0" smtClean="0">
                <a:solidFill>
                  <a:srgbClr val="996600"/>
                </a:solidFill>
              </a:rPr>
              <a:t>ELOKUU</a:t>
            </a:r>
            <a:endParaRPr lang="fi-FI" sz="1200" dirty="0">
              <a:solidFill>
                <a:srgbClr val="996600"/>
              </a:solidFill>
            </a:endParaRPr>
          </a:p>
          <a:p>
            <a:r>
              <a:rPr lang="fi-FI" sz="1200" dirty="0">
                <a:solidFill>
                  <a:srgbClr val="996600"/>
                </a:solidFill>
              </a:rPr>
              <a:t>Juhlapyhien ruokalistat marras –joulu - </a:t>
            </a:r>
            <a:r>
              <a:rPr lang="fi-FI" sz="1200" dirty="0" smtClean="0">
                <a:solidFill>
                  <a:srgbClr val="996600"/>
                </a:solidFill>
              </a:rPr>
              <a:t>tammikuu</a:t>
            </a:r>
            <a:endParaRPr lang="fi-FI" sz="1200" dirty="0">
              <a:solidFill>
                <a:srgbClr val="996600"/>
              </a:solidFill>
            </a:endParaRPr>
          </a:p>
          <a:p>
            <a:r>
              <a:rPr lang="fi-FI" sz="1200" dirty="0">
                <a:solidFill>
                  <a:srgbClr val="996600"/>
                </a:solidFill>
              </a:rPr>
              <a:t>Valittujen tuotteitten hankinnan valmistusasteen määrittely</a:t>
            </a:r>
            <a:r>
              <a:rPr lang="fi-FI" sz="1200" dirty="0">
                <a:solidFill>
                  <a:prstClr val="black"/>
                </a:solidFill>
              </a:rPr>
              <a:t>.</a:t>
            </a:r>
          </a:p>
          <a:p>
            <a:endParaRPr lang="fi-FI" sz="1200" dirty="0">
              <a:solidFill>
                <a:srgbClr val="996600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41485" y="77613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Ryhmän kokoontuu kerran kolmessa viikossa, lukuun ottamatta kesä ja heinäkuuta</a:t>
            </a:r>
            <a:r>
              <a:rPr lang="fi-FI" sz="1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Uusien, testattujen ruokien maisto ja arviointi joka 3. kokouksessa</a:t>
            </a:r>
            <a:r>
              <a:rPr lang="fi-FI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53083" y="1332413"/>
            <a:ext cx="2558793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rgbClr val="1F497D">
                    <a:lumMod val="75000"/>
                  </a:srgbClr>
                </a:solidFill>
              </a:rPr>
              <a:t>TAMMI - HELMIKUU</a:t>
            </a:r>
          </a:p>
          <a:p>
            <a:r>
              <a:rPr lang="fi-FI" sz="1200" dirty="0" smtClean="0">
                <a:solidFill>
                  <a:srgbClr val="1F497D">
                    <a:lumMod val="75000"/>
                  </a:srgbClr>
                </a:solidFill>
              </a:rPr>
              <a:t>Ruokalistojen yksittäisten ruokalajien uudistaminen seuraavalle kaudelle. </a:t>
            </a: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Valittujen tuotteitten hankinnan valmistusasteen määrittely</a:t>
            </a:r>
          </a:p>
          <a:p>
            <a:r>
              <a:rPr lang="fi-FI" sz="1200" dirty="0" smtClean="0">
                <a:solidFill>
                  <a:srgbClr val="1F497D">
                    <a:lumMod val="75000"/>
                  </a:srgbClr>
                </a:solidFill>
              </a:rPr>
              <a:t>JOULUKUU</a:t>
            </a:r>
          </a:p>
          <a:p>
            <a:endParaRPr lang="fi-FI" sz="1200" dirty="0" smtClean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fi-FI" sz="1200" dirty="0" smtClean="0">
                <a:solidFill>
                  <a:srgbClr val="1F497D">
                    <a:lumMod val="75000"/>
                  </a:srgbClr>
                </a:solidFill>
              </a:rPr>
              <a:t>MARRASKUU</a:t>
            </a:r>
          </a:p>
          <a:p>
            <a:r>
              <a:rPr lang="fi-FI" sz="1200" dirty="0" smtClean="0">
                <a:solidFill>
                  <a:srgbClr val="1F497D">
                    <a:lumMod val="75000"/>
                  </a:srgbClr>
                </a:solidFill>
              </a:rPr>
              <a:t>Juhlapyhien ruokalista kevät- </a:t>
            </a:r>
          </a:p>
          <a:p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k</a:t>
            </a:r>
            <a:r>
              <a:rPr lang="fi-FI" sz="1200" dirty="0" smtClean="0">
                <a:solidFill>
                  <a:srgbClr val="1F497D">
                    <a:lumMod val="75000"/>
                  </a:srgbClr>
                </a:solidFill>
              </a:rPr>
              <a:t>esä. Sesonkiruokalista peruslistan rinnalle. </a:t>
            </a:r>
            <a:r>
              <a:rPr lang="fi-FI" sz="1200" dirty="0">
                <a:solidFill>
                  <a:srgbClr val="4F81BD">
                    <a:lumMod val="50000"/>
                  </a:srgbClr>
                </a:solidFill>
              </a:rPr>
              <a:t>Valittujen tuotteitten hankinnan valmistusasteen määrittely.</a:t>
            </a:r>
          </a:p>
          <a:p>
            <a:endParaRPr lang="fi-FI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288462" y="1299357"/>
            <a:ext cx="2315985" cy="2492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MAALISKUU</a:t>
            </a:r>
          </a:p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Seuraavan kauden teemat alustavasti  (määrä, ajankohta, aihe)</a:t>
            </a:r>
          </a:p>
          <a:p>
            <a:endParaRPr lang="fi-FI" sz="1200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HUHTIKUU</a:t>
            </a:r>
          </a:p>
          <a:p>
            <a:endParaRPr lang="fi-FI" sz="1200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TOUKOKUU</a:t>
            </a:r>
          </a:p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Juhlapyhien marras-joulu-tammikuu ruokalistojen </a:t>
            </a:r>
            <a:r>
              <a:rPr lang="fi-FI" sz="1200" dirty="0">
                <a:solidFill>
                  <a:srgbClr val="9BBB59">
                    <a:lumMod val="50000"/>
                  </a:srgbClr>
                </a:solidFill>
              </a:rPr>
              <a:t>suunnittelun aloitus edellisvuotta hyödyntäen</a:t>
            </a:r>
          </a:p>
          <a:p>
            <a:endParaRPr lang="fi-FI" sz="12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387954" y="5209474"/>
            <a:ext cx="236051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KESÄ – HEINÄKUU</a:t>
            </a:r>
          </a:p>
          <a:p>
            <a:endParaRPr lang="fi-FI" sz="1200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fi-FI" sz="1200" dirty="0" smtClean="0">
                <a:solidFill>
                  <a:srgbClr val="9BBB59">
                    <a:lumMod val="50000"/>
                  </a:srgbClr>
                </a:solidFill>
              </a:rPr>
              <a:t>Ei kokouksia</a:t>
            </a:r>
          </a:p>
          <a:p>
            <a:endParaRPr lang="fi-FI" sz="1400" dirty="0">
              <a:solidFill>
                <a:srgbClr val="9BBB59">
                  <a:lumMod val="50000"/>
                </a:srgbClr>
              </a:solidFill>
            </a:endParaRPr>
          </a:p>
          <a:p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750771"/>
            <a:ext cx="7772400" cy="741145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TEEMAT JA JUHLAPÄIVÄT</a:t>
            </a:r>
            <a:br>
              <a:rPr lang="fi-FI" sz="2800" dirty="0"/>
            </a:br>
            <a:r>
              <a:rPr lang="fi-FI" dirty="0"/>
              <a:t>	SYKSY 2014				</a:t>
            </a:r>
            <a:r>
              <a:rPr lang="fi-FI" dirty="0" smtClean="0"/>
              <a:t>KEVÄT </a:t>
            </a:r>
            <a:r>
              <a:rPr lang="fi-FI" dirty="0"/>
              <a:t>2015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0FB-0DDF-4DC1-82E2-F290419ADD7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t>22.5.2014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1463-57E3-42C1-998D-484DBAC7A18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3696" y="1704226"/>
            <a:ext cx="4543123" cy="45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182880" y="1376413"/>
            <a:ext cx="19408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Loppiainen 6.1.2014</a:t>
            </a:r>
          </a:p>
          <a:p>
            <a:endParaRPr lang="fi-FI" sz="1000" b="1" dirty="0"/>
          </a:p>
          <a:p>
            <a:r>
              <a:rPr lang="fi-FI" sz="1000" b="1" dirty="0" smtClean="0"/>
              <a:t>Uusi vuosi </a:t>
            </a:r>
          </a:p>
          <a:p>
            <a:endParaRPr lang="fi-FI" sz="1000" b="1" dirty="0" smtClean="0"/>
          </a:p>
          <a:p>
            <a:r>
              <a:rPr lang="fi-FI" sz="1000" b="1" dirty="0" smtClean="0"/>
              <a:t>Joululounas</a:t>
            </a:r>
          </a:p>
          <a:p>
            <a:endParaRPr lang="fi-FI" sz="1000" b="1" dirty="0" smtClean="0"/>
          </a:p>
          <a:p>
            <a:r>
              <a:rPr lang="fi-FI" sz="1000" b="1" dirty="0" smtClean="0"/>
              <a:t>Itsenäisyyspäivän ateria pe 5.12.</a:t>
            </a:r>
          </a:p>
          <a:p>
            <a:endParaRPr lang="fi-FI" sz="1000" b="1" dirty="0" smtClean="0"/>
          </a:p>
          <a:p>
            <a:r>
              <a:rPr lang="fi-FI" sz="1000" b="1" dirty="0" smtClean="0"/>
              <a:t>Pikkujoululounas</a:t>
            </a:r>
          </a:p>
          <a:p>
            <a:endParaRPr lang="fi-FI" sz="1000" b="1" dirty="0" smtClean="0"/>
          </a:p>
          <a:p>
            <a:r>
              <a:rPr lang="fi-FI" sz="1000" b="1" dirty="0" smtClean="0"/>
              <a:t>Isänpäivä </a:t>
            </a:r>
            <a:r>
              <a:rPr lang="fi-FI" sz="1000" b="1" dirty="0"/>
              <a:t>9</a:t>
            </a:r>
            <a:r>
              <a:rPr lang="fi-FI" sz="1000" b="1" dirty="0" smtClean="0"/>
              <a:t> .11.</a:t>
            </a:r>
          </a:p>
          <a:p>
            <a:endParaRPr lang="fi-FI" sz="1000" b="1" dirty="0"/>
          </a:p>
          <a:p>
            <a:r>
              <a:rPr lang="fi-FI" sz="1000" b="1" dirty="0" smtClean="0"/>
              <a:t>Pyhäinpäivä </a:t>
            </a:r>
            <a:r>
              <a:rPr lang="fi-FI" sz="1000" b="1" dirty="0"/>
              <a:t>1</a:t>
            </a:r>
            <a:r>
              <a:rPr lang="fi-FI" sz="1000" b="1" dirty="0" smtClean="0"/>
              <a:t>.11</a:t>
            </a:r>
          </a:p>
          <a:p>
            <a:endParaRPr lang="fi-FI" sz="1000" b="1" dirty="0"/>
          </a:p>
          <a:p>
            <a:r>
              <a:rPr lang="fi-FI" sz="1000" b="1" dirty="0" smtClean="0"/>
              <a:t>Suosikkiruokapäivä /koulut 14.11</a:t>
            </a:r>
            <a:endParaRPr lang="fi-FI" sz="1000" b="1" dirty="0"/>
          </a:p>
        </p:txBody>
      </p:sp>
      <p:sp>
        <p:nvSpPr>
          <p:cNvPr id="9" name="Alaotsikko 8"/>
          <p:cNvSpPr txBox="1">
            <a:spLocks noGrp="1"/>
          </p:cNvSpPr>
          <p:nvPr>
            <p:ph type="subTitle" idx="1"/>
          </p:nvPr>
        </p:nvSpPr>
        <p:spPr>
          <a:xfrm>
            <a:off x="731838" y="1809750"/>
            <a:ext cx="7834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 smtClean="0"/>
          </a:p>
          <a:p>
            <a:endParaRPr lang="fi-FI" sz="1000" dirty="0" smtClean="0"/>
          </a:p>
          <a:p>
            <a:endParaRPr lang="fi-FI" sz="1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82880" y="3975232"/>
            <a:ext cx="2084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 smtClean="0"/>
          </a:p>
          <a:p>
            <a:r>
              <a:rPr lang="fi-FI" sz="1000" b="1" dirty="0" smtClean="0"/>
              <a:t>Luomuviikko </a:t>
            </a:r>
          </a:p>
          <a:p>
            <a:pPr marL="171450" indent="-171450">
              <a:buFontTx/>
              <a:buChar char="-"/>
            </a:pPr>
            <a:r>
              <a:rPr lang="fi-FI" sz="1000" dirty="0" smtClean="0"/>
              <a:t>Kaikki asiakasryhmät</a:t>
            </a:r>
          </a:p>
          <a:p>
            <a:endParaRPr lang="fi-FI" sz="1000" dirty="0"/>
          </a:p>
          <a:p>
            <a:r>
              <a:rPr lang="fi-FI" sz="1000" b="1" dirty="0" smtClean="0"/>
              <a:t>Koulumaitopäivä 24.9</a:t>
            </a:r>
          </a:p>
          <a:p>
            <a:pPr marL="171450" indent="-171450">
              <a:buFontTx/>
              <a:buChar char="-"/>
            </a:pPr>
            <a:r>
              <a:rPr lang="fi-FI" sz="1000" dirty="0" smtClean="0"/>
              <a:t>Paahtokiisseli</a:t>
            </a:r>
          </a:p>
          <a:p>
            <a:pPr marL="171450" indent="-171450">
              <a:buFontTx/>
              <a:buChar char="-"/>
            </a:pPr>
            <a:endParaRPr lang="fi-FI" sz="1000" dirty="0" smtClean="0"/>
          </a:p>
          <a:p>
            <a:r>
              <a:rPr lang="fi-FI" sz="1000" b="1" dirty="0" smtClean="0"/>
              <a:t>Sadonkorjuuviikko </a:t>
            </a:r>
            <a:r>
              <a:rPr lang="fi-FI" sz="1000" dirty="0" smtClean="0"/>
              <a:t> </a:t>
            </a:r>
            <a:r>
              <a:rPr lang="fi-FI" sz="1000" b="1" dirty="0" err="1" smtClean="0"/>
              <a:t>vk</a:t>
            </a:r>
            <a:r>
              <a:rPr lang="fi-FI" sz="1000" b="1" dirty="0" smtClean="0"/>
              <a:t> 37</a:t>
            </a:r>
            <a:endParaRPr lang="fi-FI" sz="1000" b="1" dirty="0"/>
          </a:p>
          <a:p>
            <a:endParaRPr lang="fi-FI" sz="1000" dirty="0"/>
          </a:p>
          <a:p>
            <a:r>
              <a:rPr lang="fi-FI" sz="1000" b="1" dirty="0" smtClean="0"/>
              <a:t>Ruokafestivaali  Food &amp; Fun</a:t>
            </a:r>
          </a:p>
          <a:p>
            <a:r>
              <a:rPr lang="fi-FI" sz="1000" b="1" dirty="0" smtClean="0"/>
              <a:t>1 – 3.10</a:t>
            </a:r>
          </a:p>
          <a:p>
            <a:pPr marL="171450" indent="-171450">
              <a:buFontTx/>
              <a:buChar char="-"/>
            </a:pPr>
            <a:endParaRPr lang="fi-FI" sz="1000" dirty="0"/>
          </a:p>
          <a:p>
            <a:endParaRPr lang="fi-FI" sz="1000" b="1" dirty="0" smtClean="0"/>
          </a:p>
          <a:p>
            <a:endParaRPr lang="fi-FI" sz="1000" dirty="0" smtClean="0"/>
          </a:p>
          <a:p>
            <a:endParaRPr lang="fi-FI" sz="1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113069" y="1607419"/>
            <a:ext cx="15912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Henkilöstöravintolat </a:t>
            </a:r>
          </a:p>
          <a:p>
            <a:r>
              <a:rPr lang="fi-FI" sz="1000" b="1" dirty="0" err="1" smtClean="0"/>
              <a:t>Vko</a:t>
            </a:r>
            <a:r>
              <a:rPr lang="fi-FI" sz="1000" b="1" dirty="0" smtClean="0"/>
              <a:t> 9</a:t>
            </a:r>
            <a:endParaRPr lang="fi-FI" sz="1000" b="1" dirty="0"/>
          </a:p>
          <a:p>
            <a:r>
              <a:rPr lang="fi-FI" sz="1000" b="1" dirty="0" smtClean="0"/>
              <a:t>Välimeri-teema</a:t>
            </a:r>
          </a:p>
          <a:p>
            <a:endParaRPr lang="fi-FI" sz="1000" b="1" dirty="0" smtClean="0"/>
          </a:p>
          <a:p>
            <a:r>
              <a:rPr lang="fi-FI" sz="1000" b="1" dirty="0" smtClean="0"/>
              <a:t>Runebergin päivä 5.2</a:t>
            </a:r>
          </a:p>
          <a:p>
            <a:endParaRPr lang="fi-FI" sz="1000" b="1" dirty="0"/>
          </a:p>
          <a:p>
            <a:r>
              <a:rPr lang="fi-FI" sz="1000" b="1" dirty="0" err="1" smtClean="0"/>
              <a:t>Laskiastiistai</a:t>
            </a:r>
            <a:r>
              <a:rPr lang="fi-FI" sz="1000" b="1" dirty="0" smtClean="0"/>
              <a:t> 17.2, hiihtolomaviikko</a:t>
            </a:r>
          </a:p>
          <a:p>
            <a:endParaRPr lang="fi-FI" sz="1000" b="1" dirty="0"/>
          </a:p>
          <a:p>
            <a:r>
              <a:rPr lang="fi-FI" sz="1000" b="1" dirty="0" smtClean="0"/>
              <a:t>Pääsiäinen, kiirastorstai 2.4</a:t>
            </a:r>
          </a:p>
          <a:p>
            <a:endParaRPr lang="fi-FI" sz="1000" b="1" dirty="0"/>
          </a:p>
          <a:p>
            <a:r>
              <a:rPr lang="fi-FI" sz="1000" b="1" dirty="0" smtClean="0"/>
              <a:t>Vappuaatto 30.4 </a:t>
            </a:r>
          </a:p>
          <a:p>
            <a:endParaRPr lang="fi-FI" sz="1000" b="1" dirty="0"/>
          </a:p>
          <a:p>
            <a:r>
              <a:rPr lang="fi-FI" sz="1000" b="1" dirty="0" smtClean="0"/>
              <a:t>Äitienpäivä 10.5</a:t>
            </a:r>
          </a:p>
          <a:p>
            <a:endParaRPr lang="fi-FI" sz="1000" b="1" dirty="0"/>
          </a:p>
          <a:p>
            <a:r>
              <a:rPr lang="fi-FI" sz="1000" b="1" dirty="0" smtClean="0"/>
              <a:t>Koulujen päätöspäivä</a:t>
            </a:r>
            <a:endParaRPr lang="fi-FI" sz="1000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7113069" y="4417995"/>
            <a:ext cx="141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Hoivan suosikkiruokapäivä kesäkuu</a:t>
            </a:r>
          </a:p>
          <a:p>
            <a:endParaRPr lang="fi-FI" sz="1000" b="1" dirty="0" smtClean="0"/>
          </a:p>
          <a:p>
            <a:r>
              <a:rPr lang="fi-FI" sz="1000" b="1" dirty="0" smtClean="0"/>
              <a:t>Juhannus </a:t>
            </a:r>
            <a:r>
              <a:rPr lang="fi-FI" sz="1000" dirty="0" err="1" smtClean="0"/>
              <a:t>pk/hoiva/henkilöstö</a:t>
            </a:r>
            <a:endParaRPr lang="fi-FI" sz="1000" dirty="0" smtClean="0"/>
          </a:p>
          <a:p>
            <a:endParaRPr lang="fi-FI" sz="1000" dirty="0"/>
          </a:p>
          <a:p>
            <a:endParaRPr lang="fi-FI" sz="1000" b="1" dirty="0" smtClean="0"/>
          </a:p>
          <a:p>
            <a:pPr marL="171450" indent="-171450">
              <a:buFontTx/>
              <a:buChar char="-"/>
            </a:pPr>
            <a:endParaRPr lang="fi-FI" sz="1000" dirty="0" smtClean="0"/>
          </a:p>
        </p:txBody>
      </p:sp>
    </p:spTree>
    <p:extLst>
      <p:ext uri="{BB962C8B-B14F-4D97-AF65-F5344CB8AC3E}">
        <p14:creationId xmlns:p14="http://schemas.microsoft.com/office/powerpoint/2010/main" val="357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Food &amp; Fun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400" dirty="0" smtClean="0"/>
              <a:t>Päiväkodeissa ja kouluissa Food &amp; Fun –festivaalin teemana ”</a:t>
            </a:r>
            <a:r>
              <a:rPr lang="fi-FI" sz="2400" dirty="0" err="1" smtClean="0"/>
              <a:t>Street</a:t>
            </a:r>
            <a:r>
              <a:rPr lang="fi-FI" sz="2400" dirty="0" smtClean="0"/>
              <a:t> Food”</a:t>
            </a:r>
          </a:p>
          <a:p>
            <a:r>
              <a:rPr lang="fi-FI" sz="2400" dirty="0" smtClean="0"/>
              <a:t>Ruokasaleissa teemapäivien aikana erilaista oheisohjelmaa, ohjelma vaihtele kouluittain</a:t>
            </a:r>
          </a:p>
          <a:p>
            <a:r>
              <a:rPr lang="fi-FI" sz="2400" dirty="0"/>
              <a:t>Tavoitteena on </a:t>
            </a:r>
            <a:r>
              <a:rPr lang="fi-FI" sz="2400" dirty="0" err="1"/>
              <a:t>osallistaa</a:t>
            </a:r>
            <a:r>
              <a:rPr lang="fi-FI" sz="2400" dirty="0"/>
              <a:t> ja aktivoida koululaisia ruokailun eri ulottuvuuksia hyödyntäen. </a:t>
            </a:r>
          </a:p>
          <a:p>
            <a:r>
              <a:rPr lang="fi-FI" sz="2400" dirty="0" smtClean="0"/>
              <a:t>yhteistyössä</a:t>
            </a:r>
          </a:p>
          <a:p>
            <a:pPr lvl="1"/>
            <a:r>
              <a:rPr lang="fi-FI" sz="2400" dirty="0" smtClean="0"/>
              <a:t>Turun </a:t>
            </a:r>
            <a:r>
              <a:rPr lang="fi-FI" sz="2400" dirty="0"/>
              <a:t>lapsi- ja nuorisotutkimuskeskus </a:t>
            </a:r>
            <a:r>
              <a:rPr lang="fi-FI" sz="2400" dirty="0" err="1" smtClean="0"/>
              <a:t>Cyri</a:t>
            </a:r>
            <a:r>
              <a:rPr lang="fi-FI" sz="2400" dirty="0" smtClean="0"/>
              <a:t> </a:t>
            </a:r>
          </a:p>
          <a:p>
            <a:pPr marL="457200" lvl="1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	(</a:t>
            </a:r>
            <a:r>
              <a:rPr lang="fi-FI" sz="2400" dirty="0" err="1" smtClean="0"/>
              <a:t>ProMeal-kouluruokatutkimus</a:t>
            </a:r>
            <a:r>
              <a:rPr lang="fi-FI" sz="2400" dirty="0" smtClean="0"/>
              <a:t>)</a:t>
            </a:r>
          </a:p>
          <a:p>
            <a:pPr lvl="1"/>
            <a:r>
              <a:rPr lang="fi-FI" sz="2400" dirty="0" smtClean="0"/>
              <a:t>Turun </a:t>
            </a:r>
            <a:r>
              <a:rPr lang="fi-FI" sz="2400" dirty="0"/>
              <a:t>yliopiston Funktionaalisten elintarvikkeiden </a:t>
            </a:r>
            <a:r>
              <a:rPr lang="fi-FI" sz="2400" dirty="0" smtClean="0"/>
              <a:t>kehittämiskeskus 		(</a:t>
            </a:r>
            <a:r>
              <a:rPr lang="fi-FI" sz="2400" dirty="0" err="1" smtClean="0"/>
              <a:t>Sapere</a:t>
            </a:r>
            <a:r>
              <a:rPr lang="fi-FI" sz="2400" dirty="0" smtClean="0"/>
              <a:t>, Ruokakasvatus varhaiskasvatus-hanke)</a:t>
            </a:r>
          </a:p>
          <a:p>
            <a:pPr lvl="1"/>
            <a:r>
              <a:rPr lang="fi-FI" sz="2400" dirty="0" smtClean="0"/>
              <a:t>Koulut </a:t>
            </a:r>
          </a:p>
          <a:p>
            <a:pPr marL="457200" lvl="1" indent="0">
              <a:buNone/>
            </a:pPr>
            <a:endParaRPr lang="fi-FI" sz="2400" dirty="0" smtClean="0"/>
          </a:p>
          <a:p>
            <a:r>
              <a:rPr lang="fi-FI" sz="2400" dirty="0" smtClean="0"/>
              <a:t>Lisäksi Food &amp; Fun </a:t>
            </a:r>
            <a:r>
              <a:rPr lang="fi-FI" sz="2400" dirty="0"/>
              <a:t>–organisaatiolla suunnitteilla </a:t>
            </a:r>
            <a:r>
              <a:rPr lang="fi-FI" sz="2400" dirty="0" smtClean="0"/>
              <a:t>yhteistyössä keittiömestarien kanssa lasten suunnittelemat annokset keittiömestarien toteuttamina?</a:t>
            </a:r>
          </a:p>
          <a:p>
            <a:r>
              <a:rPr lang="fi-FI" sz="2400" dirty="0" smtClean="0"/>
              <a:t>Koululuokka/päiväkotiryhmä avajaisiin mukaan?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Tuija Kämä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8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Ylijäämäruoka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Arkea ja Turun Katulähetys ry ovat sopineet ylijääneen kouluruoan </a:t>
            </a:r>
            <a:r>
              <a:rPr lang="fi-FI" dirty="0" smtClean="0"/>
              <a:t>jakamisesta</a:t>
            </a:r>
          </a:p>
          <a:p>
            <a:r>
              <a:rPr lang="fi-FI" dirty="0" smtClean="0"/>
              <a:t>Kouluruoan </a:t>
            </a:r>
            <a:r>
              <a:rPr lang="fi-FI" dirty="0"/>
              <a:t>jakaminen </a:t>
            </a:r>
            <a:r>
              <a:rPr lang="fi-FI" dirty="0" smtClean="0"/>
              <a:t>aloitettiin pilottina viidestä koulusta 2.5.2014</a:t>
            </a:r>
          </a:p>
          <a:p>
            <a:pPr lvl="1"/>
            <a:r>
              <a:rPr lang="fi-FI" dirty="0" smtClean="0"/>
              <a:t>Luostarinvuori</a:t>
            </a:r>
          </a:p>
          <a:p>
            <a:pPr lvl="1"/>
            <a:r>
              <a:rPr lang="fi-FI" dirty="0" err="1" smtClean="0"/>
              <a:t>Puolala</a:t>
            </a:r>
            <a:endParaRPr lang="fi-FI" dirty="0" smtClean="0"/>
          </a:p>
          <a:p>
            <a:pPr lvl="1"/>
            <a:r>
              <a:rPr lang="fi-FI" dirty="0" smtClean="0"/>
              <a:t>TSYK</a:t>
            </a:r>
          </a:p>
          <a:p>
            <a:pPr lvl="1"/>
            <a:r>
              <a:rPr lang="fi-FI" dirty="0" smtClean="0"/>
              <a:t>Juhana Herttua</a:t>
            </a:r>
          </a:p>
          <a:p>
            <a:pPr lvl="1"/>
            <a:r>
              <a:rPr lang="fi-FI" dirty="0" smtClean="0"/>
              <a:t>Klassillinen lukio</a:t>
            </a:r>
          </a:p>
          <a:p>
            <a:endParaRPr lang="fi-FI" dirty="0"/>
          </a:p>
          <a:p>
            <a:r>
              <a:rPr lang="fi-FI" dirty="0" smtClean="0"/>
              <a:t>Toimintaa </a:t>
            </a:r>
            <a:r>
              <a:rPr lang="fi-FI" dirty="0"/>
              <a:t>voidaan </a:t>
            </a:r>
            <a:r>
              <a:rPr lang="fi-FI" dirty="0" smtClean="0"/>
              <a:t>laajentaa myöhemmin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Arkea edellyttää, että ylijääräruoan vastaanottaja noudattaa toiminnassaan </a:t>
            </a:r>
            <a:r>
              <a:rPr lang="fi-FI" dirty="0" err="1"/>
              <a:t>Eviran</a:t>
            </a:r>
            <a:r>
              <a:rPr lang="fi-FI" dirty="0"/>
              <a:t> antamaa ruoka-apuohjetta ja järjestää elintarvikkeiden jakelun sen </a:t>
            </a:r>
            <a:r>
              <a:rPr lang="fi-FI" dirty="0" smtClean="0"/>
              <a:t>mukaisesti</a:t>
            </a:r>
          </a:p>
          <a:p>
            <a:r>
              <a:rPr lang="fi-FI" dirty="0"/>
              <a:t>Y</a:t>
            </a:r>
            <a:r>
              <a:rPr lang="fi-FI" dirty="0" smtClean="0"/>
              <a:t>lijäämäruokaa tulee jakaa eteenpäin maksutta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Tuija Kämä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308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Asiakaspalautejärjestelmä suunnitteilla syksyllä 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Tuija Kämä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624468"/>
            <a:ext cx="7378700" cy="269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08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555477" y="1051135"/>
            <a:ext cx="7205685" cy="4520724"/>
            <a:chOff x="1435968" y="701331"/>
            <a:chExt cx="7426163" cy="4634944"/>
          </a:xfrm>
        </p:grpSpPr>
        <p:sp>
          <p:nvSpPr>
            <p:cNvPr id="8" name="Puolivapaa piirto 7"/>
            <p:cNvSpPr/>
            <p:nvPr/>
          </p:nvSpPr>
          <p:spPr>
            <a:xfrm>
              <a:off x="6700699" y="1239996"/>
              <a:ext cx="2161432" cy="4096276"/>
            </a:xfrm>
            <a:custGeom>
              <a:avLst/>
              <a:gdLst>
                <a:gd name="connsiteX0" fmla="*/ 0 w 997459"/>
                <a:gd name="connsiteY0" fmla="*/ 99746 h 2278892"/>
                <a:gd name="connsiteX1" fmla="*/ 99746 w 997459"/>
                <a:gd name="connsiteY1" fmla="*/ 0 h 2278892"/>
                <a:gd name="connsiteX2" fmla="*/ 897713 w 997459"/>
                <a:gd name="connsiteY2" fmla="*/ 0 h 2278892"/>
                <a:gd name="connsiteX3" fmla="*/ 997459 w 997459"/>
                <a:gd name="connsiteY3" fmla="*/ 99746 h 2278892"/>
                <a:gd name="connsiteX4" fmla="*/ 997459 w 997459"/>
                <a:gd name="connsiteY4" fmla="*/ 2179146 h 2278892"/>
                <a:gd name="connsiteX5" fmla="*/ 897713 w 997459"/>
                <a:gd name="connsiteY5" fmla="*/ 2278892 h 2278892"/>
                <a:gd name="connsiteX6" fmla="*/ 99746 w 997459"/>
                <a:gd name="connsiteY6" fmla="*/ 2278892 h 2278892"/>
                <a:gd name="connsiteX7" fmla="*/ 0 w 997459"/>
                <a:gd name="connsiteY7" fmla="*/ 2179146 h 2278892"/>
                <a:gd name="connsiteX8" fmla="*/ 0 w 997459"/>
                <a:gd name="connsiteY8" fmla="*/ 99746 h 22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459" h="2278892">
                  <a:moveTo>
                    <a:pt x="0" y="99746"/>
                  </a:moveTo>
                  <a:cubicBezTo>
                    <a:pt x="0" y="44658"/>
                    <a:pt x="44658" y="0"/>
                    <a:pt x="99746" y="0"/>
                  </a:cubicBezTo>
                  <a:lnTo>
                    <a:pt x="897713" y="0"/>
                  </a:lnTo>
                  <a:cubicBezTo>
                    <a:pt x="952801" y="0"/>
                    <a:pt x="997459" y="44658"/>
                    <a:pt x="997459" y="99746"/>
                  </a:cubicBezTo>
                  <a:lnTo>
                    <a:pt x="997459" y="2179146"/>
                  </a:lnTo>
                  <a:cubicBezTo>
                    <a:pt x="997459" y="2234234"/>
                    <a:pt x="952801" y="2278892"/>
                    <a:pt x="897713" y="2278892"/>
                  </a:cubicBezTo>
                  <a:lnTo>
                    <a:pt x="99746" y="2278892"/>
                  </a:lnTo>
                  <a:cubicBezTo>
                    <a:pt x="44658" y="2278892"/>
                    <a:pt x="0" y="2234234"/>
                    <a:pt x="0" y="2179146"/>
                  </a:cubicBezTo>
                  <a:lnTo>
                    <a:pt x="0" y="99746"/>
                  </a:lnTo>
                  <a:close/>
                </a:path>
              </a:pathLst>
            </a:custGeom>
            <a:solidFill>
              <a:srgbClr val="0097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82555" rIns="82555" bIns="8255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bg1"/>
                  </a:solidFill>
                </a:rPr>
                <a:t>Kiinteistö- ja </a:t>
              </a:r>
              <a:r>
                <a:rPr lang="fi-FI" sz="1400" b="1" dirty="0" smtClean="0">
                  <a:solidFill>
                    <a:schemeClr val="bg1"/>
                  </a:solidFill>
                </a:rPr>
                <a:t>turvallisuuspalvelu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 smtClean="0">
                  <a:solidFill>
                    <a:schemeClr val="bg1"/>
                  </a:solidFill>
                </a:rPr>
                <a:t> 150</a:t>
              </a:r>
              <a:endParaRPr lang="fi-FI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4104327" y="1239999"/>
              <a:ext cx="2265361" cy="4096276"/>
            </a:xfrm>
            <a:custGeom>
              <a:avLst/>
              <a:gdLst>
                <a:gd name="connsiteX0" fmla="*/ 0 w 997459"/>
                <a:gd name="connsiteY0" fmla="*/ 99746 h 2278892"/>
                <a:gd name="connsiteX1" fmla="*/ 99746 w 997459"/>
                <a:gd name="connsiteY1" fmla="*/ 0 h 2278892"/>
                <a:gd name="connsiteX2" fmla="*/ 897713 w 997459"/>
                <a:gd name="connsiteY2" fmla="*/ 0 h 2278892"/>
                <a:gd name="connsiteX3" fmla="*/ 997459 w 997459"/>
                <a:gd name="connsiteY3" fmla="*/ 99746 h 2278892"/>
                <a:gd name="connsiteX4" fmla="*/ 997459 w 997459"/>
                <a:gd name="connsiteY4" fmla="*/ 2179146 h 2278892"/>
                <a:gd name="connsiteX5" fmla="*/ 897713 w 997459"/>
                <a:gd name="connsiteY5" fmla="*/ 2278892 h 2278892"/>
                <a:gd name="connsiteX6" fmla="*/ 99746 w 997459"/>
                <a:gd name="connsiteY6" fmla="*/ 2278892 h 2278892"/>
                <a:gd name="connsiteX7" fmla="*/ 0 w 997459"/>
                <a:gd name="connsiteY7" fmla="*/ 2179146 h 2278892"/>
                <a:gd name="connsiteX8" fmla="*/ 0 w 997459"/>
                <a:gd name="connsiteY8" fmla="*/ 99746 h 22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459" h="2278892">
                  <a:moveTo>
                    <a:pt x="0" y="99746"/>
                  </a:moveTo>
                  <a:cubicBezTo>
                    <a:pt x="0" y="44658"/>
                    <a:pt x="44658" y="0"/>
                    <a:pt x="99746" y="0"/>
                  </a:cubicBezTo>
                  <a:lnTo>
                    <a:pt x="897713" y="0"/>
                  </a:lnTo>
                  <a:cubicBezTo>
                    <a:pt x="952801" y="0"/>
                    <a:pt x="997459" y="44658"/>
                    <a:pt x="997459" y="99746"/>
                  </a:cubicBezTo>
                  <a:lnTo>
                    <a:pt x="997459" y="2179146"/>
                  </a:lnTo>
                  <a:cubicBezTo>
                    <a:pt x="997459" y="2234234"/>
                    <a:pt x="952801" y="2278892"/>
                    <a:pt x="897713" y="2278892"/>
                  </a:cubicBezTo>
                  <a:lnTo>
                    <a:pt x="99746" y="2278892"/>
                  </a:lnTo>
                  <a:cubicBezTo>
                    <a:pt x="44658" y="2278892"/>
                    <a:pt x="0" y="2234234"/>
                    <a:pt x="0" y="2179146"/>
                  </a:cubicBezTo>
                  <a:lnTo>
                    <a:pt x="0" y="99746"/>
                  </a:lnTo>
                  <a:close/>
                </a:path>
              </a:pathLst>
            </a:custGeom>
            <a:solidFill>
              <a:srgbClr val="0097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82555" rIns="82555" bIns="8255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Siivouspalvelu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 smtClean="0">
                  <a:solidFill>
                    <a:schemeClr val="bg1"/>
                  </a:solidFill>
                </a:rPr>
                <a:t>250</a:t>
              </a:r>
              <a:endParaRPr lang="fi-FI" sz="1400" b="1" kern="120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Puolivapaa piirto 9"/>
            <p:cNvSpPr/>
            <p:nvPr/>
          </p:nvSpPr>
          <p:spPr>
            <a:xfrm>
              <a:off x="1435968" y="1239997"/>
              <a:ext cx="2335555" cy="4096278"/>
            </a:xfrm>
            <a:custGeom>
              <a:avLst/>
              <a:gdLst>
                <a:gd name="connsiteX0" fmla="*/ 0 w 997459"/>
                <a:gd name="connsiteY0" fmla="*/ 99746 h 2278892"/>
                <a:gd name="connsiteX1" fmla="*/ 99746 w 997459"/>
                <a:gd name="connsiteY1" fmla="*/ 0 h 2278892"/>
                <a:gd name="connsiteX2" fmla="*/ 897713 w 997459"/>
                <a:gd name="connsiteY2" fmla="*/ 0 h 2278892"/>
                <a:gd name="connsiteX3" fmla="*/ 997459 w 997459"/>
                <a:gd name="connsiteY3" fmla="*/ 99746 h 2278892"/>
                <a:gd name="connsiteX4" fmla="*/ 997459 w 997459"/>
                <a:gd name="connsiteY4" fmla="*/ 2179146 h 2278892"/>
                <a:gd name="connsiteX5" fmla="*/ 897713 w 997459"/>
                <a:gd name="connsiteY5" fmla="*/ 2278892 h 2278892"/>
                <a:gd name="connsiteX6" fmla="*/ 99746 w 997459"/>
                <a:gd name="connsiteY6" fmla="*/ 2278892 h 2278892"/>
                <a:gd name="connsiteX7" fmla="*/ 0 w 997459"/>
                <a:gd name="connsiteY7" fmla="*/ 2179146 h 2278892"/>
                <a:gd name="connsiteX8" fmla="*/ 0 w 997459"/>
                <a:gd name="connsiteY8" fmla="*/ 99746 h 22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459" h="2278892">
                  <a:moveTo>
                    <a:pt x="0" y="99746"/>
                  </a:moveTo>
                  <a:cubicBezTo>
                    <a:pt x="0" y="44658"/>
                    <a:pt x="44658" y="0"/>
                    <a:pt x="99746" y="0"/>
                  </a:cubicBezTo>
                  <a:lnTo>
                    <a:pt x="897713" y="0"/>
                  </a:lnTo>
                  <a:cubicBezTo>
                    <a:pt x="952801" y="0"/>
                    <a:pt x="997459" y="44658"/>
                    <a:pt x="997459" y="99746"/>
                  </a:cubicBezTo>
                  <a:lnTo>
                    <a:pt x="997459" y="2179146"/>
                  </a:lnTo>
                  <a:cubicBezTo>
                    <a:pt x="997459" y="2234234"/>
                    <a:pt x="952801" y="2278892"/>
                    <a:pt x="897713" y="2278892"/>
                  </a:cubicBezTo>
                  <a:lnTo>
                    <a:pt x="99746" y="2278892"/>
                  </a:lnTo>
                  <a:cubicBezTo>
                    <a:pt x="44658" y="2278892"/>
                    <a:pt x="0" y="2234234"/>
                    <a:pt x="0" y="2179146"/>
                  </a:cubicBezTo>
                  <a:lnTo>
                    <a:pt x="0" y="99746"/>
                  </a:lnTo>
                  <a:close/>
                </a:path>
              </a:pathLst>
            </a:custGeom>
            <a:solidFill>
              <a:srgbClr val="0097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82555" rIns="82555" bIns="8255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Ruokapalvelu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700 </a:t>
              </a:r>
              <a:endParaRPr lang="fi-FI" sz="1400" b="1" kern="120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1437595" y="701331"/>
              <a:ext cx="7424533" cy="486024"/>
            </a:xfrm>
            <a:custGeom>
              <a:avLst/>
              <a:gdLst>
                <a:gd name="connsiteX0" fmla="*/ 0 w 8921947"/>
                <a:gd name="connsiteY0" fmla="*/ 62161 h 621609"/>
                <a:gd name="connsiteX1" fmla="*/ 62161 w 8921947"/>
                <a:gd name="connsiteY1" fmla="*/ 0 h 621609"/>
                <a:gd name="connsiteX2" fmla="*/ 8859786 w 8921947"/>
                <a:gd name="connsiteY2" fmla="*/ 0 h 621609"/>
                <a:gd name="connsiteX3" fmla="*/ 8921947 w 8921947"/>
                <a:gd name="connsiteY3" fmla="*/ 62161 h 621609"/>
                <a:gd name="connsiteX4" fmla="*/ 8921947 w 8921947"/>
                <a:gd name="connsiteY4" fmla="*/ 559448 h 621609"/>
                <a:gd name="connsiteX5" fmla="*/ 8859786 w 8921947"/>
                <a:gd name="connsiteY5" fmla="*/ 621609 h 621609"/>
                <a:gd name="connsiteX6" fmla="*/ 62161 w 8921947"/>
                <a:gd name="connsiteY6" fmla="*/ 621609 h 621609"/>
                <a:gd name="connsiteX7" fmla="*/ 0 w 8921947"/>
                <a:gd name="connsiteY7" fmla="*/ 559448 h 621609"/>
                <a:gd name="connsiteX8" fmla="*/ 0 w 8921947"/>
                <a:gd name="connsiteY8" fmla="*/ 62161 h 62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1947" h="621609">
                  <a:moveTo>
                    <a:pt x="0" y="62161"/>
                  </a:moveTo>
                  <a:cubicBezTo>
                    <a:pt x="0" y="27830"/>
                    <a:pt x="27830" y="0"/>
                    <a:pt x="62161" y="0"/>
                  </a:cubicBezTo>
                  <a:lnTo>
                    <a:pt x="8859786" y="0"/>
                  </a:lnTo>
                  <a:cubicBezTo>
                    <a:pt x="8894117" y="0"/>
                    <a:pt x="8921947" y="27830"/>
                    <a:pt x="8921947" y="62161"/>
                  </a:cubicBezTo>
                  <a:lnTo>
                    <a:pt x="8921947" y="559448"/>
                  </a:lnTo>
                  <a:cubicBezTo>
                    <a:pt x="8921947" y="593779"/>
                    <a:pt x="8894117" y="621609"/>
                    <a:pt x="8859786" y="621609"/>
                  </a:cubicBezTo>
                  <a:lnTo>
                    <a:pt x="62161" y="621609"/>
                  </a:lnTo>
                  <a:cubicBezTo>
                    <a:pt x="27830" y="621609"/>
                    <a:pt x="0" y="593779"/>
                    <a:pt x="0" y="559448"/>
                  </a:cubicBezTo>
                  <a:lnTo>
                    <a:pt x="0" y="62161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076" tIns="121076" rIns="121076" bIns="121076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400" kern="1200" dirty="0" smtClean="0">
                  <a:ln>
                    <a:noFill/>
                  </a:ln>
                </a:rPr>
                <a:t>Henkilöstö, 1 100</a:t>
              </a:r>
              <a:endParaRPr lang="fi-FI" sz="2400" kern="1200" dirty="0">
                <a:ln>
                  <a:noFill/>
                </a:ln>
              </a:endParaRPr>
            </a:p>
          </p:txBody>
        </p:sp>
        <p:sp>
          <p:nvSpPr>
            <p:cNvPr id="12" name="Pyöristetty suorakulmio 11"/>
            <p:cNvSpPr/>
            <p:nvPr/>
          </p:nvSpPr>
          <p:spPr>
            <a:xfrm>
              <a:off x="1437595" y="1999566"/>
              <a:ext cx="7424535" cy="935999"/>
            </a:xfrm>
            <a:prstGeom prst="roundRect">
              <a:avLst/>
            </a:prstGeom>
            <a:solidFill>
              <a:srgbClr val="9CBC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 smtClean="0">
                  <a:solidFill>
                    <a:schemeClr val="tx1"/>
                  </a:solidFill>
                </a:rPr>
                <a:t>Tukipalvelut</a:t>
              </a:r>
              <a:endParaRPr lang="fi-FI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5" y="3508090"/>
            <a:ext cx="1381218" cy="1872274"/>
          </a:xfrm>
          <a:prstGeom prst="rect">
            <a:avLst/>
          </a:prstGeom>
        </p:spPr>
      </p:pic>
      <p:pic>
        <p:nvPicPr>
          <p:cNvPr id="14" name="Sisällön paikkamerkki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18" y="3460939"/>
            <a:ext cx="1360938" cy="193807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83" y="3468011"/>
            <a:ext cx="1378804" cy="1841688"/>
          </a:xfrm>
          <a:prstGeom prst="rect">
            <a:avLst/>
          </a:prstGeom>
        </p:spPr>
      </p:pic>
      <p:sp>
        <p:nvSpPr>
          <p:cNvPr id="16" name="Otsikko 1"/>
          <p:cNvSpPr txBox="1">
            <a:spLocks/>
          </p:cNvSpPr>
          <p:nvPr/>
        </p:nvSpPr>
        <p:spPr>
          <a:xfrm>
            <a:off x="2655830" y="259879"/>
            <a:ext cx="4573912" cy="54005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97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Henkilöstömme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1574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15040" y="222141"/>
            <a:ext cx="4971799" cy="540058"/>
          </a:xfrm>
        </p:spPr>
        <p:txBody>
          <a:bodyPr>
            <a:normAutofit/>
          </a:bodyPr>
          <a:lstStyle/>
          <a:p>
            <a:r>
              <a:rPr lang="fi-FI" sz="2800" dirty="0" smtClean="0"/>
              <a:t>Organisaatio</a:t>
            </a:r>
            <a:endParaRPr lang="fi-FI" sz="28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58B814-FD5A-AF46-B7A0-7633B3E31361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1093627" y="1051134"/>
            <a:ext cx="6409574" cy="5267918"/>
            <a:chOff x="1523999" y="701331"/>
            <a:chExt cx="7222566" cy="5967523"/>
          </a:xfrm>
        </p:grpSpPr>
        <p:sp>
          <p:nvSpPr>
            <p:cNvPr id="8" name="Puolivapaa piirto 7"/>
            <p:cNvSpPr/>
            <p:nvPr/>
          </p:nvSpPr>
          <p:spPr>
            <a:xfrm>
              <a:off x="7008995" y="1239998"/>
              <a:ext cx="1606375" cy="4096277"/>
            </a:xfrm>
            <a:custGeom>
              <a:avLst/>
              <a:gdLst>
                <a:gd name="connsiteX0" fmla="*/ 0 w 997459"/>
                <a:gd name="connsiteY0" fmla="*/ 99746 h 2278892"/>
                <a:gd name="connsiteX1" fmla="*/ 99746 w 997459"/>
                <a:gd name="connsiteY1" fmla="*/ 0 h 2278892"/>
                <a:gd name="connsiteX2" fmla="*/ 897713 w 997459"/>
                <a:gd name="connsiteY2" fmla="*/ 0 h 2278892"/>
                <a:gd name="connsiteX3" fmla="*/ 997459 w 997459"/>
                <a:gd name="connsiteY3" fmla="*/ 99746 h 2278892"/>
                <a:gd name="connsiteX4" fmla="*/ 997459 w 997459"/>
                <a:gd name="connsiteY4" fmla="*/ 2179146 h 2278892"/>
                <a:gd name="connsiteX5" fmla="*/ 897713 w 997459"/>
                <a:gd name="connsiteY5" fmla="*/ 2278892 h 2278892"/>
                <a:gd name="connsiteX6" fmla="*/ 99746 w 997459"/>
                <a:gd name="connsiteY6" fmla="*/ 2278892 h 2278892"/>
                <a:gd name="connsiteX7" fmla="*/ 0 w 997459"/>
                <a:gd name="connsiteY7" fmla="*/ 2179146 h 2278892"/>
                <a:gd name="connsiteX8" fmla="*/ 0 w 997459"/>
                <a:gd name="connsiteY8" fmla="*/ 99746 h 22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459" h="2278892">
                  <a:moveTo>
                    <a:pt x="0" y="99746"/>
                  </a:moveTo>
                  <a:cubicBezTo>
                    <a:pt x="0" y="44658"/>
                    <a:pt x="44658" y="0"/>
                    <a:pt x="99746" y="0"/>
                  </a:cubicBezTo>
                  <a:lnTo>
                    <a:pt x="897713" y="0"/>
                  </a:lnTo>
                  <a:cubicBezTo>
                    <a:pt x="952801" y="0"/>
                    <a:pt x="997459" y="44658"/>
                    <a:pt x="997459" y="99746"/>
                  </a:cubicBezTo>
                  <a:lnTo>
                    <a:pt x="997459" y="2179146"/>
                  </a:lnTo>
                  <a:cubicBezTo>
                    <a:pt x="997459" y="2234234"/>
                    <a:pt x="952801" y="2278892"/>
                    <a:pt x="897713" y="2278892"/>
                  </a:cubicBezTo>
                  <a:lnTo>
                    <a:pt x="99746" y="2278892"/>
                  </a:lnTo>
                  <a:cubicBezTo>
                    <a:pt x="44658" y="2278892"/>
                    <a:pt x="0" y="2234234"/>
                    <a:pt x="0" y="2179146"/>
                  </a:cubicBezTo>
                  <a:lnTo>
                    <a:pt x="0" y="99746"/>
                  </a:lnTo>
                  <a:close/>
                </a:path>
              </a:pathLst>
            </a:custGeom>
            <a:solidFill>
              <a:srgbClr val="0097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82555" rIns="82555" bIns="8255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bg1"/>
                  </a:solidFill>
                </a:rPr>
                <a:t>Kiinteistö- ja </a:t>
              </a:r>
              <a:r>
                <a:rPr lang="fi-FI" sz="1400" b="1" dirty="0" smtClean="0">
                  <a:solidFill>
                    <a:schemeClr val="bg1"/>
                  </a:solidFill>
                </a:rPr>
                <a:t>turvallisuus-palvelu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 smtClean="0">
                  <a:solidFill>
                    <a:schemeClr val="bg1"/>
                  </a:solidFill>
                </a:rPr>
                <a:t> </a:t>
              </a:r>
              <a:r>
                <a:rPr lang="fi-FI" sz="1400" b="1" dirty="0">
                  <a:solidFill>
                    <a:schemeClr val="bg1"/>
                  </a:solidFill>
                </a:rPr>
                <a:t>Matti Leino </a:t>
              </a: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4324514" y="1239998"/>
              <a:ext cx="1687404" cy="4096277"/>
            </a:xfrm>
            <a:custGeom>
              <a:avLst/>
              <a:gdLst>
                <a:gd name="connsiteX0" fmla="*/ 0 w 997459"/>
                <a:gd name="connsiteY0" fmla="*/ 99746 h 2278892"/>
                <a:gd name="connsiteX1" fmla="*/ 99746 w 997459"/>
                <a:gd name="connsiteY1" fmla="*/ 0 h 2278892"/>
                <a:gd name="connsiteX2" fmla="*/ 897713 w 997459"/>
                <a:gd name="connsiteY2" fmla="*/ 0 h 2278892"/>
                <a:gd name="connsiteX3" fmla="*/ 997459 w 997459"/>
                <a:gd name="connsiteY3" fmla="*/ 99746 h 2278892"/>
                <a:gd name="connsiteX4" fmla="*/ 997459 w 997459"/>
                <a:gd name="connsiteY4" fmla="*/ 2179146 h 2278892"/>
                <a:gd name="connsiteX5" fmla="*/ 897713 w 997459"/>
                <a:gd name="connsiteY5" fmla="*/ 2278892 h 2278892"/>
                <a:gd name="connsiteX6" fmla="*/ 99746 w 997459"/>
                <a:gd name="connsiteY6" fmla="*/ 2278892 h 2278892"/>
                <a:gd name="connsiteX7" fmla="*/ 0 w 997459"/>
                <a:gd name="connsiteY7" fmla="*/ 2179146 h 2278892"/>
                <a:gd name="connsiteX8" fmla="*/ 0 w 997459"/>
                <a:gd name="connsiteY8" fmla="*/ 99746 h 22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459" h="2278892">
                  <a:moveTo>
                    <a:pt x="0" y="99746"/>
                  </a:moveTo>
                  <a:cubicBezTo>
                    <a:pt x="0" y="44658"/>
                    <a:pt x="44658" y="0"/>
                    <a:pt x="99746" y="0"/>
                  </a:cubicBezTo>
                  <a:lnTo>
                    <a:pt x="897713" y="0"/>
                  </a:lnTo>
                  <a:cubicBezTo>
                    <a:pt x="952801" y="0"/>
                    <a:pt x="997459" y="44658"/>
                    <a:pt x="997459" y="99746"/>
                  </a:cubicBezTo>
                  <a:lnTo>
                    <a:pt x="997459" y="2179146"/>
                  </a:lnTo>
                  <a:cubicBezTo>
                    <a:pt x="997459" y="2234234"/>
                    <a:pt x="952801" y="2278892"/>
                    <a:pt x="897713" y="2278892"/>
                  </a:cubicBezTo>
                  <a:lnTo>
                    <a:pt x="99746" y="2278892"/>
                  </a:lnTo>
                  <a:cubicBezTo>
                    <a:pt x="44658" y="2278892"/>
                    <a:pt x="0" y="2234234"/>
                    <a:pt x="0" y="2179146"/>
                  </a:cubicBezTo>
                  <a:lnTo>
                    <a:pt x="0" y="99746"/>
                  </a:lnTo>
                  <a:close/>
                </a:path>
              </a:pathLst>
            </a:custGeom>
            <a:solidFill>
              <a:srgbClr val="0097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82555" rIns="82555" bIns="8255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Siivouspalvelu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 Sar</a:t>
              </a:r>
              <a:r>
                <a:rPr lang="fi-FI" sz="1400" b="1" dirty="0" smtClean="0">
                  <a:solidFill>
                    <a:schemeClr val="bg1"/>
                  </a:solidFill>
                </a:rPr>
                <a:t>i Silén</a:t>
              </a:r>
              <a:endParaRPr lang="fi-FI" sz="1400" b="1" kern="120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Puolivapaa piirto 9"/>
            <p:cNvSpPr/>
            <p:nvPr/>
          </p:nvSpPr>
          <p:spPr>
            <a:xfrm>
              <a:off x="1682577" y="1239997"/>
              <a:ext cx="1687404" cy="4096278"/>
            </a:xfrm>
            <a:custGeom>
              <a:avLst/>
              <a:gdLst>
                <a:gd name="connsiteX0" fmla="*/ 0 w 997459"/>
                <a:gd name="connsiteY0" fmla="*/ 99746 h 2278892"/>
                <a:gd name="connsiteX1" fmla="*/ 99746 w 997459"/>
                <a:gd name="connsiteY1" fmla="*/ 0 h 2278892"/>
                <a:gd name="connsiteX2" fmla="*/ 897713 w 997459"/>
                <a:gd name="connsiteY2" fmla="*/ 0 h 2278892"/>
                <a:gd name="connsiteX3" fmla="*/ 997459 w 997459"/>
                <a:gd name="connsiteY3" fmla="*/ 99746 h 2278892"/>
                <a:gd name="connsiteX4" fmla="*/ 997459 w 997459"/>
                <a:gd name="connsiteY4" fmla="*/ 2179146 h 2278892"/>
                <a:gd name="connsiteX5" fmla="*/ 897713 w 997459"/>
                <a:gd name="connsiteY5" fmla="*/ 2278892 h 2278892"/>
                <a:gd name="connsiteX6" fmla="*/ 99746 w 997459"/>
                <a:gd name="connsiteY6" fmla="*/ 2278892 h 2278892"/>
                <a:gd name="connsiteX7" fmla="*/ 0 w 997459"/>
                <a:gd name="connsiteY7" fmla="*/ 2179146 h 2278892"/>
                <a:gd name="connsiteX8" fmla="*/ 0 w 997459"/>
                <a:gd name="connsiteY8" fmla="*/ 99746 h 22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459" h="2278892">
                  <a:moveTo>
                    <a:pt x="0" y="99746"/>
                  </a:moveTo>
                  <a:cubicBezTo>
                    <a:pt x="0" y="44658"/>
                    <a:pt x="44658" y="0"/>
                    <a:pt x="99746" y="0"/>
                  </a:cubicBezTo>
                  <a:lnTo>
                    <a:pt x="897713" y="0"/>
                  </a:lnTo>
                  <a:cubicBezTo>
                    <a:pt x="952801" y="0"/>
                    <a:pt x="997459" y="44658"/>
                    <a:pt x="997459" y="99746"/>
                  </a:cubicBezTo>
                  <a:lnTo>
                    <a:pt x="997459" y="2179146"/>
                  </a:lnTo>
                  <a:cubicBezTo>
                    <a:pt x="997459" y="2234234"/>
                    <a:pt x="952801" y="2278892"/>
                    <a:pt x="897713" y="2278892"/>
                  </a:cubicBezTo>
                  <a:lnTo>
                    <a:pt x="99746" y="2278892"/>
                  </a:lnTo>
                  <a:cubicBezTo>
                    <a:pt x="44658" y="2278892"/>
                    <a:pt x="0" y="2234234"/>
                    <a:pt x="0" y="2179146"/>
                  </a:cubicBezTo>
                  <a:lnTo>
                    <a:pt x="0" y="99746"/>
                  </a:lnTo>
                  <a:close/>
                </a:path>
              </a:pathLst>
            </a:custGeom>
            <a:solidFill>
              <a:srgbClr val="0097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82555" rIns="82555" bIns="82555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Ruokapalvelu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kern="1200" dirty="0" smtClean="0">
                  <a:ln>
                    <a:noFill/>
                  </a:ln>
                  <a:solidFill>
                    <a:schemeClr val="bg1"/>
                  </a:solidFill>
                </a:rPr>
                <a:t> Paula Juvonen</a:t>
              </a:r>
              <a:endParaRPr lang="fi-FI" sz="1400" b="1" kern="120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1682578" y="701331"/>
              <a:ext cx="6989364" cy="486024"/>
            </a:xfrm>
            <a:custGeom>
              <a:avLst/>
              <a:gdLst>
                <a:gd name="connsiteX0" fmla="*/ 0 w 8921947"/>
                <a:gd name="connsiteY0" fmla="*/ 62161 h 621609"/>
                <a:gd name="connsiteX1" fmla="*/ 62161 w 8921947"/>
                <a:gd name="connsiteY1" fmla="*/ 0 h 621609"/>
                <a:gd name="connsiteX2" fmla="*/ 8859786 w 8921947"/>
                <a:gd name="connsiteY2" fmla="*/ 0 h 621609"/>
                <a:gd name="connsiteX3" fmla="*/ 8921947 w 8921947"/>
                <a:gd name="connsiteY3" fmla="*/ 62161 h 621609"/>
                <a:gd name="connsiteX4" fmla="*/ 8921947 w 8921947"/>
                <a:gd name="connsiteY4" fmla="*/ 559448 h 621609"/>
                <a:gd name="connsiteX5" fmla="*/ 8859786 w 8921947"/>
                <a:gd name="connsiteY5" fmla="*/ 621609 h 621609"/>
                <a:gd name="connsiteX6" fmla="*/ 62161 w 8921947"/>
                <a:gd name="connsiteY6" fmla="*/ 621609 h 621609"/>
                <a:gd name="connsiteX7" fmla="*/ 0 w 8921947"/>
                <a:gd name="connsiteY7" fmla="*/ 559448 h 621609"/>
                <a:gd name="connsiteX8" fmla="*/ 0 w 8921947"/>
                <a:gd name="connsiteY8" fmla="*/ 62161 h 62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1947" h="621609">
                  <a:moveTo>
                    <a:pt x="0" y="62161"/>
                  </a:moveTo>
                  <a:cubicBezTo>
                    <a:pt x="0" y="27830"/>
                    <a:pt x="27830" y="0"/>
                    <a:pt x="62161" y="0"/>
                  </a:cubicBezTo>
                  <a:lnTo>
                    <a:pt x="8859786" y="0"/>
                  </a:lnTo>
                  <a:cubicBezTo>
                    <a:pt x="8894117" y="0"/>
                    <a:pt x="8921947" y="27830"/>
                    <a:pt x="8921947" y="62161"/>
                  </a:cubicBezTo>
                  <a:lnTo>
                    <a:pt x="8921947" y="559448"/>
                  </a:lnTo>
                  <a:cubicBezTo>
                    <a:pt x="8921947" y="593779"/>
                    <a:pt x="8894117" y="621609"/>
                    <a:pt x="8859786" y="621609"/>
                  </a:cubicBezTo>
                  <a:lnTo>
                    <a:pt x="62161" y="621609"/>
                  </a:lnTo>
                  <a:cubicBezTo>
                    <a:pt x="27830" y="621609"/>
                    <a:pt x="0" y="593779"/>
                    <a:pt x="0" y="559448"/>
                  </a:cubicBezTo>
                  <a:lnTo>
                    <a:pt x="0" y="62161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076" tIns="121076" rIns="121076" bIns="121076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400" kern="1200" dirty="0" smtClean="0">
                  <a:ln>
                    <a:noFill/>
                  </a:ln>
                </a:rPr>
                <a:t>Asiakkaat</a:t>
              </a:r>
              <a:endParaRPr lang="fi-FI" sz="2400" kern="1200" dirty="0">
                <a:ln>
                  <a:noFill/>
                </a:ln>
              </a:endParaRPr>
            </a:p>
          </p:txBody>
        </p:sp>
        <p:sp>
          <p:nvSpPr>
            <p:cNvPr id="12" name="Pyöristetty suorakulmio 11"/>
            <p:cNvSpPr/>
            <p:nvPr/>
          </p:nvSpPr>
          <p:spPr>
            <a:xfrm>
              <a:off x="4090521" y="6228275"/>
              <a:ext cx="2155390" cy="44057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 smtClean="0"/>
                <a:t>Hallitus</a:t>
              </a:r>
              <a:endParaRPr lang="fi-FI" sz="1400" b="1" dirty="0"/>
            </a:p>
          </p:txBody>
        </p:sp>
        <p:sp>
          <p:nvSpPr>
            <p:cNvPr id="13" name="Pyöristetty suorakulmio 12"/>
            <p:cNvSpPr/>
            <p:nvPr/>
          </p:nvSpPr>
          <p:spPr>
            <a:xfrm>
              <a:off x="1524000" y="2253661"/>
              <a:ext cx="7202533" cy="517237"/>
            </a:xfrm>
            <a:prstGeom prst="roundRect">
              <a:avLst/>
            </a:prstGeom>
            <a:solidFill>
              <a:srgbClr val="9CBC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tx1"/>
                  </a:solidFill>
                </a:rPr>
                <a:t>Talous ja hallinto Pirjo </a:t>
              </a:r>
              <a:r>
                <a:rPr lang="fi-FI" sz="1400" b="1" dirty="0" smtClean="0">
                  <a:solidFill>
                    <a:schemeClr val="tx1"/>
                  </a:solidFill>
                </a:rPr>
                <a:t>Kankaanranta</a:t>
              </a:r>
              <a:endParaRPr lang="fi-F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Pyöristetty suorakulmio 13"/>
            <p:cNvSpPr/>
            <p:nvPr/>
          </p:nvSpPr>
          <p:spPr>
            <a:xfrm>
              <a:off x="1524000" y="2858644"/>
              <a:ext cx="7204942" cy="517237"/>
            </a:xfrm>
            <a:prstGeom prst="roundRect">
              <a:avLst/>
            </a:prstGeom>
            <a:solidFill>
              <a:srgbClr val="9CBC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tx1"/>
                  </a:solidFill>
                </a:rPr>
                <a:t>Henkilöstö Nina Marttila</a:t>
              </a:r>
            </a:p>
          </p:txBody>
        </p:sp>
        <p:sp>
          <p:nvSpPr>
            <p:cNvPr id="15" name="Pyöristetty suorakulmio 14"/>
            <p:cNvSpPr/>
            <p:nvPr/>
          </p:nvSpPr>
          <p:spPr>
            <a:xfrm>
              <a:off x="1523999" y="3454393"/>
              <a:ext cx="7202533" cy="517237"/>
            </a:xfrm>
            <a:prstGeom prst="roundRect">
              <a:avLst/>
            </a:prstGeom>
            <a:solidFill>
              <a:srgbClr val="9CBC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smtClean="0">
                  <a:solidFill>
                    <a:schemeClr val="tx1"/>
                  </a:solidFill>
                </a:rPr>
                <a:t>Myynti, </a:t>
              </a:r>
              <a:r>
                <a:rPr lang="fi-FI" sz="1400" b="1" dirty="0">
                  <a:solidFill>
                    <a:schemeClr val="tx1"/>
                  </a:solidFill>
                </a:rPr>
                <a:t>Markkinointi Mikko Hertto</a:t>
              </a:r>
            </a:p>
          </p:txBody>
        </p:sp>
        <p:sp>
          <p:nvSpPr>
            <p:cNvPr id="16" name="Pyöristetty suorakulmio 15"/>
            <p:cNvSpPr/>
            <p:nvPr/>
          </p:nvSpPr>
          <p:spPr>
            <a:xfrm>
              <a:off x="1523999" y="4059377"/>
              <a:ext cx="7222566" cy="517237"/>
            </a:xfrm>
            <a:prstGeom prst="roundRect">
              <a:avLst/>
            </a:prstGeom>
            <a:solidFill>
              <a:srgbClr val="9CBC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tx1"/>
                  </a:solidFill>
                </a:rPr>
                <a:t>Kehitys ja </a:t>
              </a:r>
              <a:r>
                <a:rPr lang="fi-FI" sz="1400" b="1" dirty="0" smtClean="0">
                  <a:solidFill>
                    <a:schemeClr val="tx1"/>
                  </a:solidFill>
                </a:rPr>
                <a:t>laatu, TTT-asiat  </a:t>
              </a:r>
              <a:r>
                <a:rPr lang="fi-FI" sz="1400" b="1" dirty="0">
                  <a:solidFill>
                    <a:schemeClr val="tx1"/>
                  </a:solidFill>
                </a:rPr>
                <a:t>Elina Isomaa</a:t>
              </a:r>
            </a:p>
          </p:txBody>
        </p:sp>
        <p:sp>
          <p:nvSpPr>
            <p:cNvPr id="17" name="Pyöristetty suorakulmio 16"/>
            <p:cNvSpPr/>
            <p:nvPr/>
          </p:nvSpPr>
          <p:spPr>
            <a:xfrm>
              <a:off x="1524000" y="4653532"/>
              <a:ext cx="7222565" cy="517237"/>
            </a:xfrm>
            <a:prstGeom prst="roundRect">
              <a:avLst/>
            </a:prstGeom>
            <a:solidFill>
              <a:srgbClr val="9CBC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tx1"/>
                  </a:solidFill>
                </a:rPr>
                <a:t>Luottamusmiehet ja työsuojeluvaltuutetut, johdon sihteeri</a:t>
              </a:r>
            </a:p>
          </p:txBody>
        </p:sp>
        <p:sp>
          <p:nvSpPr>
            <p:cNvPr id="18" name="Pyöristetty suorakulmio 17"/>
            <p:cNvSpPr/>
            <p:nvPr/>
          </p:nvSpPr>
          <p:spPr>
            <a:xfrm>
              <a:off x="4090521" y="5556197"/>
              <a:ext cx="2155390" cy="576329"/>
            </a:xfrm>
            <a:prstGeom prst="roundRect">
              <a:avLst/>
            </a:prstGeom>
            <a:solidFill>
              <a:srgbClr val="00979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bg1"/>
                  </a:solidFill>
                </a:rPr>
                <a:t>Toimitusjohtaja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b="1" dirty="0">
                  <a:solidFill>
                    <a:schemeClr val="bg1"/>
                  </a:solidFill>
                </a:rPr>
                <a:t> Tuija Rompasaari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7311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604841" y="1488933"/>
            <a:ext cx="7019103" cy="4784049"/>
          </a:xfrm>
        </p:spPr>
        <p:txBody>
          <a:bodyPr>
            <a:normAutofit/>
          </a:bodyPr>
          <a:lstStyle/>
          <a:p>
            <a:r>
              <a:rPr lang="fi-FI" dirty="0"/>
              <a:t>Arkea on paikallinen toimija. </a:t>
            </a:r>
            <a:r>
              <a:rPr lang="fi-FI" dirty="0" err="1" smtClean="0"/>
              <a:t>Arkean</a:t>
            </a:r>
            <a:r>
              <a:rPr lang="fi-FI" dirty="0" smtClean="0"/>
              <a:t> toiminta tukee </a:t>
            </a:r>
            <a:r>
              <a:rPr lang="fi-FI" dirty="0"/>
              <a:t>paikallista </a:t>
            </a:r>
            <a:r>
              <a:rPr lang="fi-FI" dirty="0" smtClean="0"/>
              <a:t>yritystoimintaa ja luo työpaikkoja Lounais-Suomeen.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/>
              <a:t>Toteutamme palveluissamme asiakkaan kanssa </a:t>
            </a:r>
            <a:r>
              <a:rPr lang="fi-FI" dirty="0" smtClean="0"/>
              <a:t>palvelusopimuksessa sovittua </a:t>
            </a:r>
            <a:r>
              <a:rPr lang="fi-FI" dirty="0"/>
              <a:t>laatua, vastuullisesti joka päivä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  <a:p>
            <a:r>
              <a:rPr lang="fi-FI" dirty="0"/>
              <a:t>Koulutamme henkilöstöämme jatkuvasti: </a:t>
            </a:r>
            <a:r>
              <a:rPr lang="fi-FI" dirty="0" smtClean="0"/>
              <a:t>Olemme ammattitaitoinen, osaava </a:t>
            </a:r>
            <a:r>
              <a:rPr lang="fi-FI" dirty="0"/>
              <a:t>ja </a:t>
            </a:r>
            <a:r>
              <a:rPr lang="fi-FI" dirty="0" smtClean="0"/>
              <a:t>asiantunteva yhteistyökumppani.</a:t>
            </a:r>
          </a:p>
          <a:p>
            <a:endParaRPr lang="fi-FI" dirty="0"/>
          </a:p>
          <a:p>
            <a:r>
              <a:rPr lang="fi-FI" dirty="0"/>
              <a:t>Yhteiskuntavastuu, työturvallisuus ja työntekijöiden hyvinvointi ovat tärkeä osa yrityksemme laatua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/>
              <a:t>Ympäristön ja kestävän kehityksen huomioiminen lähtee omasta toiminnastamme.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Meillä on hyvät ja vakiintuneet yhteistyökumppanit. Suurena paikallisena toimijana pystymme tarjoamaan palvelun kustannustehokkaasti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018A04-1196-7747-9338-0BFDC3AD7265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564387" y="950421"/>
            <a:ext cx="7560017" cy="540058"/>
          </a:xfrm>
        </p:spPr>
        <p:txBody>
          <a:bodyPr>
            <a:normAutofit/>
          </a:bodyPr>
          <a:lstStyle/>
          <a:p>
            <a:r>
              <a:rPr lang="fi-FI" dirty="0" smtClean="0"/>
              <a:t>Miksi Arkea?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0753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isällön paikkamerkki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0" y="1091069"/>
            <a:ext cx="2700840" cy="198606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27253" y="230233"/>
            <a:ext cx="4865377" cy="540058"/>
          </a:xfrm>
        </p:spPr>
        <p:txBody>
          <a:bodyPr/>
          <a:lstStyle/>
          <a:p>
            <a:r>
              <a:rPr lang="fi-FI" sz="2400" dirty="0"/>
              <a:t>Saavutuksemme yhtiönä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39" y="957124"/>
            <a:ext cx="1642872" cy="3048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69" y="2672723"/>
            <a:ext cx="1333118" cy="86305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40" y="983663"/>
            <a:ext cx="1494322" cy="269874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" y="3683232"/>
            <a:ext cx="2691398" cy="179514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" y="4834795"/>
            <a:ext cx="2691426" cy="130090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4" y="4401093"/>
            <a:ext cx="1392130" cy="135096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48" y="4349812"/>
            <a:ext cx="2485475" cy="1880636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17" y="5494042"/>
            <a:ext cx="2468538" cy="1335438"/>
          </a:xfrm>
          <a:prstGeom prst="rect">
            <a:avLst/>
          </a:prstGeom>
        </p:spPr>
      </p:pic>
      <p:pic>
        <p:nvPicPr>
          <p:cNvPr id="19" name="Sisällön paikkamerkki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9" y="2651369"/>
            <a:ext cx="1770566" cy="858724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435140" y="2943739"/>
            <a:ext cx="1494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 smtClean="0">
                <a:solidFill>
                  <a:schemeClr val="bg1"/>
                </a:solidFill>
              </a:rPr>
              <a:t>Vuoden puhtausalan esimies 2013</a:t>
            </a:r>
            <a:endParaRPr lang="fi-FI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37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926149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 smtClean="0"/>
              <a:t>Ruokapalvelut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545579"/>
            <a:ext cx="7632852" cy="448298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Päivittäin</a:t>
            </a:r>
            <a:r>
              <a:rPr lang="en-GB" sz="1800" dirty="0"/>
              <a:t> </a:t>
            </a:r>
            <a:r>
              <a:rPr lang="en-GB" sz="1800" dirty="0" err="1"/>
              <a:t>valmistamme</a:t>
            </a:r>
            <a:r>
              <a:rPr lang="en-GB" sz="1800" dirty="0"/>
              <a:t> </a:t>
            </a:r>
            <a:r>
              <a:rPr lang="en-GB" sz="1800" dirty="0" err="1"/>
              <a:t>noin</a:t>
            </a:r>
            <a:r>
              <a:rPr lang="en-GB" sz="1800" dirty="0"/>
              <a:t> 45 000 </a:t>
            </a:r>
            <a:r>
              <a:rPr lang="en-GB" sz="1800" dirty="0" err="1"/>
              <a:t>ateriaa</a:t>
            </a:r>
            <a:r>
              <a:rPr lang="en-GB" sz="1800" dirty="0"/>
              <a:t>, </a:t>
            </a:r>
            <a:r>
              <a:rPr lang="en-GB" sz="1800" dirty="0" err="1"/>
              <a:t>eli</a:t>
            </a:r>
            <a:r>
              <a:rPr lang="en-GB" sz="1800" dirty="0"/>
              <a:t> </a:t>
            </a:r>
            <a:r>
              <a:rPr lang="en-GB" sz="1800" dirty="0" err="1"/>
              <a:t>vuodessa</a:t>
            </a:r>
            <a:r>
              <a:rPr lang="en-GB" sz="1800" dirty="0"/>
              <a:t> 10,6 </a:t>
            </a:r>
            <a:r>
              <a:rPr lang="en-GB" sz="1800" dirty="0" err="1"/>
              <a:t>miljoonaa</a:t>
            </a:r>
            <a:r>
              <a:rPr lang="en-GB" sz="1800" dirty="0"/>
              <a:t> </a:t>
            </a:r>
            <a:r>
              <a:rPr lang="en-GB" sz="1800" dirty="0" err="1" smtClean="0"/>
              <a:t>ateriaa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Valmistamme</a:t>
            </a:r>
            <a:r>
              <a:rPr lang="en-GB" sz="1800" dirty="0"/>
              <a:t> </a:t>
            </a:r>
            <a:r>
              <a:rPr lang="en-GB" sz="1800" dirty="0" err="1"/>
              <a:t>ruokaa</a:t>
            </a:r>
            <a:r>
              <a:rPr lang="en-GB" sz="1800" dirty="0"/>
              <a:t> </a:t>
            </a:r>
            <a:r>
              <a:rPr lang="en-GB" sz="1800" dirty="0" err="1"/>
              <a:t>päiväkoteihin</a:t>
            </a:r>
            <a:r>
              <a:rPr lang="en-GB" sz="1800" dirty="0"/>
              <a:t>, </a:t>
            </a:r>
            <a:r>
              <a:rPr lang="en-GB" sz="1800" dirty="0" err="1"/>
              <a:t>kouluihin</a:t>
            </a:r>
            <a:r>
              <a:rPr lang="en-GB" sz="1800" dirty="0"/>
              <a:t>, </a:t>
            </a:r>
            <a:r>
              <a:rPr lang="en-GB" sz="1800" dirty="0" err="1"/>
              <a:t>sairaaloihin</a:t>
            </a:r>
            <a:r>
              <a:rPr lang="en-GB" sz="1800" dirty="0"/>
              <a:t>, </a:t>
            </a:r>
            <a:r>
              <a:rPr lang="en-GB" sz="1800" dirty="0" err="1"/>
              <a:t>henkilöstöravintoloihin</a:t>
            </a:r>
            <a:r>
              <a:rPr lang="en-GB" sz="1800" dirty="0"/>
              <a:t>, </a:t>
            </a:r>
            <a:r>
              <a:rPr lang="en-GB" sz="1800" dirty="0" err="1"/>
              <a:t>vanhainkoteihin</a:t>
            </a:r>
            <a:r>
              <a:rPr lang="en-GB" sz="1800" dirty="0"/>
              <a:t> ja </a:t>
            </a:r>
            <a:r>
              <a:rPr lang="en-GB" sz="1800" dirty="0" err="1"/>
              <a:t>palvelutaloihin</a:t>
            </a:r>
            <a:r>
              <a:rPr lang="en-GB" sz="1800" dirty="0"/>
              <a:t>. </a:t>
            </a:r>
            <a:br>
              <a:rPr lang="en-GB" sz="1800" dirty="0"/>
            </a:br>
            <a:r>
              <a:rPr lang="en-GB" sz="1800" dirty="0" err="1"/>
              <a:t>Lisäksi</a:t>
            </a:r>
            <a:r>
              <a:rPr lang="en-GB" sz="1800" dirty="0"/>
              <a:t> </a:t>
            </a:r>
            <a:r>
              <a:rPr lang="en-GB" sz="1800" dirty="0" err="1"/>
              <a:t>tuotamme</a:t>
            </a:r>
            <a:r>
              <a:rPr lang="en-GB" sz="1800" dirty="0"/>
              <a:t> </a:t>
            </a:r>
            <a:r>
              <a:rPr lang="en-GB" sz="1800" dirty="0" err="1"/>
              <a:t>kotipalveluaterioita</a:t>
            </a:r>
            <a:r>
              <a:rPr lang="en-GB" sz="1800" dirty="0"/>
              <a:t> </a:t>
            </a:r>
            <a:r>
              <a:rPr lang="en-GB" sz="1800" dirty="0" err="1"/>
              <a:t>sekä</a:t>
            </a:r>
            <a:r>
              <a:rPr lang="en-GB" sz="1800" dirty="0"/>
              <a:t> </a:t>
            </a:r>
            <a:r>
              <a:rPr lang="en-GB" sz="1800" dirty="0" err="1"/>
              <a:t>kokous</a:t>
            </a:r>
            <a:r>
              <a:rPr lang="en-GB" sz="1800" dirty="0"/>
              <a:t>- ja </a:t>
            </a:r>
            <a:r>
              <a:rPr lang="en-GB" sz="1800" dirty="0" err="1"/>
              <a:t>tilaustarjoiluita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Ruokapalveluiden</a:t>
            </a:r>
            <a:r>
              <a:rPr lang="en-GB" sz="1800" dirty="0"/>
              <a:t> </a:t>
            </a:r>
            <a:r>
              <a:rPr lang="en-GB" sz="1800" dirty="0" err="1"/>
              <a:t>toiminnan</a:t>
            </a:r>
            <a:r>
              <a:rPr lang="en-GB" sz="1800" dirty="0"/>
              <a:t> </a:t>
            </a:r>
            <a:r>
              <a:rPr lang="en-GB" sz="1800" dirty="0" err="1"/>
              <a:t>volyymi</a:t>
            </a:r>
            <a:r>
              <a:rPr lang="en-GB" sz="1800" dirty="0"/>
              <a:t> on </a:t>
            </a:r>
            <a:r>
              <a:rPr lang="en-GB" sz="1800" dirty="0" err="1"/>
              <a:t>lähes</a:t>
            </a:r>
            <a:r>
              <a:rPr lang="en-GB" sz="1800" dirty="0"/>
              <a:t> </a:t>
            </a:r>
            <a:r>
              <a:rPr lang="fi-FI" sz="1800" dirty="0"/>
              <a:t>44 M </a:t>
            </a:r>
            <a:r>
              <a:rPr lang="fi-FI" sz="1800" dirty="0" smtClean="0"/>
              <a:t>€.</a:t>
            </a:r>
            <a:br>
              <a:rPr lang="fi-FI" sz="1800" dirty="0" smtClean="0"/>
            </a:br>
            <a:r>
              <a:rPr lang="fi-FI" sz="1800" dirty="0" smtClean="0"/>
              <a:t> </a:t>
            </a:r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Käytössämme</a:t>
            </a:r>
            <a:r>
              <a:rPr lang="en-GB" sz="1800" dirty="0"/>
              <a:t> on </a:t>
            </a:r>
            <a:r>
              <a:rPr lang="en-GB" sz="1800" dirty="0" err="1"/>
              <a:t>noin</a:t>
            </a:r>
            <a:r>
              <a:rPr lang="en-GB" sz="1800" dirty="0"/>
              <a:t> 60 </a:t>
            </a:r>
            <a:r>
              <a:rPr lang="en-GB" sz="1800" dirty="0" err="1"/>
              <a:t>valmistuskeittiötä</a:t>
            </a:r>
            <a:r>
              <a:rPr lang="en-GB" sz="1800" dirty="0"/>
              <a:t>, 50 </a:t>
            </a:r>
            <a:r>
              <a:rPr lang="en-GB" sz="1800" dirty="0" err="1"/>
              <a:t>palvelukeittiötä</a:t>
            </a:r>
            <a:r>
              <a:rPr lang="en-GB" sz="1800" dirty="0"/>
              <a:t> ja 45 </a:t>
            </a:r>
            <a:r>
              <a:rPr lang="en-GB" sz="1800" dirty="0" err="1"/>
              <a:t>jakelukeittiötä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Suurimmat</a:t>
            </a:r>
            <a:r>
              <a:rPr lang="en-GB" sz="1800" dirty="0"/>
              <a:t> </a:t>
            </a:r>
            <a:r>
              <a:rPr lang="en-GB" sz="1800" dirty="0" err="1"/>
              <a:t>asiakkaamme</a:t>
            </a:r>
            <a:r>
              <a:rPr lang="en-GB" sz="1800" dirty="0"/>
              <a:t> </a:t>
            </a:r>
            <a:r>
              <a:rPr lang="en-GB" sz="1800" dirty="0" err="1"/>
              <a:t>ovat</a:t>
            </a:r>
            <a:r>
              <a:rPr lang="en-GB" sz="1800" dirty="0"/>
              <a:t> Turun </a:t>
            </a:r>
            <a:r>
              <a:rPr lang="en-GB" sz="1800" dirty="0" err="1"/>
              <a:t>kaupungin</a:t>
            </a:r>
            <a:r>
              <a:rPr lang="en-GB" sz="1800" dirty="0"/>
              <a:t> </a:t>
            </a:r>
            <a:r>
              <a:rPr lang="en-GB" sz="1800" dirty="0" err="1"/>
              <a:t>sivistystoimiala</a:t>
            </a:r>
            <a:r>
              <a:rPr lang="en-GB" sz="1800" dirty="0"/>
              <a:t> ja </a:t>
            </a:r>
            <a:r>
              <a:rPr lang="en-GB" sz="1800" dirty="0" err="1"/>
              <a:t>hyvinvointitoimiala</a:t>
            </a:r>
            <a:r>
              <a:rPr lang="en-GB" sz="1800" dirty="0"/>
              <a:t> </a:t>
            </a:r>
            <a:r>
              <a:rPr lang="en-GB" sz="1800" dirty="0" err="1"/>
              <a:t>sekä</a:t>
            </a:r>
            <a:r>
              <a:rPr lang="en-GB" sz="1800" dirty="0"/>
              <a:t> </a:t>
            </a:r>
            <a:r>
              <a:rPr lang="en-GB" sz="1800" dirty="0" err="1"/>
              <a:t>Varsinais-Suomen</a:t>
            </a:r>
            <a:r>
              <a:rPr lang="en-GB" sz="1800" dirty="0"/>
              <a:t> </a:t>
            </a:r>
            <a:r>
              <a:rPr lang="en-GB" sz="1800" dirty="0" err="1"/>
              <a:t>sairaanhoitopiiri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Ruokapalveluita</a:t>
            </a:r>
            <a:r>
              <a:rPr lang="en-GB" sz="1800" dirty="0"/>
              <a:t> </a:t>
            </a:r>
            <a:r>
              <a:rPr lang="en-GB" sz="1800" dirty="0" err="1"/>
              <a:t>tuottaa</a:t>
            </a:r>
            <a:r>
              <a:rPr lang="en-GB" sz="1800" dirty="0"/>
              <a:t> </a:t>
            </a:r>
            <a:r>
              <a:rPr lang="en-GB" sz="1800" dirty="0" err="1"/>
              <a:t>Arkeassa</a:t>
            </a:r>
            <a:r>
              <a:rPr lang="en-GB" sz="1800" dirty="0"/>
              <a:t> </a:t>
            </a:r>
            <a:r>
              <a:rPr lang="en-GB" sz="1800" dirty="0" err="1"/>
              <a:t>noin</a:t>
            </a:r>
            <a:r>
              <a:rPr lang="en-GB" sz="1800" dirty="0"/>
              <a:t> 700 </a:t>
            </a:r>
            <a:r>
              <a:rPr lang="en-GB" sz="1800" dirty="0" err="1" smtClean="0"/>
              <a:t>ammattilaista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/>
              <a:t>Tuotannonohjausjärjestelmänä</a:t>
            </a:r>
            <a:r>
              <a:rPr lang="en-GB" sz="1800" dirty="0"/>
              <a:t> </a:t>
            </a:r>
            <a:r>
              <a:rPr lang="en-GB" sz="1800" dirty="0" err="1"/>
              <a:t>käytössämme</a:t>
            </a:r>
            <a:r>
              <a:rPr lang="en-GB" sz="1800" dirty="0"/>
              <a:t> on </a:t>
            </a:r>
            <a:r>
              <a:rPr lang="en-GB" sz="1800" dirty="0" err="1" smtClean="0"/>
              <a:t>Aromi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Kaikki ruokapalvelut ovat vähintään 1.portaalla Portaat </a:t>
            </a:r>
            <a:r>
              <a:rPr lang="fi-FI" sz="1800" dirty="0" err="1"/>
              <a:t>luomuun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/>
              <a:t>-ohjelmassa.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771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112265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/>
              <a:t>Kouluruoka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764064"/>
            <a:ext cx="7019104" cy="4185238"/>
          </a:xfrm>
        </p:spPr>
        <p:txBody>
          <a:bodyPr>
            <a:normAutofit fontScale="85000" lnSpcReduction="20000"/>
          </a:bodyPr>
          <a:lstStyle/>
          <a:p>
            <a:r>
              <a:rPr lang="fi-FI" sz="2000" dirty="0"/>
              <a:t>Arkea tuottaa kouluruokaa noin 18 000 ateriaa päivässä.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Ruokaa tehdään kaikkiin Turun kaupungin alakouluihin, yläkouluihin ja lukioihin. </a:t>
            </a:r>
          </a:p>
          <a:p>
            <a:endParaRPr lang="fi-FI" sz="2000" dirty="0" smtClean="0"/>
          </a:p>
          <a:p>
            <a:r>
              <a:rPr lang="fi-FI" sz="2000" dirty="0" smtClean="0"/>
              <a:t>Kouluruuan </a:t>
            </a:r>
            <a:r>
              <a:rPr lang="fi-FI" sz="2000" dirty="0"/>
              <a:t>suunnittelussa noudatamme kouluruokailusuositusta.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Erityisruokavaliot </a:t>
            </a:r>
            <a:r>
              <a:rPr lang="fi-FI" sz="2000" dirty="0">
                <a:solidFill>
                  <a:schemeClr val="tx1"/>
                </a:solidFill>
              </a:rPr>
              <a:t>tilataan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/>
              <a:t>kouluterveydenhoitajan kautta.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Yläkouluissa ja lukioissa on joka päivä tarjolla kaksi vaihtoehtoa joista toinen kasvisruoka.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Alakouluissa kasvisruoka toteutetaan kuten erityisruokavaliot.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Kouluissa on kerran viikossa </a:t>
            </a:r>
            <a:r>
              <a:rPr lang="fi-FI" sz="2000" dirty="0" smtClean="0"/>
              <a:t>kasvisruokapäivä</a:t>
            </a:r>
          </a:p>
          <a:p>
            <a:endParaRPr lang="fi-FI" sz="2000" dirty="0"/>
          </a:p>
          <a:p>
            <a:r>
              <a:rPr lang="fi-FI" sz="2000" dirty="0" smtClean="0"/>
              <a:t>Vanhemmilla mahdollisuus tutustua kouluruokaan syksyisin</a:t>
            </a:r>
          </a:p>
          <a:p>
            <a:endParaRPr lang="fi-FI" sz="2000" dirty="0"/>
          </a:p>
          <a:p>
            <a:r>
              <a:rPr lang="fi-FI" sz="2000" dirty="0" smtClean="0"/>
              <a:t>Välipalamyynti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8B0EF4-1E71-6647-B2DD-EA623CB21810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445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839" y="1096081"/>
            <a:ext cx="7379998" cy="540058"/>
          </a:xfrm>
        </p:spPr>
        <p:txBody>
          <a:bodyPr>
            <a:normAutofit/>
          </a:bodyPr>
          <a:lstStyle/>
          <a:p>
            <a:r>
              <a:rPr lang="fi-FI" sz="2800" dirty="0"/>
              <a:t>Päiväkotiruoka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04840" y="1772156"/>
            <a:ext cx="7019104" cy="4177146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Päiväkotiruokaa tuotetaan noin 5000 annosta päivässä.</a:t>
            </a:r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sz="2000" dirty="0"/>
              <a:t>Päiväkotiruoan tarjoamisessa noudatetaan valtakunnallisia </a:t>
            </a:r>
            <a:r>
              <a:rPr lang="fi-FI" sz="2000" dirty="0" smtClean="0"/>
              <a:t>ravitsemussuosituksia:</a:t>
            </a:r>
          </a:p>
          <a:p>
            <a:pPr lvl="1"/>
            <a:r>
              <a:rPr lang="fi-FI" sz="2000" dirty="0" smtClean="0"/>
              <a:t>Lapsi</a:t>
            </a:r>
            <a:r>
              <a:rPr lang="fi-FI" sz="2000" dirty="0"/>
              <a:t>, perhe ja </a:t>
            </a:r>
            <a:r>
              <a:rPr lang="fi-FI" sz="2000" dirty="0" smtClean="0"/>
              <a:t>ruoka</a:t>
            </a:r>
          </a:p>
          <a:p>
            <a:pPr lvl="1"/>
            <a:r>
              <a:rPr lang="fi-FI" sz="2000" dirty="0" smtClean="0"/>
              <a:t>Imeväis- </a:t>
            </a:r>
            <a:r>
              <a:rPr lang="fi-FI" sz="2000" dirty="0"/>
              <a:t>ja leikki-ikäisten lasten, odottavien ja imettävien äitien </a:t>
            </a:r>
            <a:r>
              <a:rPr lang="fi-FI" sz="2000" dirty="0" smtClean="0"/>
              <a:t>ravitsemussuositus</a:t>
            </a:r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Päiväkodeissa kasvisruokavaihtoehto tarjotaan muiden erikoisruokavalioiden tavoin erikseen tilattuna.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>
                <a:solidFill>
                  <a:schemeClr val="tx1"/>
                </a:solidFill>
              </a:rPr>
              <a:t>Arkea oli mukana valtakunnallisessa </a:t>
            </a:r>
            <a:r>
              <a:rPr lang="fi-FI" sz="2000" dirty="0" err="1">
                <a:solidFill>
                  <a:schemeClr val="tx1"/>
                </a:solidFill>
              </a:rPr>
              <a:t>Sapere-hankkeessa</a:t>
            </a:r>
            <a:r>
              <a:rPr lang="fi-FI" sz="2000" dirty="0">
                <a:solidFill>
                  <a:schemeClr val="tx1"/>
                </a:solidFill>
              </a:rPr>
              <a:t> (Lasten ruokakasvatus varhaiskasvatuksessa -hanke), jossa Turku oli yksi 50 hankekunnasta.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ED8DBE-D9C4-954E-BE4D-5E385E3B7E58}" type="datetime1">
              <a:rPr lang="fi-FI" smtClean="0"/>
              <a:t>22.5.2014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7912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RKEA kansi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RKEA yritys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Raisio.thmx</Template>
  <TotalTime>3664</TotalTime>
  <Words>969</Words>
  <Application>Microsoft Office PowerPoint</Application>
  <PresentationFormat>Näytössä katseltava diaesitys (4:3)</PresentationFormat>
  <Paragraphs>337</Paragraphs>
  <Slides>24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24</vt:i4>
      </vt:variant>
    </vt:vector>
  </HeadingPairs>
  <TitlesOfParts>
    <vt:vector size="26" baseType="lpstr">
      <vt:lpstr>ARKEA kansi</vt:lpstr>
      <vt:lpstr>ARKEA yritys</vt:lpstr>
      <vt:lpstr> Ruokapalvelut   Sivistyslautakunta 21.5.2014  Paula Juvonen palvelujohtaja Arkea</vt:lpstr>
      <vt:lpstr>Turun Seudun Kiinteistöpalvelu Oy</vt:lpstr>
      <vt:lpstr>PowerPoint-esitys</vt:lpstr>
      <vt:lpstr>Organisaatio</vt:lpstr>
      <vt:lpstr>Miksi Arkea?</vt:lpstr>
      <vt:lpstr>Saavutuksemme yhtiönä</vt:lpstr>
      <vt:lpstr>Ruokapalvelut</vt:lpstr>
      <vt:lpstr>Kouluruoka</vt:lpstr>
      <vt:lpstr>Päiväkotiruoka</vt:lpstr>
      <vt:lpstr>Sairaaloiden ruokapalvelut</vt:lpstr>
      <vt:lpstr>Vanhusten ruokapalvelut</vt:lpstr>
      <vt:lpstr>Henkilöstöravintolat</vt:lpstr>
      <vt:lpstr>Siivouspalvelu</vt:lpstr>
      <vt:lpstr>Kestävä kehitys Arkean ruokapalveluissa</vt:lpstr>
      <vt:lpstr>Arkean ruokapalvelut Portaat luomuun -ohjelmassa</vt:lpstr>
      <vt:lpstr>Ravitsemusasiantuntijuus</vt:lpstr>
      <vt:lpstr>Lääketieteelliset  erityisruokavaliot 2013-2014</vt:lpstr>
      <vt:lpstr>Tavoitteena turhien erityisruokavalioiden vähentäminen </vt:lpstr>
      <vt:lpstr>Tuotekehitys</vt:lpstr>
      <vt:lpstr>PowerPoint-esitys</vt:lpstr>
      <vt:lpstr>TEEMAT JA JUHLAPÄIVÄT  SYKSY 2014    KEVÄT 2015 </vt:lpstr>
      <vt:lpstr>Food &amp; Fun </vt:lpstr>
      <vt:lpstr>Ylijäämäruoka</vt:lpstr>
      <vt:lpstr>Asiakaspalautejärjestelmä suunnitteilla syksyllä 2014</vt:lpstr>
    </vt:vector>
  </TitlesOfParts>
  <Company>Turun kaupunki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Tättäläinen Katja</dc:creator>
  <cp:lastModifiedBy>Lehmusto Hanna</cp:lastModifiedBy>
  <cp:revision>353</cp:revision>
  <cp:lastPrinted>2014-05-21T10:32:42Z</cp:lastPrinted>
  <dcterms:created xsi:type="dcterms:W3CDTF">2012-12-13T08:48:06Z</dcterms:created>
  <dcterms:modified xsi:type="dcterms:W3CDTF">2014-05-22T11:47:17Z</dcterms:modified>
</cp:coreProperties>
</file>