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6"/>
  </p:sldMasterIdLst>
  <p:notesMasterIdLst>
    <p:notesMasterId r:id="rId14"/>
  </p:notesMasterIdLst>
  <p:handoutMasterIdLst>
    <p:handoutMasterId r:id="rId15"/>
  </p:handoutMasterIdLst>
  <p:sldIdLst>
    <p:sldId id="262" r:id="rId7"/>
    <p:sldId id="263" r:id="rId8"/>
    <p:sldId id="264" r:id="rId9"/>
    <p:sldId id="268" r:id="rId10"/>
    <p:sldId id="265" r:id="rId11"/>
    <p:sldId id="267" r:id="rId12"/>
    <p:sldId id="266" r:id="rId13"/>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FFB92F"/>
    <a:srgbClr val="00468B"/>
    <a:srgbClr val="DFD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43" autoAdjust="0"/>
  </p:normalViewPr>
  <p:slideViewPr>
    <p:cSldViewPr>
      <p:cViewPr>
        <p:scale>
          <a:sx n="100" d="100"/>
          <a:sy n="100" d="100"/>
        </p:scale>
        <p:origin x="-1944" y="-324"/>
      </p:cViewPr>
      <p:guideLst>
        <p:guide orient="horz" pos="1162"/>
        <p:guide pos="5427"/>
        <p:guide pos="30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3154"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D7DFD3-23EC-4407-A3E0-A65838309D1D}" type="datetimeFigureOut">
              <a:rPr lang="fi-FI" smtClean="0"/>
              <a:t>24.4.2014</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2F0EBA-38FD-4C54-A2B7-1BE923A75A79}" type="slidenum">
              <a:rPr lang="fi-FI" smtClean="0"/>
              <a:t>‹#›</a:t>
            </a:fld>
            <a:endParaRPr lang="fi-FI"/>
          </a:p>
        </p:txBody>
      </p:sp>
    </p:spTree>
    <p:extLst>
      <p:ext uri="{BB962C8B-B14F-4D97-AF65-F5344CB8AC3E}">
        <p14:creationId xmlns:p14="http://schemas.microsoft.com/office/powerpoint/2010/main" val="2086903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47200-69AA-40B8-A453-7A0CF91D5E77}" type="datetimeFigureOut">
              <a:rPr lang="fi-FI" smtClean="0"/>
              <a:t>24.4.2014</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9FDE4-8C83-4586-9F16-6A081C607BA4}" type="slidenum">
              <a:rPr lang="fi-FI" smtClean="0"/>
              <a:t>‹#›</a:t>
            </a:fld>
            <a:endParaRPr lang="fi-FI"/>
          </a:p>
        </p:txBody>
      </p:sp>
    </p:spTree>
    <p:extLst>
      <p:ext uri="{BB962C8B-B14F-4D97-AF65-F5344CB8AC3E}">
        <p14:creationId xmlns:p14="http://schemas.microsoft.com/office/powerpoint/2010/main" val="12465819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11C9FDE4-8C83-4586-9F16-6A081C607BA4}" type="slidenum">
              <a:rPr lang="fi-FI" smtClean="0"/>
              <a:t>6</a:t>
            </a:fld>
            <a:endParaRPr lang="fi-FI"/>
          </a:p>
        </p:txBody>
      </p:sp>
    </p:spTree>
    <p:extLst>
      <p:ext uri="{BB962C8B-B14F-4D97-AF65-F5344CB8AC3E}">
        <p14:creationId xmlns:p14="http://schemas.microsoft.com/office/powerpoint/2010/main" val="11573948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5" name="Kuva 4"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385"/>
          <a:stretch/>
        </p:blipFill>
        <p:spPr>
          <a:xfrm>
            <a:off x="-2644" y="-188640"/>
            <a:ext cx="9144000" cy="6420107"/>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24.4.2014</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4" name="Kuva 13"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0697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5" name="Otsikko 14"/>
          <p:cNvSpPr>
            <a:spLocks noGrp="1"/>
          </p:cNvSpPr>
          <p:nvPr>
            <p:ph type="title"/>
          </p:nvPr>
        </p:nvSpPr>
        <p:spPr/>
        <p:txBody>
          <a:bodyPr/>
          <a:lstStyle/>
          <a:p>
            <a:r>
              <a:rPr lang="fi-FI" smtClean="0"/>
              <a:t>Muokkaa perustyyl. napsautt.</a:t>
            </a:r>
            <a:endParaRPr lang="fi-FI" dirty="0"/>
          </a:p>
        </p:txBody>
      </p:sp>
      <p:sp>
        <p:nvSpPr>
          <p:cNvPr id="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24.4.2014</a:t>
            </a:fld>
            <a:endParaRPr lang="fi-FI" dirty="0"/>
          </a:p>
        </p:txBody>
      </p:sp>
      <p:sp>
        <p:nvSpPr>
          <p:cNvPr id="6" name="Alatunnisteen paikkamerkki 5"/>
          <p:cNvSpPr>
            <a:spLocks noGrp="1"/>
          </p:cNvSpPr>
          <p:nvPr>
            <p:ph type="ftr" sz="quarter" idx="15"/>
          </p:nvPr>
        </p:nvSpPr>
        <p:spPr/>
        <p:txBody>
          <a:bodyPr/>
          <a:lstStyle/>
          <a:p>
            <a:r>
              <a:rPr lang="fi-FI" smtClean="0"/>
              <a:t>Esittäjän nimi</a:t>
            </a:r>
            <a:endParaRPr lang="fi-FI"/>
          </a:p>
        </p:txBody>
      </p:sp>
      <p:sp>
        <p:nvSpPr>
          <p:cNvPr id="7" name="Dian numeron paikkamerkki 6"/>
          <p:cNvSpPr>
            <a:spLocks noGrp="1"/>
          </p:cNvSpPr>
          <p:nvPr>
            <p:ph type="sldNum" sz="quarter" idx="16"/>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178313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EF7EA3E1-455F-164C-9077-386EF556D5ED}" type="datetime1">
              <a:rPr lang="fi-FI" smtClean="0"/>
              <a:t>24.4.2014</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p:txBody>
          <a:bodyPr/>
          <a:lstStyle/>
          <a:p>
            <a:r>
              <a:rPr lang="fi-FI" smtClean="0"/>
              <a:t>Muokkaa perustyyl. napsautt.</a:t>
            </a:r>
            <a:endParaRPr lang="fi-FI"/>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22833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03BFF276-3E43-364D-8989-788CF2A37DE9}" type="datetime1">
              <a:rPr lang="fi-FI" smtClean="0"/>
              <a:t>24.4.2014</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a:xfrm>
            <a:off x="684000" y="620688"/>
            <a:ext cx="3815992" cy="796950"/>
          </a:xfrm>
        </p:spPr>
        <p:txBody>
          <a:bodyPr>
            <a:normAutofit/>
          </a:bodyPr>
          <a:lstStyle>
            <a:lvl1pPr>
              <a:defRPr sz="2000">
                <a:solidFill>
                  <a:schemeClr val="tx2"/>
                </a:solidFill>
              </a:defRPr>
            </a:lvl1pPr>
          </a:lstStyle>
          <a:p>
            <a:r>
              <a:rPr lang="fi-FI" smtClean="0"/>
              <a:t>Muokkaa perustyyl. napsautt.</a:t>
            </a:r>
            <a:endParaRPr lang="fi-FI" dirty="0"/>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1"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6" name="Otsikko 11"/>
          <p:cNvSpPr txBox="1">
            <a:spLocks/>
          </p:cNvSpPr>
          <p:nvPr userDrawn="1"/>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sz="2000" b="1" i="0" dirty="0"/>
          </a:p>
        </p:txBody>
      </p:sp>
    </p:spTree>
    <p:extLst>
      <p:ext uri="{BB962C8B-B14F-4D97-AF65-F5344CB8AC3E}">
        <p14:creationId xmlns:p14="http://schemas.microsoft.com/office/powerpoint/2010/main" val="61687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Päivämäärän paikkamerkki 5"/>
          <p:cNvSpPr>
            <a:spLocks noGrp="1"/>
          </p:cNvSpPr>
          <p:nvPr>
            <p:ph type="dt" sz="half" idx="10"/>
          </p:nvPr>
        </p:nvSpPr>
        <p:spPr/>
        <p:txBody>
          <a:bodyPr/>
          <a:lstStyle/>
          <a:p>
            <a:fld id="{1DAA0378-CFA0-794B-ACE3-D06791D1C449}" type="datetime1">
              <a:rPr lang="fi-FI" smtClean="0"/>
              <a:t>24.4.2014</a:t>
            </a:fld>
            <a:endParaRPr lang="fi-FI" dirty="0"/>
          </a:p>
        </p:txBody>
      </p:sp>
      <p:sp>
        <p:nvSpPr>
          <p:cNvPr id="7" name="Alatunnisteen paikkamerkki 6"/>
          <p:cNvSpPr>
            <a:spLocks noGrp="1"/>
          </p:cNvSpPr>
          <p:nvPr>
            <p:ph type="ftr" sz="quarter" idx="11"/>
          </p:nvPr>
        </p:nvSpPr>
        <p:spPr/>
        <p:txBody>
          <a:bodyPr/>
          <a:lstStyle/>
          <a:p>
            <a:r>
              <a:rPr lang="fi-FI" smtClean="0"/>
              <a:t>Esittäjän nimi</a:t>
            </a:r>
            <a:endParaRPr lang="fi-FI"/>
          </a:p>
        </p:txBody>
      </p:sp>
      <p:sp>
        <p:nvSpPr>
          <p:cNvPr id="8" name="Dian numeron paikkamerkki 7"/>
          <p:cNvSpPr>
            <a:spLocks noGrp="1"/>
          </p:cNvSpPr>
          <p:nvPr>
            <p:ph type="sldNum" sz="quarter" idx="12"/>
          </p:nvPr>
        </p:nvSpPr>
        <p:spPr/>
        <p:txBody>
          <a:bodyPr/>
          <a:lstStyle/>
          <a:p>
            <a:fld id="{5313BD74-EA17-574A-98E7-0901538991B3}" type="slidenum">
              <a:rPr lang="fi-FI" smtClean="0"/>
              <a:t>‹#›</a:t>
            </a:fld>
            <a:endParaRPr lang="fi-FI"/>
          </a:p>
        </p:txBody>
      </p:sp>
      <p:sp>
        <p:nvSpPr>
          <p:cNvPr id="9" name="Otsikko 8"/>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18612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2A9B0C17-89C6-BC41-B4A0-A125ED2A948D}" type="datetime1">
              <a:rPr lang="fi-FI" smtClean="0"/>
              <a:t>24.4.2014</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 napsautt.</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0080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2A9B0C17-89C6-BC41-B4A0-A125ED2A948D}" type="datetime1">
              <a:rPr lang="fi-FI" smtClean="0"/>
              <a:t>24.4.2014</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348307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opetus">
    <p:spTree>
      <p:nvGrpSpPr>
        <p:cNvPr id="1" name=""/>
        <p:cNvGrpSpPr/>
        <p:nvPr/>
      </p:nvGrpSpPr>
      <p:grpSpPr>
        <a:xfrm>
          <a:off x="0" y="0"/>
          <a:ext cx="0" cy="0"/>
          <a:chOff x="0" y="0"/>
          <a:chExt cx="0" cy="0"/>
        </a:xfrm>
      </p:grpSpPr>
      <p:pic>
        <p:nvPicPr>
          <p:cNvPr id="10" name="Kuva 9"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139"/>
          <a:stretch/>
        </p:blipFill>
        <p:spPr>
          <a:xfrm>
            <a:off x="0" y="-188640"/>
            <a:ext cx="9144000" cy="6437040"/>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24.4.2014</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1" name="Kuva 10"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5405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descr="tku_powerpoint_piirrospohja_kulma.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07902" y="2816932"/>
            <a:ext cx="5040562" cy="3780420"/>
          </a:xfrm>
          <a:prstGeom prst="rect">
            <a:avLst/>
          </a:prstGeom>
        </p:spPr>
      </p:pic>
      <p:grpSp>
        <p:nvGrpSpPr>
          <p:cNvPr id="18" name="Ryhmitä 17"/>
          <p:cNvGrpSpPr/>
          <p:nvPr/>
        </p:nvGrpSpPr>
        <p:grpSpPr>
          <a:xfrm>
            <a:off x="0" y="6300000"/>
            <a:ext cx="9144000" cy="558000"/>
            <a:chOff x="0" y="6300000"/>
            <a:chExt cx="9144000" cy="558000"/>
          </a:xfrm>
        </p:grpSpPr>
        <p:sp>
          <p:nvSpPr>
            <p:cNvPr id="5" name="Suorakulmio 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3" name="Tekstin paikkamerkki 2"/>
          <p:cNvSpPr>
            <a:spLocks noGrp="1"/>
          </p:cNvSpPr>
          <p:nvPr>
            <p:ph type="body" idx="1"/>
          </p:nvPr>
        </p:nvSpPr>
        <p:spPr>
          <a:xfrm>
            <a:off x="684000" y="1627200"/>
            <a:ext cx="7776000" cy="4206863"/>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1" name="Päivämäärän paikkamerkki 10"/>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D4012-C01B-2E44-9A3D-1C8BBE6C2239}" type="datetime1">
              <a:rPr lang="fi-FI" smtClean="0"/>
              <a:t>24.4.2014</a:t>
            </a:fld>
            <a:endParaRPr lang="fi-FI" dirty="0"/>
          </a:p>
        </p:txBody>
      </p:sp>
      <p:sp>
        <p:nvSpPr>
          <p:cNvPr id="12" name="Alatunnisteen paikkamerkki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Esittäjän nimi</a:t>
            </a:r>
            <a:endParaRPr lang="fi-FI" dirty="0"/>
          </a:p>
        </p:txBody>
      </p:sp>
      <p:sp>
        <p:nvSpPr>
          <p:cNvPr id="13" name="Dian numeron paikkamerkki 1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3BD74-EA17-574A-98E7-0901538991B3}" type="slidenum">
              <a:rPr lang="fi-FI" smtClean="0"/>
              <a:t>‹#›</a:t>
            </a:fld>
            <a:endParaRPr lang="fi-FI"/>
          </a:p>
        </p:txBody>
      </p:sp>
      <p:pic>
        <p:nvPicPr>
          <p:cNvPr id="19" name="Kuva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84600" y="184600"/>
            <a:ext cx="1332000" cy="381626"/>
          </a:xfrm>
          <a:prstGeom prst="rect">
            <a:avLst/>
          </a:prstGeom>
        </p:spPr>
      </p:pic>
      <p:sp>
        <p:nvSpPr>
          <p:cNvPr id="33" name="Otsikon paikkamerkki 32"/>
          <p:cNvSpPr>
            <a:spLocks noGrp="1"/>
          </p:cNvSpPr>
          <p:nvPr>
            <p:ph type="title"/>
          </p:nvPr>
        </p:nvSpPr>
        <p:spPr>
          <a:xfrm>
            <a:off x="684000" y="620688"/>
            <a:ext cx="7776000" cy="796950"/>
          </a:xfrm>
          <a:prstGeom prst="rect">
            <a:avLst/>
          </a:prstGeom>
        </p:spPr>
        <p:txBody>
          <a:bodyPr vert="horz" lIns="0" tIns="0" rIns="0" bIns="0" rtlCol="0" anchor="b" anchorCtr="0">
            <a:normAutofit/>
          </a:bodyPr>
          <a:lstStyle/>
          <a:p>
            <a:r>
              <a:rPr lang="fi-FI" dirty="0" smtClean="0"/>
              <a:t>Muokkaa perustyylejä naps.</a:t>
            </a:r>
            <a:endParaRPr lang="fi-FI" dirty="0"/>
          </a:p>
        </p:txBody>
      </p:sp>
      <p:pic>
        <p:nvPicPr>
          <p:cNvPr id="6" name="Kuva 5" descr="Turku_Åbo__Eurooppalainen_mv.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91008495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Lst>
  <p:hf hdr="0"/>
  <p:txStyles>
    <p:titleStyle>
      <a:lvl1pPr algn="l" defTabSz="914400" rtl="0" eaLnBrk="1" latinLnBrk="0" hangingPunct="1">
        <a:spcBef>
          <a:spcPct val="0"/>
        </a:spcBef>
        <a:buNone/>
        <a:defRPr sz="3200" b="1" kern="1200">
          <a:solidFill>
            <a:srgbClr val="00468B"/>
          </a:solidFill>
          <a:latin typeface="+mj-lt"/>
          <a:ea typeface="+mj-ea"/>
          <a:cs typeface="+mj-cs"/>
        </a:defRPr>
      </a:lvl1pPr>
    </p:titleStyle>
    <p:bodyStyle>
      <a:lvl1pPr marL="285750" indent="-285750" algn="l" defTabSz="914400" rtl="0" eaLnBrk="1" latinLnBrk="0" hangingPunct="1">
        <a:spcBef>
          <a:spcPts val="24"/>
        </a:spcBef>
        <a:buClr>
          <a:srgbClr val="00468B"/>
        </a:buClr>
        <a:buSzPct val="120000"/>
        <a:buFont typeface="Arial"/>
        <a:buChar char="•"/>
        <a:defRPr sz="2000" b="1" i="0" kern="1200">
          <a:solidFill>
            <a:srgbClr val="000000"/>
          </a:solidFill>
          <a:latin typeface="+mn-lt"/>
          <a:ea typeface="+mn-ea"/>
          <a:cs typeface="+mn-cs"/>
        </a:defRPr>
      </a:lvl1pPr>
      <a:lvl2pPr marL="742950" indent="-28575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2pPr>
      <a:lvl3pPr marL="11430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B4D18F73-29E0-0C48-B7BB-47AD54BA47B9}" type="datetime1">
              <a:rPr lang="fi-FI" smtClean="0"/>
              <a:t>24.4.2014</a:t>
            </a:fld>
            <a:endParaRPr lang="fi-FI" dirty="0"/>
          </a:p>
        </p:txBody>
      </p:sp>
      <p:sp>
        <p:nvSpPr>
          <p:cNvPr id="5" name="Alatunnisteen paikkamerkki 4"/>
          <p:cNvSpPr>
            <a:spLocks noGrp="1"/>
          </p:cNvSpPr>
          <p:nvPr>
            <p:ph type="ftr" sz="quarter" idx="11"/>
          </p:nvPr>
        </p:nvSpPr>
        <p:spPr/>
        <p:txBody>
          <a:bodyPr/>
          <a:lstStyle/>
          <a:p>
            <a:r>
              <a:rPr lang="fi-FI" smtClean="0"/>
              <a:t>Esittäjän nimi</a:t>
            </a:r>
            <a:endParaRPr lang="fi-FI"/>
          </a:p>
        </p:txBody>
      </p:sp>
      <p:sp>
        <p:nvSpPr>
          <p:cNvPr id="6" name="Dian numeron paikkamerkki 5"/>
          <p:cNvSpPr>
            <a:spLocks noGrp="1"/>
          </p:cNvSpPr>
          <p:nvPr>
            <p:ph type="sldNum" sz="quarter" idx="12"/>
          </p:nvPr>
        </p:nvSpPr>
        <p:spPr/>
        <p:txBody>
          <a:bodyPr/>
          <a:lstStyle/>
          <a:p>
            <a:fld id="{5313BD74-EA17-574A-98E7-0901538991B3}" type="slidenum">
              <a:rPr lang="fi-FI" smtClean="0"/>
              <a:t>1</a:t>
            </a:fld>
            <a:endParaRPr lang="fi-FI"/>
          </a:p>
        </p:txBody>
      </p:sp>
      <p:sp>
        <p:nvSpPr>
          <p:cNvPr id="2" name="Otsikko 1"/>
          <p:cNvSpPr>
            <a:spLocks noGrp="1"/>
          </p:cNvSpPr>
          <p:nvPr>
            <p:ph type="title"/>
          </p:nvPr>
        </p:nvSpPr>
        <p:spPr/>
        <p:txBody>
          <a:bodyPr>
            <a:normAutofit/>
          </a:bodyPr>
          <a:lstStyle/>
          <a:p>
            <a:r>
              <a:rPr lang="fi-FI" sz="2400" dirty="0" smtClean="0"/>
              <a:t>Kasvatus- ja opetuslautakunta</a:t>
            </a:r>
            <a:endParaRPr lang="fi-FI" sz="2400" dirty="0"/>
          </a:p>
        </p:txBody>
      </p:sp>
      <p:sp>
        <p:nvSpPr>
          <p:cNvPr id="7" name="Sisällön paikkamerkki 6"/>
          <p:cNvSpPr>
            <a:spLocks noGrp="1"/>
          </p:cNvSpPr>
          <p:nvPr>
            <p:ph sz="quarter" idx="13"/>
          </p:nvPr>
        </p:nvSpPr>
        <p:spPr>
          <a:xfrm>
            <a:off x="684213" y="4725144"/>
            <a:ext cx="7632204" cy="1512168"/>
          </a:xfrm>
        </p:spPr>
        <p:txBody>
          <a:bodyPr>
            <a:normAutofit fontScale="92500" lnSpcReduction="10000"/>
          </a:bodyPr>
          <a:lstStyle/>
          <a:p>
            <a:r>
              <a:rPr lang="fi-FI" sz="1600" dirty="0" smtClean="0"/>
              <a:t>Toimintamenojen</a:t>
            </a:r>
            <a:r>
              <a:rPr lang="fi-FI" sz="1600" dirty="0"/>
              <a:t>/-tulojen tai nettomenojen poikkeamat</a:t>
            </a:r>
          </a:p>
          <a:p>
            <a:pPr lvl="1"/>
            <a:r>
              <a:rPr lang="fi-FI" sz="1200" dirty="0" smtClean="0"/>
              <a:t>Toimintatulojen ennustetaan ylittävän talousarvion 3,7 milj. €, tästä suurin osuus on </a:t>
            </a:r>
            <a:r>
              <a:rPr lang="fi-FI" sz="1200" dirty="0" err="1" smtClean="0"/>
              <a:t>OKM:n</a:t>
            </a:r>
            <a:r>
              <a:rPr lang="fi-FI" sz="1200" dirty="0" smtClean="0"/>
              <a:t> kehittämisrahoitukseen liittyviä valtionavustuksia perusopetukseen.</a:t>
            </a:r>
          </a:p>
          <a:p>
            <a:pPr lvl="1"/>
            <a:r>
              <a:rPr lang="fi-FI" sz="1200" dirty="0" smtClean="0"/>
              <a:t>Toimintamenot ylittyvät ennusteen mukaan 4,0 milj. € ja suurimpana eränä henkilöstömenot liittyen </a:t>
            </a:r>
            <a:r>
              <a:rPr lang="fi-FI" sz="1200" dirty="0" err="1" smtClean="0"/>
              <a:t>OKM:n</a:t>
            </a:r>
            <a:r>
              <a:rPr lang="fi-FI" sz="1200" dirty="0" smtClean="0"/>
              <a:t> kehittämisrahoitukseen perusopetuksessa.</a:t>
            </a:r>
          </a:p>
          <a:p>
            <a:pPr lvl="1"/>
            <a:r>
              <a:rPr lang="fi-FI" sz="1200" dirty="0" smtClean="0"/>
              <a:t>Nettona sivistystoimialan ennustetaan ylittävän talousarvion yhteensä 300.000 € (0,1 %)</a:t>
            </a:r>
            <a:endParaRPr lang="fi-FI" dirty="0"/>
          </a:p>
          <a:p>
            <a:r>
              <a:rPr lang="fi-FI" sz="1600" dirty="0"/>
              <a:t>Investointiosan menojen/tulojen poikkeamat</a:t>
            </a:r>
          </a:p>
          <a:p>
            <a:pPr lvl="1"/>
            <a:r>
              <a:rPr lang="fi-FI" sz="1200" dirty="0" smtClean="0"/>
              <a:t>Investointien ennustetaan toteutuvan talousarvion mukaisina</a:t>
            </a:r>
            <a:endParaRPr lang="fi-FI" sz="1200" dirty="0"/>
          </a:p>
        </p:txBody>
      </p:sp>
      <p:sp>
        <p:nvSpPr>
          <p:cNvPr id="3" name="Tekstiruutu 2"/>
          <p:cNvSpPr txBox="1"/>
          <p:nvPr/>
        </p:nvSpPr>
        <p:spPr>
          <a:xfrm>
            <a:off x="2195736" y="116632"/>
            <a:ext cx="4752528" cy="461665"/>
          </a:xfrm>
          <a:prstGeom prst="rect">
            <a:avLst/>
          </a:prstGeom>
          <a:noFill/>
        </p:spPr>
        <p:txBody>
          <a:bodyPr wrap="square" rtlCol="0">
            <a:spAutoFit/>
          </a:bodyPr>
          <a:lstStyle/>
          <a:p>
            <a:r>
              <a:rPr lang="fi-FI" sz="2400" b="1" dirty="0" smtClean="0">
                <a:solidFill>
                  <a:srgbClr val="00468B"/>
                </a:solidFill>
                <a:latin typeface="+mj-lt"/>
                <a:ea typeface="+mj-ea"/>
                <a:cs typeface="+mj-cs"/>
              </a:rPr>
              <a:t>Sivistystoimiala</a:t>
            </a:r>
            <a:endParaRPr lang="fi-FI" sz="2400" b="1" dirty="0">
              <a:solidFill>
                <a:srgbClr val="00468B"/>
              </a:solidFill>
              <a:latin typeface="+mj-lt"/>
              <a:ea typeface="+mj-ea"/>
              <a:cs typeface="+mj-cs"/>
            </a:endParaRPr>
          </a:p>
        </p:txBody>
      </p:sp>
      <p:graphicFrame>
        <p:nvGraphicFramePr>
          <p:cNvPr id="10" name="Taulukko 9"/>
          <p:cNvGraphicFramePr>
            <a:graphicFrameLocks noGrp="1"/>
          </p:cNvGraphicFramePr>
          <p:nvPr>
            <p:extLst>
              <p:ext uri="{D42A27DB-BD31-4B8C-83A1-F6EECF244321}">
                <p14:modId xmlns:p14="http://schemas.microsoft.com/office/powerpoint/2010/main" val="2993761130"/>
              </p:ext>
            </p:extLst>
          </p:nvPr>
        </p:nvGraphicFramePr>
        <p:xfrm>
          <a:off x="539552" y="1556792"/>
          <a:ext cx="7632847" cy="2922737"/>
        </p:xfrm>
        <a:graphic>
          <a:graphicData uri="http://schemas.openxmlformats.org/drawingml/2006/table">
            <a:tbl>
              <a:tblPr firstRow="1" firstCol="1" bandRow="1">
                <a:tableStyleId>{5C22544A-7EE6-4342-B048-85BDC9FD1C3A}</a:tableStyleId>
              </a:tblPr>
              <a:tblGrid>
                <a:gridCol w="2190274"/>
                <a:gridCol w="646553"/>
                <a:gridCol w="646553"/>
                <a:gridCol w="584676"/>
                <a:gridCol w="709383"/>
                <a:gridCol w="647029"/>
                <a:gridCol w="723739"/>
                <a:gridCol w="742320"/>
                <a:gridCol w="742320"/>
              </a:tblGrid>
              <a:tr h="692099">
                <a:tc>
                  <a:txBody>
                    <a:bodyPr/>
                    <a:lstStyle/>
                    <a:p>
                      <a:pPr>
                        <a:spcAft>
                          <a:spcPts val="0"/>
                        </a:spcAft>
                      </a:pPr>
                      <a:r>
                        <a:rPr lang="fi-FI" sz="800" dirty="0">
                          <a:effectLst/>
                        </a:rPr>
                        <a:t> </a:t>
                      </a:r>
                      <a:endParaRPr lang="fi-FI" sz="800" dirty="0">
                        <a:effectLst/>
                        <a:latin typeface="Arial"/>
                        <a:ea typeface="Calibri"/>
                        <a:cs typeface="Calibri"/>
                      </a:endParaRPr>
                    </a:p>
                  </a:txBody>
                  <a:tcPr marL="33976" marR="33976" marT="0" marB="0" anchor="b"/>
                </a:tc>
                <a:tc>
                  <a:txBody>
                    <a:bodyPr/>
                    <a:lstStyle/>
                    <a:p>
                      <a:pPr>
                        <a:spcAft>
                          <a:spcPts val="0"/>
                        </a:spcAft>
                      </a:pPr>
                      <a:r>
                        <a:rPr lang="fi-FI" sz="900">
                          <a:effectLst/>
                        </a:rPr>
                        <a:t> TP 2013 </a:t>
                      </a:r>
                      <a:endParaRPr lang="fi-FI" sz="800">
                        <a:effectLst/>
                        <a:latin typeface="Arial"/>
                        <a:ea typeface="Calibri"/>
                        <a:cs typeface="Calibri"/>
                      </a:endParaRPr>
                    </a:p>
                  </a:txBody>
                  <a:tcPr marL="33976" marR="33976" marT="0" marB="0" anchor="b"/>
                </a:tc>
                <a:tc>
                  <a:txBody>
                    <a:bodyPr/>
                    <a:lstStyle/>
                    <a:p>
                      <a:pPr>
                        <a:spcAft>
                          <a:spcPts val="0"/>
                        </a:spcAft>
                      </a:pPr>
                      <a:r>
                        <a:rPr lang="fi-FI" sz="900">
                          <a:effectLst/>
                        </a:rPr>
                        <a:t> TA 2014 </a:t>
                      </a:r>
                      <a:endParaRPr lang="fi-FI" sz="800">
                        <a:effectLst/>
                        <a:latin typeface="Arial"/>
                        <a:ea typeface="Calibri"/>
                        <a:cs typeface="Calibri"/>
                      </a:endParaRPr>
                    </a:p>
                  </a:txBody>
                  <a:tcPr marL="33976" marR="33976" marT="0" marB="0" anchor="b"/>
                </a:tc>
                <a:tc>
                  <a:txBody>
                    <a:bodyPr/>
                    <a:lstStyle/>
                    <a:p>
                      <a:pPr>
                        <a:spcAft>
                          <a:spcPts val="0"/>
                        </a:spcAft>
                      </a:pPr>
                      <a:r>
                        <a:rPr lang="fi-FI" sz="900">
                          <a:effectLst/>
                        </a:rPr>
                        <a:t> TA 2014 muutokset </a:t>
                      </a:r>
                      <a:endParaRPr lang="fi-FI" sz="800">
                        <a:effectLst/>
                        <a:latin typeface="Arial"/>
                        <a:ea typeface="Calibri"/>
                        <a:cs typeface="Calibri"/>
                      </a:endParaRPr>
                    </a:p>
                  </a:txBody>
                  <a:tcPr marL="33976" marR="33976" marT="0" marB="0" anchor="b"/>
                </a:tc>
                <a:tc>
                  <a:txBody>
                    <a:bodyPr/>
                    <a:lstStyle/>
                    <a:p>
                      <a:pPr>
                        <a:spcAft>
                          <a:spcPts val="0"/>
                        </a:spcAft>
                      </a:pPr>
                      <a:r>
                        <a:rPr lang="fi-FI" sz="900">
                          <a:effectLst/>
                        </a:rPr>
                        <a:t> TA 2014 siirrot </a:t>
                      </a:r>
                      <a:endParaRPr lang="fi-FI" sz="800">
                        <a:effectLst/>
                        <a:latin typeface="Arial"/>
                        <a:ea typeface="Calibri"/>
                        <a:cs typeface="Calibri"/>
                      </a:endParaRPr>
                    </a:p>
                  </a:txBody>
                  <a:tcPr marL="33976" marR="33976" marT="0" marB="0" anchor="b"/>
                </a:tc>
                <a:tc>
                  <a:txBody>
                    <a:bodyPr/>
                    <a:lstStyle/>
                    <a:p>
                      <a:pPr>
                        <a:spcAft>
                          <a:spcPts val="0"/>
                        </a:spcAft>
                      </a:pPr>
                      <a:r>
                        <a:rPr lang="fi-FI" sz="900">
                          <a:effectLst/>
                        </a:rPr>
                        <a:t> TA 2014 yhteensä </a:t>
                      </a:r>
                      <a:endParaRPr lang="fi-FI" sz="800">
                        <a:effectLst/>
                        <a:latin typeface="Arial"/>
                        <a:ea typeface="Calibri"/>
                        <a:cs typeface="Calibri"/>
                      </a:endParaRPr>
                    </a:p>
                  </a:txBody>
                  <a:tcPr marL="33976" marR="33976" marT="0" marB="0" anchor="b"/>
                </a:tc>
                <a:tc>
                  <a:txBody>
                    <a:bodyPr/>
                    <a:lstStyle/>
                    <a:p>
                      <a:pPr>
                        <a:spcAft>
                          <a:spcPts val="0"/>
                        </a:spcAft>
                      </a:pPr>
                      <a:r>
                        <a:rPr lang="fi-FI" sz="900">
                          <a:effectLst/>
                        </a:rPr>
                        <a:t> Toteutumis-</a:t>
                      </a:r>
                      <a:br>
                        <a:rPr lang="fi-FI" sz="900">
                          <a:effectLst/>
                        </a:rPr>
                      </a:br>
                      <a:r>
                        <a:rPr lang="fi-FI" sz="900">
                          <a:effectLst/>
                        </a:rPr>
                        <a:t>ennuste </a:t>
                      </a:r>
                      <a:endParaRPr lang="fi-FI" sz="800">
                        <a:effectLst/>
                        <a:latin typeface="Arial"/>
                        <a:ea typeface="Calibri"/>
                        <a:cs typeface="Calibri"/>
                      </a:endParaRPr>
                    </a:p>
                  </a:txBody>
                  <a:tcPr marL="33976" marR="33976" marT="0" marB="0" anchor="b"/>
                </a:tc>
                <a:tc>
                  <a:txBody>
                    <a:bodyPr/>
                    <a:lstStyle/>
                    <a:p>
                      <a:pPr>
                        <a:spcAft>
                          <a:spcPts val="0"/>
                        </a:spcAft>
                      </a:pPr>
                      <a:r>
                        <a:rPr lang="fi-FI" sz="900">
                          <a:effectLst/>
                        </a:rPr>
                        <a:t> Poikkeama ennuste/</a:t>
                      </a:r>
                      <a:br>
                        <a:rPr lang="fi-FI" sz="900">
                          <a:effectLst/>
                        </a:rPr>
                      </a:br>
                      <a:r>
                        <a:rPr lang="fi-FI" sz="900">
                          <a:effectLst/>
                        </a:rPr>
                        <a:t>TA muutoksin </a:t>
                      </a:r>
                      <a:endParaRPr lang="fi-FI" sz="800">
                        <a:effectLst/>
                        <a:latin typeface="Arial"/>
                        <a:ea typeface="Calibri"/>
                        <a:cs typeface="Calibri"/>
                      </a:endParaRPr>
                    </a:p>
                  </a:txBody>
                  <a:tcPr marL="33976" marR="33976" marT="0" marB="0" anchor="b"/>
                </a:tc>
                <a:tc>
                  <a:txBody>
                    <a:bodyPr/>
                    <a:lstStyle/>
                    <a:p>
                      <a:pPr>
                        <a:spcAft>
                          <a:spcPts val="0"/>
                        </a:spcAft>
                      </a:pPr>
                      <a:r>
                        <a:rPr lang="fi-FI" sz="900">
                          <a:effectLst/>
                        </a:rPr>
                        <a:t> Muutos-% ennuste/</a:t>
                      </a:r>
                      <a:br>
                        <a:rPr lang="fi-FI" sz="900">
                          <a:effectLst/>
                        </a:rPr>
                      </a:br>
                      <a:r>
                        <a:rPr lang="fi-FI" sz="900">
                          <a:effectLst/>
                        </a:rPr>
                        <a:t>TA muutoksin </a:t>
                      </a:r>
                      <a:endParaRPr lang="fi-FI" sz="800">
                        <a:effectLst/>
                        <a:latin typeface="Arial"/>
                        <a:ea typeface="Calibri"/>
                        <a:cs typeface="Calibri"/>
                      </a:endParaRPr>
                    </a:p>
                  </a:txBody>
                  <a:tcPr marL="33976" marR="33976" marT="0" marB="0" anchor="b"/>
                </a:tc>
              </a:tr>
              <a:tr h="140983">
                <a:tc>
                  <a:txBody>
                    <a:bodyPr/>
                    <a:lstStyle/>
                    <a:p>
                      <a:pPr>
                        <a:spcAft>
                          <a:spcPts val="0"/>
                        </a:spcAft>
                      </a:pPr>
                      <a:r>
                        <a:rPr lang="fi-FI" sz="1100">
                          <a:effectLst/>
                        </a:rPr>
                        <a:t>Käyttötalousosa (1.000 €)</a:t>
                      </a:r>
                      <a:endParaRPr lang="fi-FI" sz="800">
                        <a:effectLst/>
                        <a:latin typeface="Arial"/>
                        <a:ea typeface="Calibri"/>
                        <a:cs typeface="Calibri"/>
                      </a:endParaRPr>
                    </a:p>
                  </a:txBody>
                  <a:tcPr marL="33976" marR="33976" marT="0" marB="0" anchor="b"/>
                </a:tc>
                <a:tc>
                  <a:txBody>
                    <a:bodyPr/>
                    <a:lstStyle/>
                    <a:p>
                      <a:pPr algn="ctr">
                        <a:spcAft>
                          <a:spcPts val="0"/>
                        </a:spcAft>
                      </a:pPr>
                      <a:r>
                        <a:rPr lang="fi-FI" sz="1100">
                          <a:effectLst/>
                        </a:rPr>
                        <a:t> </a:t>
                      </a:r>
                      <a:endParaRPr lang="fi-FI" sz="800">
                        <a:effectLst/>
                        <a:latin typeface="Arial"/>
                        <a:ea typeface="Calibri"/>
                        <a:cs typeface="Calibri"/>
                      </a:endParaRPr>
                    </a:p>
                  </a:txBody>
                  <a:tcPr marL="33976" marR="33976" marT="0" marB="0" anchor="b"/>
                </a:tc>
                <a:tc>
                  <a:txBody>
                    <a:bodyPr/>
                    <a:lstStyle/>
                    <a:p>
                      <a:pPr algn="ctr">
                        <a:spcAft>
                          <a:spcPts val="0"/>
                        </a:spcAft>
                      </a:pPr>
                      <a:r>
                        <a:rPr lang="fi-FI" sz="1100">
                          <a:effectLst/>
                        </a:rPr>
                        <a:t> </a:t>
                      </a:r>
                      <a:endParaRPr lang="fi-FI" sz="800">
                        <a:effectLst/>
                        <a:latin typeface="Arial"/>
                        <a:ea typeface="Calibri"/>
                        <a:cs typeface="Calibri"/>
                      </a:endParaRPr>
                    </a:p>
                  </a:txBody>
                  <a:tcPr marL="33976" marR="33976" marT="0" marB="0" anchor="b"/>
                </a:tc>
                <a:tc>
                  <a:txBody>
                    <a:bodyPr/>
                    <a:lstStyle/>
                    <a:p>
                      <a:pPr algn="ctr">
                        <a:spcAft>
                          <a:spcPts val="0"/>
                        </a:spcAft>
                      </a:pPr>
                      <a:r>
                        <a:rPr lang="fi-FI" sz="1100">
                          <a:effectLst/>
                        </a:rPr>
                        <a:t> </a:t>
                      </a:r>
                      <a:endParaRPr lang="fi-FI" sz="800">
                        <a:effectLst/>
                        <a:latin typeface="Arial"/>
                        <a:ea typeface="Calibri"/>
                        <a:cs typeface="Calibri"/>
                      </a:endParaRPr>
                    </a:p>
                  </a:txBody>
                  <a:tcPr marL="33976" marR="33976" marT="0" marB="0" anchor="b"/>
                </a:tc>
                <a:tc>
                  <a:txBody>
                    <a:bodyPr/>
                    <a:lstStyle/>
                    <a:p>
                      <a:pPr algn="ctr">
                        <a:spcAft>
                          <a:spcPts val="0"/>
                        </a:spcAft>
                      </a:pPr>
                      <a:r>
                        <a:rPr lang="fi-FI" sz="1100" dirty="0">
                          <a:effectLst/>
                        </a:rPr>
                        <a:t> </a:t>
                      </a:r>
                      <a:endParaRPr lang="fi-FI" sz="800" dirty="0">
                        <a:effectLst/>
                        <a:latin typeface="Arial"/>
                        <a:ea typeface="Calibri"/>
                        <a:cs typeface="Calibri"/>
                      </a:endParaRPr>
                    </a:p>
                  </a:txBody>
                  <a:tcPr marL="33976" marR="33976" marT="0" marB="0" anchor="b"/>
                </a:tc>
                <a:tc>
                  <a:txBody>
                    <a:bodyPr/>
                    <a:lstStyle/>
                    <a:p>
                      <a:pPr algn="ctr">
                        <a:spcAft>
                          <a:spcPts val="0"/>
                        </a:spcAft>
                      </a:pPr>
                      <a:r>
                        <a:rPr lang="fi-FI" sz="1100">
                          <a:effectLst/>
                        </a:rPr>
                        <a:t> </a:t>
                      </a:r>
                      <a:endParaRPr lang="fi-FI" sz="800">
                        <a:effectLst/>
                        <a:latin typeface="Arial"/>
                        <a:ea typeface="Calibri"/>
                        <a:cs typeface="Calibri"/>
                      </a:endParaRPr>
                    </a:p>
                  </a:txBody>
                  <a:tcPr marL="33976" marR="33976" marT="0" marB="0" anchor="b"/>
                </a:tc>
                <a:tc>
                  <a:txBody>
                    <a:bodyPr/>
                    <a:lstStyle/>
                    <a:p>
                      <a:pPr algn="ctr">
                        <a:spcAft>
                          <a:spcPts val="0"/>
                        </a:spcAft>
                      </a:pPr>
                      <a:r>
                        <a:rPr lang="fi-FI" sz="1100">
                          <a:effectLst/>
                        </a:rPr>
                        <a:t> </a:t>
                      </a:r>
                      <a:endParaRPr lang="fi-FI" sz="800">
                        <a:effectLst/>
                        <a:latin typeface="Arial"/>
                        <a:ea typeface="Calibri"/>
                        <a:cs typeface="Calibri"/>
                      </a:endParaRPr>
                    </a:p>
                  </a:txBody>
                  <a:tcPr marL="33976" marR="33976" marT="0" marB="0" anchor="b"/>
                </a:tc>
                <a:tc>
                  <a:txBody>
                    <a:bodyPr/>
                    <a:lstStyle/>
                    <a:p>
                      <a:pPr algn="ctr">
                        <a:spcAft>
                          <a:spcPts val="0"/>
                        </a:spcAft>
                      </a:pPr>
                      <a:r>
                        <a:rPr lang="fi-FI" sz="1100">
                          <a:effectLst/>
                        </a:rPr>
                        <a:t> </a:t>
                      </a:r>
                      <a:endParaRPr lang="fi-FI" sz="800">
                        <a:effectLst/>
                        <a:latin typeface="Arial"/>
                        <a:ea typeface="Calibri"/>
                        <a:cs typeface="Calibri"/>
                      </a:endParaRPr>
                    </a:p>
                  </a:txBody>
                  <a:tcPr marL="33976" marR="33976" marT="0" marB="0" anchor="b"/>
                </a:tc>
                <a:tc>
                  <a:txBody>
                    <a:bodyPr/>
                    <a:lstStyle/>
                    <a:p>
                      <a:pPr algn="ctr">
                        <a:spcAft>
                          <a:spcPts val="0"/>
                        </a:spcAft>
                      </a:pPr>
                      <a:r>
                        <a:rPr lang="fi-FI" sz="1100">
                          <a:effectLst/>
                        </a:rPr>
                        <a:t> </a:t>
                      </a:r>
                      <a:endParaRPr lang="fi-FI" sz="800">
                        <a:effectLst/>
                        <a:latin typeface="Arial"/>
                        <a:ea typeface="Calibri"/>
                        <a:cs typeface="Calibri"/>
                      </a:endParaRPr>
                    </a:p>
                  </a:txBody>
                  <a:tcPr marL="33976" marR="33976" marT="0" marB="0" anchor="b"/>
                </a:tc>
              </a:tr>
              <a:tr h="115350">
                <a:tc>
                  <a:txBody>
                    <a:bodyPr/>
                    <a:lstStyle/>
                    <a:p>
                      <a:pPr>
                        <a:spcAft>
                          <a:spcPts val="0"/>
                        </a:spcAft>
                      </a:pPr>
                      <a:r>
                        <a:rPr lang="fi-FI" sz="9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TOT</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TOT</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TOT</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TOT</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r>
              <a:tr h="115350">
                <a:tc>
                  <a:txBody>
                    <a:bodyPr/>
                    <a:lstStyle/>
                    <a:p>
                      <a:pPr>
                        <a:spcAft>
                          <a:spcPts val="0"/>
                        </a:spcAft>
                      </a:pPr>
                      <a:r>
                        <a:rPr lang="fi-FI" sz="900">
                          <a:effectLst/>
                        </a:rPr>
                        <a:t>Kasvatus- ja opetuslautakunta</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r>
              <a:tr h="102533">
                <a:tc>
                  <a:txBody>
                    <a:bodyPr/>
                    <a:lstStyle/>
                    <a:p>
                      <a:pPr>
                        <a:spcAft>
                          <a:spcPts val="0"/>
                        </a:spcAft>
                      </a:pPr>
                      <a:r>
                        <a:rPr lang="fi-FI" sz="800">
                          <a:effectLst/>
                        </a:rPr>
                        <a:t>Toimintatuotot</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28 636</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26 225</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26 225</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29 914</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3 690</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14 %</a:t>
                      </a:r>
                      <a:endParaRPr lang="fi-FI" sz="800">
                        <a:effectLst/>
                        <a:latin typeface="Arial"/>
                        <a:ea typeface="Calibri"/>
                        <a:cs typeface="Calibri"/>
                      </a:endParaRPr>
                    </a:p>
                  </a:txBody>
                  <a:tcPr marL="33976" marR="33976" marT="0" marB="0" anchor="b"/>
                </a:tc>
              </a:tr>
              <a:tr h="102533">
                <a:tc>
                  <a:txBody>
                    <a:bodyPr/>
                    <a:lstStyle/>
                    <a:p>
                      <a:pPr>
                        <a:spcAft>
                          <a:spcPts val="0"/>
                        </a:spcAft>
                      </a:pPr>
                      <a:r>
                        <a:rPr lang="fi-FI" sz="800">
                          <a:effectLst/>
                        </a:rPr>
                        <a:t>Valmistus omaan kayttoon</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r>
              <a:tr h="102533">
                <a:tc>
                  <a:txBody>
                    <a:bodyPr/>
                    <a:lstStyle/>
                    <a:p>
                      <a:pPr>
                        <a:spcAft>
                          <a:spcPts val="0"/>
                        </a:spcAft>
                      </a:pPr>
                      <a:r>
                        <a:rPr lang="fi-FI" sz="800">
                          <a:effectLst/>
                        </a:rPr>
                        <a:t>Toimintamenot</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304 189</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306 663</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-191</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306 472</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310 461</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-3 989</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1 %</a:t>
                      </a:r>
                      <a:endParaRPr lang="fi-FI" sz="800">
                        <a:effectLst/>
                        <a:latin typeface="Arial"/>
                        <a:ea typeface="Calibri"/>
                        <a:cs typeface="Calibri"/>
                      </a:endParaRPr>
                    </a:p>
                  </a:txBody>
                  <a:tcPr marL="33976" marR="33976" marT="0" marB="0" anchor="b"/>
                </a:tc>
              </a:tr>
              <a:tr h="102533">
                <a:tc>
                  <a:txBody>
                    <a:bodyPr/>
                    <a:lstStyle/>
                    <a:p>
                      <a:pPr>
                        <a:spcAft>
                          <a:spcPts val="0"/>
                        </a:spcAft>
                      </a:pPr>
                      <a:r>
                        <a:rPr lang="fi-FI" sz="800">
                          <a:effectLst/>
                        </a:rPr>
                        <a:t>Toimintakate</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-275 553</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-280 439</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191</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-280 248</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-280 547</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-299</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0 %</a:t>
                      </a:r>
                      <a:endParaRPr lang="fi-FI" sz="800">
                        <a:effectLst/>
                        <a:latin typeface="Arial"/>
                        <a:ea typeface="Calibri"/>
                        <a:cs typeface="Calibri"/>
                      </a:endParaRPr>
                    </a:p>
                  </a:txBody>
                  <a:tcPr marL="33976" marR="33976" marT="0" marB="0" anchor="b"/>
                </a:tc>
              </a:tr>
              <a:tr h="102533">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r>
              <a:tr h="140983">
                <a:tc>
                  <a:txBody>
                    <a:bodyPr/>
                    <a:lstStyle/>
                    <a:p>
                      <a:pPr>
                        <a:spcAft>
                          <a:spcPts val="0"/>
                        </a:spcAft>
                      </a:pPr>
                      <a:r>
                        <a:rPr lang="fi-FI" sz="1100">
                          <a:effectLst/>
                        </a:rPr>
                        <a:t>Investointiosa (1.000 €)</a:t>
                      </a:r>
                      <a:endParaRPr lang="fi-FI" sz="800">
                        <a:effectLst/>
                        <a:latin typeface="Arial"/>
                        <a:ea typeface="Calibri"/>
                        <a:cs typeface="Calibri"/>
                      </a:endParaRPr>
                    </a:p>
                  </a:txBody>
                  <a:tcPr marL="33976" marR="33976" marT="0" marB="0" anchor="b"/>
                </a:tc>
                <a:tc>
                  <a:txBody>
                    <a:bodyPr/>
                    <a:lstStyle/>
                    <a:p>
                      <a:pPr>
                        <a:spcAft>
                          <a:spcPts val="0"/>
                        </a:spcAft>
                      </a:pPr>
                      <a:r>
                        <a:rPr lang="fi-FI" sz="11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11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11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11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11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11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11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1100">
                          <a:effectLst/>
                        </a:rPr>
                        <a:t> </a:t>
                      </a:r>
                      <a:endParaRPr lang="fi-FI" sz="800">
                        <a:effectLst/>
                        <a:latin typeface="Arial"/>
                        <a:ea typeface="Calibri"/>
                        <a:cs typeface="Calibri"/>
                      </a:endParaRPr>
                    </a:p>
                  </a:txBody>
                  <a:tcPr marL="33976" marR="33976" marT="0" marB="0" anchor="b"/>
                </a:tc>
              </a:tr>
              <a:tr h="115350">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9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900" dirty="0">
                          <a:effectLst/>
                        </a:rPr>
                        <a:t> </a:t>
                      </a:r>
                      <a:endParaRPr lang="fi-FI" sz="800" dirty="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r>
              <a:tr h="115350">
                <a:tc>
                  <a:txBody>
                    <a:bodyPr/>
                    <a:lstStyle/>
                    <a:p>
                      <a:pPr>
                        <a:spcAft>
                          <a:spcPts val="0"/>
                        </a:spcAft>
                      </a:pPr>
                      <a:r>
                        <a:rPr lang="fi-FI" sz="900">
                          <a:effectLst/>
                        </a:rPr>
                        <a:t>Kasvatus- ja opetuslautakunta</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r>
              <a:tr h="205066">
                <a:tc>
                  <a:txBody>
                    <a:bodyPr/>
                    <a:lstStyle/>
                    <a:p>
                      <a:pPr>
                        <a:spcAft>
                          <a:spcPts val="0"/>
                        </a:spcAft>
                      </a:pPr>
                      <a:r>
                        <a:rPr lang="fi-FI" sz="800">
                          <a:effectLst/>
                        </a:rPr>
                        <a:t>Investointikulut</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1 884</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1 000</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1 000</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1 000</a:t>
                      </a:r>
                      <a:endParaRPr lang="fi-FI" sz="800">
                        <a:effectLst/>
                        <a:latin typeface="Arial"/>
                        <a:ea typeface="Calibri"/>
                        <a:cs typeface="Calibri"/>
                      </a:endParaRPr>
                    </a:p>
                  </a:txBody>
                  <a:tcPr marL="33976" marR="33976" marT="0" marB="0" anchor="b"/>
                </a:tc>
                <a:tc>
                  <a:txBody>
                    <a:bodyPr/>
                    <a:lstStyle/>
                    <a:p>
                      <a:endParaRPr lang="fi-FI" sz="800">
                        <a:effectLst/>
                        <a:latin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r>
              <a:tr h="205066">
                <a:tc>
                  <a:txBody>
                    <a:bodyPr/>
                    <a:lstStyle/>
                    <a:p>
                      <a:pPr>
                        <a:spcAft>
                          <a:spcPts val="0"/>
                        </a:spcAft>
                      </a:pPr>
                      <a:r>
                        <a:rPr lang="fi-FI" sz="800">
                          <a:effectLst/>
                        </a:rPr>
                        <a:t>Valtionosuudet ja muut rahoitusosuudet</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r>
              <a:tr h="102533">
                <a:tc>
                  <a:txBody>
                    <a:bodyPr/>
                    <a:lstStyle/>
                    <a:p>
                      <a:pPr>
                        <a:spcAft>
                          <a:spcPts val="0"/>
                        </a:spcAft>
                      </a:pPr>
                      <a:r>
                        <a:rPr lang="fi-FI" sz="800">
                          <a:effectLst/>
                        </a:rPr>
                        <a:t>Pysyvien vastaavien luovutustuotot</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r>
              <a:tr h="205066">
                <a:tc>
                  <a:txBody>
                    <a:bodyPr/>
                    <a:lstStyle/>
                    <a:p>
                      <a:pPr>
                        <a:spcAft>
                          <a:spcPts val="0"/>
                        </a:spcAft>
                      </a:pPr>
                      <a:r>
                        <a:rPr lang="fi-FI" sz="800">
                          <a:effectLst/>
                        </a:rPr>
                        <a:t>NETTO</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1 884</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1 000</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lgn="r">
                        <a:spcAft>
                          <a:spcPts val="0"/>
                        </a:spcAft>
                      </a:pPr>
                      <a:r>
                        <a:rPr lang="fi-FI" sz="800">
                          <a:effectLst/>
                        </a:rPr>
                        <a:t>1 000</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1 000</a:t>
                      </a:r>
                      <a:endParaRPr lang="fi-FI" sz="800">
                        <a:effectLst/>
                        <a:latin typeface="Arial"/>
                        <a:ea typeface="Calibri"/>
                        <a:cs typeface="Calibri"/>
                      </a:endParaRPr>
                    </a:p>
                  </a:txBody>
                  <a:tcPr marL="33976" marR="33976" marT="0" marB="0" anchor="b"/>
                </a:tc>
                <a:tc>
                  <a:txBody>
                    <a:bodyPr/>
                    <a:lstStyle/>
                    <a:p>
                      <a:pPr>
                        <a:spcAft>
                          <a:spcPts val="0"/>
                        </a:spcAft>
                      </a:pPr>
                      <a:r>
                        <a:rPr lang="fi-FI" sz="800">
                          <a:effectLst/>
                        </a:rPr>
                        <a:t> </a:t>
                      </a:r>
                      <a:endParaRPr lang="fi-FI" sz="800">
                        <a:effectLst/>
                        <a:latin typeface="Arial"/>
                        <a:ea typeface="Calibri"/>
                        <a:cs typeface="Calibri"/>
                      </a:endParaRPr>
                    </a:p>
                  </a:txBody>
                  <a:tcPr marL="33976" marR="33976" marT="0" marB="0" anchor="b"/>
                </a:tc>
                <a:tc>
                  <a:txBody>
                    <a:bodyPr/>
                    <a:lstStyle/>
                    <a:p>
                      <a:pPr>
                        <a:spcAft>
                          <a:spcPts val="0"/>
                        </a:spcAft>
                      </a:pPr>
                      <a:r>
                        <a:rPr lang="fi-FI" sz="800" dirty="0">
                          <a:effectLst/>
                        </a:rPr>
                        <a:t> </a:t>
                      </a:r>
                      <a:endParaRPr lang="fi-FI" sz="800" dirty="0">
                        <a:effectLst/>
                        <a:latin typeface="Arial"/>
                        <a:ea typeface="Calibri"/>
                        <a:cs typeface="Calibri"/>
                      </a:endParaRPr>
                    </a:p>
                  </a:txBody>
                  <a:tcPr marL="33976" marR="33976" marT="0" marB="0" anchor="b"/>
                </a:tc>
              </a:tr>
            </a:tbl>
          </a:graphicData>
        </a:graphic>
      </p:graphicFrame>
    </p:spTree>
    <p:extLst>
      <p:ext uri="{BB962C8B-B14F-4D97-AF65-F5344CB8AC3E}">
        <p14:creationId xmlns:p14="http://schemas.microsoft.com/office/powerpoint/2010/main" val="1603053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A9B0C17-89C6-BC41-B4A0-A125ED2A948D}" type="datetime1">
              <a:rPr lang="fi-FI" smtClean="0"/>
              <a:t>24.4.2014</a:t>
            </a:fld>
            <a:endParaRPr lang="fi-FI" dirty="0"/>
          </a:p>
        </p:txBody>
      </p:sp>
      <p:sp>
        <p:nvSpPr>
          <p:cNvPr id="3" name="Alatunnisteen paikkamerkki 2"/>
          <p:cNvSpPr>
            <a:spLocks noGrp="1"/>
          </p:cNvSpPr>
          <p:nvPr>
            <p:ph type="ftr" sz="quarter" idx="11"/>
          </p:nvPr>
        </p:nvSpPr>
        <p:spPr/>
        <p:txBody>
          <a:bodyPr/>
          <a:lstStyle/>
          <a:p>
            <a:r>
              <a:rPr lang="fi-FI" smtClean="0"/>
              <a:t>Esittäjän nimi</a:t>
            </a:r>
            <a:endParaRPr lang="fi-FI"/>
          </a:p>
        </p:txBody>
      </p:sp>
      <p:sp>
        <p:nvSpPr>
          <p:cNvPr id="4" name="Dian numeron paikkamerkki 3"/>
          <p:cNvSpPr>
            <a:spLocks noGrp="1"/>
          </p:cNvSpPr>
          <p:nvPr>
            <p:ph type="sldNum" sz="quarter" idx="12"/>
          </p:nvPr>
        </p:nvSpPr>
        <p:spPr/>
        <p:txBody>
          <a:bodyPr/>
          <a:lstStyle/>
          <a:p>
            <a:fld id="{5313BD74-EA17-574A-98E7-0901538991B3}" type="slidenum">
              <a:rPr lang="fi-FI" smtClean="0"/>
              <a:t>2</a:t>
            </a:fld>
            <a:endParaRPr lang="fi-FI"/>
          </a:p>
        </p:txBody>
      </p:sp>
      <p:sp>
        <p:nvSpPr>
          <p:cNvPr id="5" name="Otsikko 4"/>
          <p:cNvSpPr>
            <a:spLocks noGrp="1"/>
          </p:cNvSpPr>
          <p:nvPr>
            <p:ph type="title"/>
          </p:nvPr>
        </p:nvSpPr>
        <p:spPr/>
        <p:txBody>
          <a:bodyPr>
            <a:normAutofit/>
          </a:bodyPr>
          <a:lstStyle/>
          <a:p>
            <a:r>
              <a:rPr lang="fi-FI" sz="2000" dirty="0" smtClean="0"/>
              <a:t>Olennaiset toiminnalliset ja talouden muutokset edelliseen vuoteen verrattuna</a:t>
            </a:r>
            <a:endParaRPr lang="fi-FI" sz="2000" dirty="0"/>
          </a:p>
        </p:txBody>
      </p:sp>
      <p:sp>
        <p:nvSpPr>
          <p:cNvPr id="6" name="Sisällön paikkamerkki 5"/>
          <p:cNvSpPr>
            <a:spLocks noGrp="1"/>
          </p:cNvSpPr>
          <p:nvPr>
            <p:ph sz="quarter" idx="13"/>
          </p:nvPr>
        </p:nvSpPr>
        <p:spPr>
          <a:xfrm>
            <a:off x="684213" y="1845270"/>
            <a:ext cx="7775575" cy="4464050"/>
          </a:xfrm>
        </p:spPr>
        <p:txBody>
          <a:bodyPr>
            <a:normAutofit/>
          </a:bodyPr>
          <a:lstStyle/>
          <a:p>
            <a:pPr marL="0" indent="0">
              <a:buNone/>
            </a:pPr>
            <a:endParaRPr lang="fi-FI" sz="1600" b="0" dirty="0" smtClean="0"/>
          </a:p>
          <a:p>
            <a:pPr>
              <a:buFont typeface="Arial" panose="020B0604020202020204" pitchFamily="34" charset="0"/>
              <a:buChar char="•"/>
            </a:pPr>
            <a:r>
              <a:rPr lang="fi-FI" sz="1600" dirty="0"/>
              <a:t>Sivistystoimiala näyttää ensimmäisen vuosineljänneksen mukaan varsin hyvin pysyvän talousarviossa (</a:t>
            </a:r>
            <a:r>
              <a:rPr lang="fi-FI" sz="1600" dirty="0" err="1"/>
              <a:t>tot</a:t>
            </a:r>
            <a:r>
              <a:rPr lang="fi-FI" sz="1600" dirty="0"/>
              <a:t> 23,4%/25,0%)</a:t>
            </a:r>
          </a:p>
          <a:p>
            <a:pPr>
              <a:buFont typeface="Arial" panose="020B0604020202020204" pitchFamily="34" charset="0"/>
              <a:buChar char="•"/>
            </a:pPr>
            <a:r>
              <a:rPr lang="fi-FI" sz="1600" dirty="0"/>
              <a:t>Tuottojen osalta suurin poikkeama on kohdassa tuet ja avustukset  ja kokonaisuudessaan tuotoista on toteutunut jo kolmasosa</a:t>
            </a:r>
          </a:p>
          <a:p>
            <a:pPr>
              <a:buFont typeface="Arial" panose="020B0604020202020204" pitchFamily="34" charset="0"/>
              <a:buChar char="•"/>
            </a:pPr>
            <a:r>
              <a:rPr lang="fi-FI" sz="1600" dirty="0"/>
              <a:t>Menojen osalta on todettava, että henkilöstökulut ovat ylittämässä talousarvion ja muut kulut alittamassa talousarvion. On  tosin syytä muistaa, että osa menoista toteutuu myöhäisen laskutuksen osalta vasta myöhemmin tai ei vielä näy kirjanpidossa (1,6 M€</a:t>
            </a:r>
            <a:r>
              <a:rPr lang="fi-FI" sz="1600" dirty="0" smtClean="0"/>
              <a:t>).</a:t>
            </a:r>
          </a:p>
          <a:p>
            <a:pPr>
              <a:buFont typeface="Arial" panose="020B0604020202020204" pitchFamily="34" charset="0"/>
              <a:buChar char="•"/>
            </a:pPr>
            <a:r>
              <a:rPr lang="fi-FI" sz="1600" dirty="0" smtClean="0"/>
              <a:t>Henkilöstökuluissa perusopetuksessa ja lukiokoulutuksessa eläkemaksu-% todellinen kasvu on suurempi, kuin talousarvion laadinnan yhteydessä annettu ja sen vaikutus sivistystoimialalla tulee olemaan noin 900.000 euroa</a:t>
            </a:r>
            <a:endParaRPr lang="fi-FI" sz="1600" dirty="0"/>
          </a:p>
          <a:p>
            <a:pPr>
              <a:buFont typeface="Arial" panose="020B0604020202020204" pitchFamily="34" charset="0"/>
              <a:buChar char="•"/>
            </a:pPr>
            <a:r>
              <a:rPr lang="fi-FI" sz="1600" dirty="0"/>
              <a:t>Ensimmäisen ennusteen mukaan talousarvio ylittyisi 300.000 euroa, joka on määrällisesti varsin vaatimaton luku, sillä yhden työpäivän menot ovat runsaat 1,0 miljoonaa euroa. </a:t>
            </a:r>
          </a:p>
          <a:p>
            <a:pPr marL="0" indent="0">
              <a:buNone/>
            </a:pPr>
            <a:endParaRPr lang="fi-FI" sz="1600" b="0" dirty="0"/>
          </a:p>
        </p:txBody>
      </p:sp>
    </p:spTree>
    <p:extLst>
      <p:ext uri="{BB962C8B-B14F-4D97-AF65-F5344CB8AC3E}">
        <p14:creationId xmlns:p14="http://schemas.microsoft.com/office/powerpoint/2010/main" val="1549509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A9B0C17-89C6-BC41-B4A0-A125ED2A948D}" type="datetime1">
              <a:rPr lang="fi-FI" smtClean="0"/>
              <a:t>24.4.2014</a:t>
            </a:fld>
            <a:endParaRPr lang="fi-FI" dirty="0"/>
          </a:p>
        </p:txBody>
      </p:sp>
      <p:sp>
        <p:nvSpPr>
          <p:cNvPr id="3" name="Alatunnisteen paikkamerkki 2"/>
          <p:cNvSpPr>
            <a:spLocks noGrp="1"/>
          </p:cNvSpPr>
          <p:nvPr>
            <p:ph type="ftr" sz="quarter" idx="11"/>
          </p:nvPr>
        </p:nvSpPr>
        <p:spPr/>
        <p:txBody>
          <a:bodyPr/>
          <a:lstStyle/>
          <a:p>
            <a:r>
              <a:rPr lang="fi-FI" smtClean="0"/>
              <a:t>Esittäjän nimi</a:t>
            </a:r>
            <a:endParaRPr lang="fi-FI"/>
          </a:p>
        </p:txBody>
      </p:sp>
      <p:sp>
        <p:nvSpPr>
          <p:cNvPr id="4" name="Dian numeron paikkamerkki 3"/>
          <p:cNvSpPr>
            <a:spLocks noGrp="1"/>
          </p:cNvSpPr>
          <p:nvPr>
            <p:ph type="sldNum" sz="quarter" idx="12"/>
          </p:nvPr>
        </p:nvSpPr>
        <p:spPr/>
        <p:txBody>
          <a:bodyPr/>
          <a:lstStyle/>
          <a:p>
            <a:fld id="{5313BD74-EA17-574A-98E7-0901538991B3}" type="slidenum">
              <a:rPr lang="fi-FI" smtClean="0"/>
              <a:t>3</a:t>
            </a:fld>
            <a:endParaRPr lang="fi-FI"/>
          </a:p>
        </p:txBody>
      </p:sp>
      <p:sp>
        <p:nvSpPr>
          <p:cNvPr id="5" name="Otsikko 4"/>
          <p:cNvSpPr>
            <a:spLocks noGrp="1"/>
          </p:cNvSpPr>
          <p:nvPr>
            <p:ph type="title"/>
          </p:nvPr>
        </p:nvSpPr>
        <p:spPr/>
        <p:txBody>
          <a:bodyPr>
            <a:normAutofit/>
          </a:bodyPr>
          <a:lstStyle/>
          <a:p>
            <a:r>
              <a:rPr lang="fi-FI" sz="2000" dirty="0" smtClean="0"/>
              <a:t>Selvitys/yleisarvio lautakunnan/johtokunnan talousarvion toteutumisesta tulosalueittain/palvelualueittain</a:t>
            </a:r>
            <a:endParaRPr lang="fi-FI" sz="2000" dirty="0"/>
          </a:p>
        </p:txBody>
      </p:sp>
      <p:sp>
        <p:nvSpPr>
          <p:cNvPr id="6" name="Sisällön paikkamerkki 5"/>
          <p:cNvSpPr>
            <a:spLocks noGrp="1"/>
          </p:cNvSpPr>
          <p:nvPr>
            <p:ph sz="quarter" idx="13"/>
          </p:nvPr>
        </p:nvSpPr>
        <p:spPr>
          <a:xfrm>
            <a:off x="684213" y="1845270"/>
            <a:ext cx="7775575" cy="4464050"/>
          </a:xfrm>
        </p:spPr>
        <p:txBody>
          <a:bodyPr>
            <a:normAutofit fontScale="92500" lnSpcReduction="10000"/>
          </a:bodyPr>
          <a:lstStyle/>
          <a:p>
            <a:r>
              <a:rPr lang="fi-FI" sz="1600" b="0" dirty="0" smtClean="0"/>
              <a:t>Sivistystoimialan yhteisen hallinnon arvioidaan pysyvän talousarviossaan, tulojen osalta ylitystä noin 513.000 € pääosin hankerahoituksessa ja näihin liittyvät toimintamenot kasvavat vastaavasti.</a:t>
            </a:r>
          </a:p>
          <a:p>
            <a:r>
              <a:rPr lang="fi-FI" sz="1600" b="0" dirty="0" smtClean="0"/>
              <a:t>Varhaiskasvatuksen ennuste talousarvioylityksestä on noin 77.000 €, josta suurin ylitys henkilöstökuluihin. Lasten määrä kesäkuukausina tulee kuitenkin vähenemään alkuvuodesta ja se tulee pienentämään henkilöstömenoja.</a:t>
            </a:r>
          </a:p>
          <a:p>
            <a:r>
              <a:rPr lang="fi-FI" sz="1600" b="0" dirty="0" smtClean="0"/>
              <a:t>Perusopetuksen arvioidaan pysyvän talousarviossaan</a:t>
            </a:r>
          </a:p>
          <a:p>
            <a:r>
              <a:rPr lang="fi-FI" sz="1600" b="0" dirty="0" smtClean="0"/>
              <a:t>Ruotsinkielisen kasvatuksen ja opetuksen talousarvioylitys nettona on noin 130.000 €. Osan ennustetusta henkilöstömenojen ylityksestä kattaa perusopetuksen ryhmäkokoraha, jota saatiin noin 150.000 € budjetoitua enemmän sekä säästöt palveluissa ja vuokrissa.</a:t>
            </a:r>
          </a:p>
          <a:p>
            <a:r>
              <a:rPr lang="fi-FI" sz="1600" b="0" dirty="0" smtClean="0"/>
              <a:t>Lukiokoulutuksen ennustetaan pysyvän talousarviossaan.</a:t>
            </a:r>
          </a:p>
          <a:p>
            <a:r>
              <a:rPr lang="fi-FI" sz="1600" b="0" dirty="0" smtClean="0"/>
              <a:t>Ammatillisen koulutuksen osalta ennustetaan ylitystä noin 50.000 €</a:t>
            </a:r>
          </a:p>
          <a:p>
            <a:r>
              <a:rPr lang="fi-FI" sz="1600" b="0" dirty="0" smtClean="0"/>
              <a:t>Aikuiskoulutuksessa ylitysennuste on noin 450.000 € ja se johtuu Turun kaupungille myönnetyistä lisäpaikoista, joiden toteuttamiseen ei ole varauduttu talousarviossa</a:t>
            </a:r>
            <a:endParaRPr lang="fi-FI" sz="1600" b="0" dirty="0"/>
          </a:p>
          <a:p>
            <a:r>
              <a:rPr lang="fi-FI" sz="1600" b="0" dirty="0" smtClean="0"/>
              <a:t>Lomapalkkajaksotusten kirjaustavan muutos vaikuttaa talousarvion seurantaan tulosalueilla, sillä nämä erät on budjetoitu toimialan yhteisiin toimintoihin</a:t>
            </a:r>
          </a:p>
          <a:p>
            <a:r>
              <a:rPr lang="fi-FI" sz="1600" b="0" dirty="0" smtClean="0"/>
              <a:t>Valtuuston päättämä vähennys sivistystoimialan aine- ja tarvikemenoihin yhteensä 212.000 € on jaettu tulosalueille näiden menojen suhteessa ja ne on huomioitu ennusteessa</a:t>
            </a:r>
            <a:endParaRPr lang="fi-FI" sz="1600" b="0" dirty="0"/>
          </a:p>
        </p:txBody>
      </p:sp>
    </p:spTree>
    <p:extLst>
      <p:ext uri="{BB962C8B-B14F-4D97-AF65-F5344CB8AC3E}">
        <p14:creationId xmlns:p14="http://schemas.microsoft.com/office/powerpoint/2010/main" val="2400828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1DAA0378-CFA0-794B-ACE3-D06791D1C449}" type="datetime1">
              <a:rPr lang="fi-FI" smtClean="0"/>
              <a:t>24.4.2014</a:t>
            </a:fld>
            <a:endParaRPr lang="fi-FI" dirty="0"/>
          </a:p>
        </p:txBody>
      </p:sp>
      <p:sp>
        <p:nvSpPr>
          <p:cNvPr id="3" name="Alatunnisteen paikkamerkki 2"/>
          <p:cNvSpPr>
            <a:spLocks noGrp="1"/>
          </p:cNvSpPr>
          <p:nvPr>
            <p:ph type="ftr" sz="quarter" idx="11"/>
          </p:nvPr>
        </p:nvSpPr>
        <p:spPr/>
        <p:txBody>
          <a:bodyPr/>
          <a:lstStyle/>
          <a:p>
            <a:r>
              <a:rPr lang="fi-FI" smtClean="0"/>
              <a:t>Esittäjän nimi</a:t>
            </a:r>
            <a:endParaRPr lang="fi-FI"/>
          </a:p>
        </p:txBody>
      </p:sp>
      <p:sp>
        <p:nvSpPr>
          <p:cNvPr id="4" name="Dian numeron paikkamerkki 3"/>
          <p:cNvSpPr>
            <a:spLocks noGrp="1"/>
          </p:cNvSpPr>
          <p:nvPr>
            <p:ph type="sldNum" sz="quarter" idx="12"/>
          </p:nvPr>
        </p:nvSpPr>
        <p:spPr/>
        <p:txBody>
          <a:bodyPr/>
          <a:lstStyle/>
          <a:p>
            <a:fld id="{5313BD74-EA17-574A-98E7-0901538991B3}" type="slidenum">
              <a:rPr lang="fi-FI" smtClean="0"/>
              <a:t>4</a:t>
            </a:fld>
            <a:endParaRPr lang="fi-FI"/>
          </a:p>
        </p:txBody>
      </p:sp>
      <p:sp>
        <p:nvSpPr>
          <p:cNvPr id="5" name="Otsikko 4"/>
          <p:cNvSpPr>
            <a:spLocks noGrp="1"/>
          </p:cNvSpPr>
          <p:nvPr>
            <p:ph type="title"/>
          </p:nvPr>
        </p:nvSpPr>
        <p:spPr/>
        <p:txBody>
          <a:bodyPr>
            <a:normAutofit fontScale="90000"/>
          </a:bodyPr>
          <a:lstStyle/>
          <a:p>
            <a:r>
              <a:rPr lang="fi-FI" dirty="0"/>
              <a:t>Kaupunginvaltuuston päätös talousarviomuutoksista 7.4.2014 § </a:t>
            </a:r>
            <a:r>
              <a:rPr lang="fi-FI" dirty="0" smtClean="0"/>
              <a:t>39</a:t>
            </a:r>
            <a:endParaRPr lang="fi-FI" dirty="0"/>
          </a:p>
        </p:txBody>
      </p:sp>
      <p:graphicFrame>
        <p:nvGraphicFramePr>
          <p:cNvPr id="6" name="Taulukko 5"/>
          <p:cNvGraphicFramePr>
            <a:graphicFrameLocks noGrp="1"/>
          </p:cNvGraphicFramePr>
          <p:nvPr>
            <p:extLst>
              <p:ext uri="{D42A27DB-BD31-4B8C-83A1-F6EECF244321}">
                <p14:modId xmlns:p14="http://schemas.microsoft.com/office/powerpoint/2010/main" val="2388395366"/>
              </p:ext>
            </p:extLst>
          </p:nvPr>
        </p:nvGraphicFramePr>
        <p:xfrm>
          <a:off x="2286000" y="2420888"/>
          <a:ext cx="4572000" cy="2893695"/>
        </p:xfrm>
        <a:graphic>
          <a:graphicData uri="http://schemas.openxmlformats.org/drawingml/2006/table">
            <a:tbl>
              <a:tblPr/>
              <a:tblGrid>
                <a:gridCol w="1842163"/>
                <a:gridCol w="2042605"/>
                <a:gridCol w="687232"/>
              </a:tblGrid>
              <a:tr h="41960">
                <a:tc gridSpan="3">
                  <a:txBody>
                    <a:bodyPr/>
                    <a:lstStyle/>
                    <a:p>
                      <a:pPr algn="l" fontAlgn="b"/>
                      <a:endParaRPr lang="fi-FI" sz="1100" b="0"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fi-FI"/>
                    </a:p>
                  </a:txBody>
                  <a:tcPr/>
                </a:tc>
                <a:tc hMerge="1">
                  <a:txBody>
                    <a:bodyPr/>
                    <a:lstStyle/>
                    <a:p>
                      <a:endParaRPr lang="fi-FI"/>
                    </a:p>
                  </a:txBody>
                  <a:tcPr/>
                </a:tc>
              </a:tr>
              <a:tr h="180975">
                <a:tc>
                  <a:txBody>
                    <a:bodyPr/>
                    <a:lstStyle/>
                    <a:p>
                      <a:pPr algn="l" fontAlgn="b"/>
                      <a:endParaRPr lang="fi-FI"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fi-FI"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fi-FI" sz="1100" b="0" i="0" u="none" strike="noStrike" dirty="0">
                        <a:solidFill>
                          <a:srgbClr val="000000"/>
                        </a:solidFill>
                        <a:effectLst/>
                        <a:latin typeface="Arial"/>
                      </a:endParaRPr>
                    </a:p>
                  </a:txBody>
                  <a:tcPr marL="9525" marR="9525" marT="9525" marB="0" anchor="b">
                    <a:lnL>
                      <a:noFill/>
                    </a:lnL>
                    <a:lnR>
                      <a:noFill/>
                    </a:lnR>
                    <a:lnT>
                      <a:noFill/>
                    </a:lnT>
                    <a:lnB>
                      <a:noFill/>
                    </a:lnB>
                  </a:tcPr>
                </a:tc>
              </a:tr>
              <a:tr h="180975">
                <a:tc>
                  <a:txBody>
                    <a:bodyPr/>
                    <a:lstStyle/>
                    <a:p>
                      <a:pPr algn="l" fontAlgn="b"/>
                      <a:endParaRPr lang="fi-FI"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fi-FI"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fi-FI" sz="1100" b="0" i="0" u="none" strike="noStrike">
                          <a:solidFill>
                            <a:srgbClr val="000000"/>
                          </a:solidFill>
                          <a:effectLst/>
                          <a:latin typeface="Arial"/>
                        </a:rPr>
                        <a:t>€</a:t>
                      </a:r>
                    </a:p>
                  </a:txBody>
                  <a:tcPr marL="9525" marR="9525" marT="9525" marB="0" anchor="b">
                    <a:lnL>
                      <a:noFill/>
                    </a:lnL>
                    <a:lnR>
                      <a:noFill/>
                    </a:lnR>
                    <a:lnT>
                      <a:noFill/>
                    </a:lnT>
                    <a:lnB>
                      <a:noFill/>
                    </a:lnB>
                  </a:tcPr>
                </a:tc>
              </a:tr>
              <a:tr h="190500">
                <a:tc gridSpan="2">
                  <a:txBody>
                    <a:bodyPr/>
                    <a:lstStyle/>
                    <a:p>
                      <a:pPr algn="l" fontAlgn="b"/>
                      <a:r>
                        <a:rPr lang="fi-FI" sz="1100" b="0" i="0" u="none" strike="noStrike">
                          <a:solidFill>
                            <a:srgbClr val="000000"/>
                          </a:solidFill>
                          <a:effectLst/>
                          <a:latin typeface="Arial"/>
                        </a:rPr>
                        <a:t>Toimintakulujen vähennys sivistystoimialalla</a:t>
                      </a:r>
                    </a:p>
                  </a:txBody>
                  <a:tcPr marL="9525" marR="9525" marT="9525" marB="0" anchor="b">
                    <a:lnL>
                      <a:noFill/>
                    </a:lnL>
                    <a:lnR>
                      <a:noFill/>
                    </a:lnR>
                    <a:lnT>
                      <a:noFill/>
                    </a:lnT>
                    <a:lnB>
                      <a:noFill/>
                    </a:lnB>
                  </a:tcPr>
                </a:tc>
                <a:tc hMerge="1">
                  <a:txBody>
                    <a:bodyPr/>
                    <a:lstStyle/>
                    <a:p>
                      <a:endParaRPr lang="fi-FI"/>
                    </a:p>
                  </a:txBody>
                  <a:tcPr/>
                </a:tc>
                <a:tc>
                  <a:txBody>
                    <a:bodyPr/>
                    <a:lstStyle/>
                    <a:p>
                      <a:pPr algn="r" fontAlgn="b"/>
                      <a:r>
                        <a:rPr lang="fi-FI" sz="1100" b="1" i="0" u="none" strike="noStrike">
                          <a:solidFill>
                            <a:srgbClr val="000000"/>
                          </a:solidFill>
                          <a:effectLst/>
                          <a:latin typeface="Arial"/>
                        </a:rPr>
                        <a:t>-212 000</a:t>
                      </a:r>
                    </a:p>
                  </a:txBody>
                  <a:tcPr marL="9525" marR="9525" marT="9525" marB="0" anchor="b">
                    <a:lnL>
                      <a:noFill/>
                    </a:lnL>
                    <a:lnR>
                      <a:noFill/>
                    </a:lnR>
                    <a:lnT>
                      <a:noFill/>
                    </a:lnT>
                    <a:lnB>
                      <a:noFill/>
                    </a:lnB>
                  </a:tcPr>
                </a:tc>
              </a:tr>
              <a:tr h="180975">
                <a:tc>
                  <a:txBody>
                    <a:bodyPr/>
                    <a:lstStyle/>
                    <a:p>
                      <a:pPr algn="l" fontAlgn="b"/>
                      <a:endParaRPr lang="fi-FI"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fi-FI"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fi-FI" sz="1100" b="0" i="0" u="none" strike="noStrike">
                        <a:solidFill>
                          <a:srgbClr val="000000"/>
                        </a:solidFill>
                        <a:effectLst/>
                        <a:latin typeface="Arial"/>
                      </a:endParaRPr>
                    </a:p>
                  </a:txBody>
                  <a:tcPr marL="9525" marR="9525" marT="9525" marB="0" anchor="b">
                    <a:lnL>
                      <a:noFill/>
                    </a:lnL>
                    <a:lnR>
                      <a:noFill/>
                    </a:lnR>
                    <a:lnT>
                      <a:noFill/>
                    </a:lnT>
                    <a:lnB>
                      <a:noFill/>
                    </a:lnB>
                  </a:tcPr>
                </a:tc>
              </a:tr>
              <a:tr h="180975">
                <a:tc>
                  <a:txBody>
                    <a:bodyPr/>
                    <a:lstStyle/>
                    <a:p>
                      <a:pPr algn="l" fontAlgn="b"/>
                      <a:endParaRPr lang="fi-FI"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r>
                        <a:rPr lang="fi-FI" sz="1100" b="0" i="0" u="none" strike="noStrike">
                          <a:solidFill>
                            <a:srgbClr val="000000"/>
                          </a:solidFill>
                          <a:effectLst/>
                          <a:latin typeface="Arial"/>
                        </a:rPr>
                        <a:t>Ta-2014</a:t>
                      </a:r>
                    </a:p>
                  </a:txBody>
                  <a:tcPr marL="9525" marR="9525" marT="9525" marB="0" anchor="b">
                    <a:lnL>
                      <a:noFill/>
                    </a:lnL>
                    <a:lnR>
                      <a:noFill/>
                    </a:lnR>
                    <a:lnT>
                      <a:noFill/>
                    </a:lnT>
                    <a:lnB>
                      <a:noFill/>
                    </a:lnB>
                  </a:tcPr>
                </a:tc>
                <a:tc>
                  <a:txBody>
                    <a:bodyPr/>
                    <a:lstStyle/>
                    <a:p>
                      <a:pPr algn="l" fontAlgn="b"/>
                      <a:endParaRPr lang="fi-FI" sz="1100" b="0" i="0" u="none" strike="noStrike">
                        <a:solidFill>
                          <a:srgbClr val="000000"/>
                        </a:solidFill>
                        <a:effectLst/>
                        <a:latin typeface="Arial"/>
                      </a:endParaRPr>
                    </a:p>
                  </a:txBody>
                  <a:tcPr marL="9525" marR="9525" marT="9525" marB="0" anchor="b">
                    <a:lnL>
                      <a:noFill/>
                    </a:lnL>
                    <a:lnR>
                      <a:noFill/>
                    </a:lnR>
                    <a:lnT>
                      <a:noFill/>
                    </a:lnT>
                    <a:lnB>
                      <a:noFill/>
                    </a:lnB>
                  </a:tcPr>
                </a:tc>
              </a:tr>
              <a:tr h="180975">
                <a:tc>
                  <a:txBody>
                    <a:bodyPr/>
                    <a:lstStyle/>
                    <a:p>
                      <a:pPr algn="l" fontAlgn="b"/>
                      <a:endParaRPr lang="fi-FI"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r>
                        <a:rPr lang="fi-FI" sz="1100" b="0" i="0" u="none" strike="noStrike">
                          <a:solidFill>
                            <a:srgbClr val="000000"/>
                          </a:solidFill>
                          <a:effectLst/>
                          <a:latin typeface="Arial"/>
                        </a:rPr>
                        <a:t>Aineet,</a:t>
                      </a:r>
                      <a:br>
                        <a:rPr lang="fi-FI" sz="1100" b="0" i="0" u="none" strike="noStrike">
                          <a:solidFill>
                            <a:srgbClr val="000000"/>
                          </a:solidFill>
                          <a:effectLst/>
                          <a:latin typeface="Arial"/>
                        </a:rPr>
                      </a:br>
                      <a:r>
                        <a:rPr lang="fi-FI" sz="1100" b="0" i="0" u="none" strike="noStrike">
                          <a:solidFill>
                            <a:srgbClr val="000000"/>
                          </a:solidFill>
                          <a:effectLst/>
                          <a:latin typeface="Arial"/>
                        </a:rPr>
                        <a:t> tarvikkeet ja tavarat</a:t>
                      </a:r>
                    </a:p>
                  </a:txBody>
                  <a:tcPr marL="9525" marR="9525" marT="9525" marB="0" anchor="b">
                    <a:lnL>
                      <a:noFill/>
                    </a:lnL>
                    <a:lnR>
                      <a:noFill/>
                    </a:lnR>
                    <a:lnT>
                      <a:noFill/>
                    </a:lnT>
                    <a:lnB>
                      <a:noFill/>
                    </a:lnB>
                  </a:tcPr>
                </a:tc>
                <a:tc>
                  <a:txBody>
                    <a:bodyPr/>
                    <a:lstStyle/>
                    <a:p>
                      <a:pPr algn="l" fontAlgn="b"/>
                      <a:r>
                        <a:rPr lang="fi-FI" sz="1100" b="0" i="0" u="none" strike="noStrike">
                          <a:solidFill>
                            <a:srgbClr val="000000"/>
                          </a:solidFill>
                          <a:effectLst/>
                          <a:latin typeface="Arial"/>
                        </a:rPr>
                        <a:t>Muutos</a:t>
                      </a:r>
                    </a:p>
                  </a:txBody>
                  <a:tcPr marL="9525" marR="9525" marT="9525" marB="0" anchor="b">
                    <a:lnL>
                      <a:noFill/>
                    </a:lnL>
                    <a:lnR>
                      <a:noFill/>
                    </a:lnR>
                    <a:lnT>
                      <a:noFill/>
                    </a:lnT>
                    <a:lnB>
                      <a:noFill/>
                    </a:lnB>
                  </a:tcPr>
                </a:tc>
              </a:tr>
              <a:tr h="180975">
                <a:tc>
                  <a:txBody>
                    <a:bodyPr/>
                    <a:lstStyle/>
                    <a:p>
                      <a:pPr algn="l" fontAlgn="b"/>
                      <a:r>
                        <a:rPr lang="fi-FI" sz="1100" b="0" i="0" u="none" strike="noStrike">
                          <a:solidFill>
                            <a:srgbClr val="000000"/>
                          </a:solidFill>
                          <a:effectLst/>
                          <a:latin typeface="Arial"/>
                        </a:rPr>
                        <a:t>Sivistystoimialan yht. hall.</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195 329</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-4 242</a:t>
                      </a:r>
                    </a:p>
                  </a:txBody>
                  <a:tcPr marL="9525" marR="9525" marT="9525" marB="0" anchor="b">
                    <a:lnL>
                      <a:noFill/>
                    </a:lnL>
                    <a:lnR>
                      <a:noFill/>
                    </a:lnR>
                    <a:lnT>
                      <a:noFill/>
                    </a:lnT>
                    <a:lnB>
                      <a:noFill/>
                    </a:lnB>
                  </a:tcPr>
                </a:tc>
              </a:tr>
              <a:tr h="180975">
                <a:tc>
                  <a:txBody>
                    <a:bodyPr/>
                    <a:lstStyle/>
                    <a:p>
                      <a:pPr algn="l" fontAlgn="b"/>
                      <a:r>
                        <a:rPr lang="fi-FI" sz="1100" b="0" i="0" u="none" strike="noStrike">
                          <a:solidFill>
                            <a:srgbClr val="000000"/>
                          </a:solidFill>
                          <a:effectLst/>
                          <a:latin typeface="Arial"/>
                        </a:rPr>
                        <a:t>Varhaiskasvatus</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871 331</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-18 923</a:t>
                      </a:r>
                    </a:p>
                  </a:txBody>
                  <a:tcPr marL="9525" marR="9525" marT="9525" marB="0" anchor="b">
                    <a:lnL>
                      <a:noFill/>
                    </a:lnL>
                    <a:lnR>
                      <a:noFill/>
                    </a:lnR>
                    <a:lnT>
                      <a:noFill/>
                    </a:lnT>
                    <a:lnB>
                      <a:noFill/>
                    </a:lnB>
                  </a:tcPr>
                </a:tc>
              </a:tr>
              <a:tr h="180975">
                <a:tc>
                  <a:txBody>
                    <a:bodyPr/>
                    <a:lstStyle/>
                    <a:p>
                      <a:pPr algn="l" fontAlgn="b"/>
                      <a:r>
                        <a:rPr lang="fi-FI" sz="1100" b="0" i="0" u="none" strike="noStrike">
                          <a:solidFill>
                            <a:srgbClr val="000000"/>
                          </a:solidFill>
                          <a:effectLst/>
                          <a:latin typeface="Arial"/>
                        </a:rPr>
                        <a:t>Perusopetus</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3 598 656</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-78 151</a:t>
                      </a:r>
                    </a:p>
                  </a:txBody>
                  <a:tcPr marL="9525" marR="9525" marT="9525" marB="0" anchor="b">
                    <a:lnL>
                      <a:noFill/>
                    </a:lnL>
                    <a:lnR>
                      <a:noFill/>
                    </a:lnR>
                    <a:lnT>
                      <a:noFill/>
                    </a:lnT>
                    <a:lnB>
                      <a:noFill/>
                    </a:lnB>
                  </a:tcPr>
                </a:tc>
              </a:tr>
              <a:tr h="180975">
                <a:tc>
                  <a:txBody>
                    <a:bodyPr/>
                    <a:lstStyle/>
                    <a:p>
                      <a:pPr algn="l" fontAlgn="b"/>
                      <a:r>
                        <a:rPr lang="fi-FI" sz="1100" b="0" i="0" u="none" strike="noStrike">
                          <a:solidFill>
                            <a:srgbClr val="000000"/>
                          </a:solidFill>
                          <a:effectLst/>
                          <a:latin typeface="Arial"/>
                        </a:rPr>
                        <a:t>Ruotsink. kasvatus ja opetus</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368 567</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-8 004</a:t>
                      </a:r>
                    </a:p>
                  </a:txBody>
                  <a:tcPr marL="9525" marR="9525" marT="9525" marB="0" anchor="b">
                    <a:lnL>
                      <a:noFill/>
                    </a:lnL>
                    <a:lnR>
                      <a:noFill/>
                    </a:lnR>
                    <a:lnT>
                      <a:noFill/>
                    </a:lnT>
                    <a:lnB>
                      <a:noFill/>
                    </a:lnB>
                  </a:tcPr>
                </a:tc>
              </a:tr>
              <a:tr h="180975">
                <a:tc>
                  <a:txBody>
                    <a:bodyPr/>
                    <a:lstStyle/>
                    <a:p>
                      <a:pPr algn="l" fontAlgn="b"/>
                      <a:r>
                        <a:rPr lang="fi-FI" sz="1100" b="0" i="0" u="none" strike="noStrike">
                          <a:solidFill>
                            <a:srgbClr val="000000"/>
                          </a:solidFill>
                          <a:effectLst/>
                          <a:latin typeface="Arial"/>
                        </a:rPr>
                        <a:t>Lukiokoulutus</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289 560</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-6 288</a:t>
                      </a:r>
                    </a:p>
                  </a:txBody>
                  <a:tcPr marL="9525" marR="9525" marT="9525" marB="0" anchor="b">
                    <a:lnL>
                      <a:noFill/>
                    </a:lnL>
                    <a:lnR>
                      <a:noFill/>
                    </a:lnR>
                    <a:lnT>
                      <a:noFill/>
                    </a:lnT>
                    <a:lnB>
                      <a:noFill/>
                    </a:lnB>
                  </a:tcPr>
                </a:tc>
              </a:tr>
              <a:tr h="180975">
                <a:tc>
                  <a:txBody>
                    <a:bodyPr/>
                    <a:lstStyle/>
                    <a:p>
                      <a:pPr algn="l" fontAlgn="b"/>
                      <a:r>
                        <a:rPr lang="fi-FI" sz="1100" b="0" i="0" u="none" strike="noStrike">
                          <a:solidFill>
                            <a:srgbClr val="000000"/>
                          </a:solidFill>
                          <a:effectLst/>
                          <a:latin typeface="Arial"/>
                        </a:rPr>
                        <a:t>Ammatillinen koulutus</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4 067 345</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-88 330</a:t>
                      </a:r>
                    </a:p>
                  </a:txBody>
                  <a:tcPr marL="9525" marR="9525" marT="9525" marB="0" anchor="b">
                    <a:lnL>
                      <a:noFill/>
                    </a:lnL>
                    <a:lnR>
                      <a:noFill/>
                    </a:lnR>
                    <a:lnT>
                      <a:noFill/>
                    </a:lnT>
                    <a:lnB>
                      <a:noFill/>
                    </a:lnB>
                  </a:tcPr>
                </a:tc>
              </a:tr>
              <a:tr h="180975">
                <a:tc>
                  <a:txBody>
                    <a:bodyPr/>
                    <a:lstStyle/>
                    <a:p>
                      <a:pPr algn="l" fontAlgn="b"/>
                      <a:r>
                        <a:rPr lang="fi-FI" sz="1100" b="0" i="0" u="none" strike="noStrike">
                          <a:solidFill>
                            <a:srgbClr val="000000"/>
                          </a:solidFill>
                          <a:effectLst/>
                          <a:latin typeface="Arial"/>
                        </a:rPr>
                        <a:t>Aikuiskoulutus</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371 224</a:t>
                      </a:r>
                    </a:p>
                  </a:txBody>
                  <a:tcPr marL="9525" marR="9525" marT="9525" marB="0" anchor="b">
                    <a:lnL>
                      <a:noFill/>
                    </a:lnL>
                    <a:lnR>
                      <a:noFill/>
                    </a:lnR>
                    <a:lnT>
                      <a:noFill/>
                    </a:lnT>
                    <a:lnB>
                      <a:noFill/>
                    </a:lnB>
                  </a:tcPr>
                </a:tc>
                <a:tc>
                  <a:txBody>
                    <a:bodyPr/>
                    <a:lstStyle/>
                    <a:p>
                      <a:pPr algn="r" fontAlgn="b"/>
                      <a:r>
                        <a:rPr lang="fi-FI" sz="1100" b="0" i="0" u="none" strike="noStrike">
                          <a:solidFill>
                            <a:srgbClr val="000000"/>
                          </a:solidFill>
                          <a:effectLst/>
                          <a:latin typeface="Arial"/>
                        </a:rPr>
                        <a:t>-8 062</a:t>
                      </a:r>
                    </a:p>
                  </a:txBody>
                  <a:tcPr marL="9525" marR="9525" marT="9525" marB="0" anchor="b">
                    <a:lnL>
                      <a:noFill/>
                    </a:lnL>
                    <a:lnR>
                      <a:noFill/>
                    </a:lnR>
                    <a:lnT>
                      <a:noFill/>
                    </a:lnT>
                    <a:lnB>
                      <a:noFill/>
                    </a:lnB>
                  </a:tcPr>
                </a:tc>
              </a:tr>
              <a:tr h="190500">
                <a:tc>
                  <a:txBody>
                    <a:bodyPr/>
                    <a:lstStyle/>
                    <a:p>
                      <a:pPr algn="l" fontAlgn="b"/>
                      <a:r>
                        <a:rPr lang="fi-FI" sz="1100" b="1" i="0" u="none" strike="noStrike">
                          <a:solidFill>
                            <a:srgbClr val="000000"/>
                          </a:solidFill>
                          <a:effectLst/>
                          <a:latin typeface="Arial"/>
                        </a:rPr>
                        <a:t>Yht.</a:t>
                      </a:r>
                    </a:p>
                  </a:txBody>
                  <a:tcPr marL="9525" marR="9525" marT="9525" marB="0" anchor="b">
                    <a:lnL>
                      <a:noFill/>
                    </a:lnL>
                    <a:lnR>
                      <a:noFill/>
                    </a:lnR>
                    <a:lnT>
                      <a:noFill/>
                    </a:lnT>
                    <a:lnB>
                      <a:noFill/>
                    </a:lnB>
                  </a:tcPr>
                </a:tc>
                <a:tc>
                  <a:txBody>
                    <a:bodyPr/>
                    <a:lstStyle/>
                    <a:p>
                      <a:pPr algn="r" fontAlgn="b"/>
                      <a:r>
                        <a:rPr lang="fi-FI" sz="1100" b="1" i="0" u="none" strike="noStrike">
                          <a:solidFill>
                            <a:srgbClr val="000000"/>
                          </a:solidFill>
                          <a:effectLst/>
                          <a:latin typeface="Arial"/>
                        </a:rPr>
                        <a:t>9 762 012</a:t>
                      </a:r>
                    </a:p>
                  </a:txBody>
                  <a:tcPr marL="9525" marR="9525" marT="9525" marB="0" anchor="b">
                    <a:lnL>
                      <a:noFill/>
                    </a:lnL>
                    <a:lnR>
                      <a:noFill/>
                    </a:lnR>
                    <a:lnT>
                      <a:noFill/>
                    </a:lnT>
                    <a:lnB>
                      <a:noFill/>
                    </a:lnB>
                  </a:tcPr>
                </a:tc>
                <a:tc>
                  <a:txBody>
                    <a:bodyPr/>
                    <a:lstStyle/>
                    <a:p>
                      <a:pPr algn="r" fontAlgn="b"/>
                      <a:r>
                        <a:rPr lang="fi-FI" sz="1100" b="1" i="0" u="none" strike="noStrike" dirty="0">
                          <a:solidFill>
                            <a:srgbClr val="000000"/>
                          </a:solidFill>
                          <a:effectLst/>
                          <a:latin typeface="Arial"/>
                        </a:rPr>
                        <a:t>-212 000</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793034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A9B0C17-89C6-BC41-B4A0-A125ED2A948D}" type="datetime1">
              <a:rPr lang="fi-FI" smtClean="0"/>
              <a:t>24.4.2014</a:t>
            </a:fld>
            <a:endParaRPr lang="fi-FI" dirty="0"/>
          </a:p>
        </p:txBody>
      </p:sp>
      <p:sp>
        <p:nvSpPr>
          <p:cNvPr id="3" name="Alatunnisteen paikkamerkki 2"/>
          <p:cNvSpPr>
            <a:spLocks noGrp="1"/>
          </p:cNvSpPr>
          <p:nvPr>
            <p:ph type="ftr" sz="quarter" idx="11"/>
          </p:nvPr>
        </p:nvSpPr>
        <p:spPr/>
        <p:txBody>
          <a:bodyPr/>
          <a:lstStyle/>
          <a:p>
            <a:r>
              <a:rPr lang="fi-FI" smtClean="0"/>
              <a:t>Esittäjän nimi</a:t>
            </a:r>
            <a:endParaRPr lang="fi-FI"/>
          </a:p>
        </p:txBody>
      </p:sp>
      <p:sp>
        <p:nvSpPr>
          <p:cNvPr id="4" name="Dian numeron paikkamerkki 3"/>
          <p:cNvSpPr>
            <a:spLocks noGrp="1"/>
          </p:cNvSpPr>
          <p:nvPr>
            <p:ph type="sldNum" sz="quarter" idx="12"/>
          </p:nvPr>
        </p:nvSpPr>
        <p:spPr/>
        <p:txBody>
          <a:bodyPr/>
          <a:lstStyle/>
          <a:p>
            <a:fld id="{5313BD74-EA17-574A-98E7-0901538991B3}" type="slidenum">
              <a:rPr lang="fi-FI" smtClean="0"/>
              <a:t>5</a:t>
            </a:fld>
            <a:endParaRPr lang="fi-FI"/>
          </a:p>
        </p:txBody>
      </p:sp>
      <p:sp>
        <p:nvSpPr>
          <p:cNvPr id="5" name="Otsikko 4"/>
          <p:cNvSpPr>
            <a:spLocks noGrp="1"/>
          </p:cNvSpPr>
          <p:nvPr>
            <p:ph type="title"/>
          </p:nvPr>
        </p:nvSpPr>
        <p:spPr/>
        <p:txBody>
          <a:bodyPr>
            <a:normAutofit/>
          </a:bodyPr>
          <a:lstStyle/>
          <a:p>
            <a:r>
              <a:rPr lang="fi-FI" sz="2000" dirty="0" smtClean="0"/>
              <a:t>Työvoiman käyttö</a:t>
            </a:r>
            <a:endParaRPr lang="fi-FI" sz="2000"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3005" y="1844824"/>
            <a:ext cx="5225220" cy="2915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kstiruutu 7"/>
          <p:cNvSpPr txBox="1"/>
          <p:nvPr/>
        </p:nvSpPr>
        <p:spPr>
          <a:xfrm>
            <a:off x="179512" y="5013176"/>
            <a:ext cx="8424936" cy="954107"/>
          </a:xfrm>
          <a:prstGeom prst="rect">
            <a:avLst/>
          </a:prstGeom>
          <a:noFill/>
        </p:spPr>
        <p:txBody>
          <a:bodyPr wrap="square" rtlCol="0">
            <a:spAutoFit/>
          </a:bodyPr>
          <a:lstStyle/>
          <a:p>
            <a:r>
              <a:rPr lang="fi-FI" sz="1400" dirty="0" smtClean="0"/>
              <a:t>Työvoiman käyttö on kasvanut lähinnä perusopetuksessa </a:t>
            </a:r>
            <a:r>
              <a:rPr lang="fi-FI" sz="1400" dirty="0" err="1" smtClean="0"/>
              <a:t>OKM:n</a:t>
            </a:r>
            <a:r>
              <a:rPr lang="fi-FI" sz="1400" dirty="0" smtClean="0"/>
              <a:t> kehittämisrahoitukseen liittyen. Toimialajohtaja on ohjeistanut, että tilapäisten määräaikaisten määrää tulee vähentää ja vakituisten osuutta tulee kasvattaa syksyn rekrytointien yhteydessä. Sairauspoissaolojen määrä on 15% pienempi kuin vuosi sitten, jolloin tilanne oli myös poikkeuksellisen hyvä.</a:t>
            </a:r>
            <a:endParaRPr lang="fi-FI" sz="1400" dirty="0"/>
          </a:p>
        </p:txBody>
      </p:sp>
    </p:spTree>
    <p:extLst>
      <p:ext uri="{BB962C8B-B14F-4D97-AF65-F5344CB8AC3E}">
        <p14:creationId xmlns:p14="http://schemas.microsoft.com/office/powerpoint/2010/main" val="3314469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Muuta huomioitavaa</a:t>
            </a:r>
            <a:endParaRPr lang="fi-FI" dirty="0"/>
          </a:p>
        </p:txBody>
      </p:sp>
      <p:sp>
        <p:nvSpPr>
          <p:cNvPr id="3" name="Sisällön paikkamerkki 2"/>
          <p:cNvSpPr>
            <a:spLocks noGrp="1"/>
          </p:cNvSpPr>
          <p:nvPr>
            <p:ph sz="quarter" idx="13"/>
          </p:nvPr>
        </p:nvSpPr>
        <p:spPr/>
        <p:txBody>
          <a:bodyPr/>
          <a:lstStyle/>
          <a:p>
            <a:r>
              <a:rPr lang="fi-FI" dirty="0" smtClean="0"/>
              <a:t>Kaupunginjohtaja on käyttänyt otto-oikeutta lautakunnan päätökseen, joka koski palvelusetelin arvoa.</a:t>
            </a:r>
          </a:p>
          <a:p>
            <a:r>
              <a:rPr lang="fi-FI" dirty="0" smtClean="0"/>
              <a:t>Aurakatu 11 peruskorjauksessa (Puolalanmäen lukio) on sattunut tarpeettoman paljon erilaisia vastoinkäymisiä. </a:t>
            </a:r>
            <a:r>
              <a:rPr lang="fi-FI" dirty="0" err="1" smtClean="0"/>
              <a:t>Kilan</a:t>
            </a:r>
            <a:r>
              <a:rPr lang="fi-FI" dirty="0" smtClean="0"/>
              <a:t> johtokunta on päättänyt ottaa vastatakseen lisäkuluista, mikä on laiha lohtu.</a:t>
            </a:r>
          </a:p>
          <a:p>
            <a:r>
              <a:rPr lang="fi-FI" dirty="0" smtClean="0"/>
              <a:t>Lukuvuoden 2014-2015 valmistelu käy parhaillaan kiivaimmillaan: työjärjestykset, henkilöstön rekrytoinnit yms.</a:t>
            </a:r>
          </a:p>
          <a:p>
            <a:r>
              <a:rPr lang="fi-FI" dirty="0" smtClean="0"/>
              <a:t>Nuorten aikuisten osaamisohjelmaan on tulossa rahoitusta 1,2 M€ avustuksena suoraan lautakunnalle. Avustuksen ehtona on, että </a:t>
            </a:r>
            <a:r>
              <a:rPr lang="fi-FI" dirty="0" err="1" smtClean="0"/>
              <a:t>vos-rahoitteiset</a:t>
            </a:r>
            <a:r>
              <a:rPr lang="fi-FI" dirty="0" smtClean="0"/>
              <a:t> paikat ovat muuten käytössä.</a:t>
            </a:r>
          </a:p>
          <a:p>
            <a:r>
              <a:rPr lang="fi-FI" dirty="0" smtClean="0"/>
              <a:t>Perusopetuksen kokonaisbudjetointi on aiheuttanut varsin paljon hämmennystä.</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24.4.2014</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6</a:t>
            </a:fld>
            <a:endParaRPr lang="fi-FI"/>
          </a:p>
        </p:txBody>
      </p:sp>
    </p:spTree>
    <p:extLst>
      <p:ext uri="{BB962C8B-B14F-4D97-AF65-F5344CB8AC3E}">
        <p14:creationId xmlns:p14="http://schemas.microsoft.com/office/powerpoint/2010/main" val="331341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A9B0C17-89C6-BC41-B4A0-A125ED2A948D}" type="datetime1">
              <a:rPr lang="fi-FI" smtClean="0"/>
              <a:t>24.4.2014</a:t>
            </a:fld>
            <a:endParaRPr lang="fi-FI" dirty="0"/>
          </a:p>
        </p:txBody>
      </p:sp>
      <p:sp>
        <p:nvSpPr>
          <p:cNvPr id="3" name="Alatunnisteen paikkamerkki 2"/>
          <p:cNvSpPr>
            <a:spLocks noGrp="1"/>
          </p:cNvSpPr>
          <p:nvPr>
            <p:ph type="ftr" sz="quarter" idx="11"/>
          </p:nvPr>
        </p:nvSpPr>
        <p:spPr/>
        <p:txBody>
          <a:bodyPr/>
          <a:lstStyle/>
          <a:p>
            <a:r>
              <a:rPr lang="fi-FI" smtClean="0"/>
              <a:t>Esittäjän nimi</a:t>
            </a:r>
            <a:endParaRPr lang="fi-FI"/>
          </a:p>
        </p:txBody>
      </p:sp>
      <p:sp>
        <p:nvSpPr>
          <p:cNvPr id="4" name="Dian numeron paikkamerkki 3"/>
          <p:cNvSpPr>
            <a:spLocks noGrp="1"/>
          </p:cNvSpPr>
          <p:nvPr>
            <p:ph type="sldNum" sz="quarter" idx="12"/>
          </p:nvPr>
        </p:nvSpPr>
        <p:spPr/>
        <p:txBody>
          <a:bodyPr/>
          <a:lstStyle/>
          <a:p>
            <a:fld id="{5313BD74-EA17-574A-98E7-0901538991B3}" type="slidenum">
              <a:rPr lang="fi-FI" smtClean="0"/>
              <a:t>7</a:t>
            </a:fld>
            <a:endParaRPr lang="fi-FI"/>
          </a:p>
        </p:txBody>
      </p:sp>
      <p:sp>
        <p:nvSpPr>
          <p:cNvPr id="5" name="Otsikko 4"/>
          <p:cNvSpPr>
            <a:spLocks noGrp="1"/>
          </p:cNvSpPr>
          <p:nvPr>
            <p:ph type="title"/>
          </p:nvPr>
        </p:nvSpPr>
        <p:spPr/>
        <p:txBody>
          <a:bodyPr/>
          <a:lstStyle/>
          <a:p>
            <a:endParaRPr lang="fi-FI"/>
          </a:p>
        </p:txBody>
      </p:sp>
      <p:sp>
        <p:nvSpPr>
          <p:cNvPr id="6" name="Sisällön paikkamerkki 5"/>
          <p:cNvSpPr>
            <a:spLocks noGrp="1"/>
          </p:cNvSpPr>
          <p:nvPr>
            <p:ph sz="quarter" idx="13"/>
          </p:nvPr>
        </p:nvSpPr>
        <p:spPr/>
        <p:txBody>
          <a:bodyPr/>
          <a:lstStyle/>
          <a:p>
            <a:endParaRPr lang="fi-FI"/>
          </a:p>
        </p:txBody>
      </p:sp>
    </p:spTree>
    <p:extLst>
      <p:ext uri="{BB962C8B-B14F-4D97-AF65-F5344CB8AC3E}">
        <p14:creationId xmlns:p14="http://schemas.microsoft.com/office/powerpoint/2010/main" val="1757311967"/>
      </p:ext>
    </p:extLst>
  </p:cSld>
  <p:clrMapOvr>
    <a:masterClrMapping/>
  </p:clrMapOvr>
</p:sld>
</file>

<file path=ppt/theme/theme1.xml><?xml version="1.0" encoding="utf-8"?>
<a:theme xmlns:a="http://schemas.openxmlformats.org/drawingml/2006/main" name="Esitysmalli Suomi">
  <a:themeElements>
    <a:clrScheme name="Mukautettu 1">
      <a:dk1>
        <a:sysClr val="windowText" lastClr="000000"/>
      </a:dk1>
      <a:lt1>
        <a:sysClr val="window" lastClr="FFFFFF"/>
      </a:lt1>
      <a:dk2>
        <a:srgbClr val="00468B"/>
      </a:dk2>
      <a:lt2>
        <a:srgbClr val="EEECE1"/>
      </a:lt2>
      <a:accent1>
        <a:srgbClr val="00468B"/>
      </a:accent1>
      <a:accent2>
        <a:srgbClr val="FFB92F"/>
      </a:accent2>
      <a:accent3>
        <a:srgbClr val="B61130"/>
      </a:accent3>
      <a:accent4>
        <a:srgbClr val="FC670D"/>
      </a:accent4>
      <a:accent5>
        <a:srgbClr val="32AACD"/>
      </a:accent5>
      <a:accent6>
        <a:srgbClr val="808080"/>
      </a:accent6>
      <a:hlink>
        <a:srgbClr val="00367A"/>
      </a:hlink>
      <a:folHlink>
        <a:srgbClr val="32AACD"/>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6948e327-c22f-45f3-ba73-76ec8822dedd" ContentTypeId="0x010100BABE01DC4AF04CBC98B987127D9FC69A08" PreviousValue="false"/>
</file>

<file path=customXml/item2.xml><?xml version="1.0" encoding="utf-8"?>
<p:properties xmlns:p="http://schemas.microsoft.com/office/2006/metadata/properties" xmlns:xsi="http://www.w3.org/2001/XMLSchema-instance" xmlns:pc="http://schemas.microsoft.com/office/infopath/2007/PartnerControls">
  <documentManagement>
    <f6425a5d6274420ba12265519cac2494 xmlns="b03131df-fdca-4f96-b491-cb071e0af91d">
      <Terms xmlns="http://schemas.microsoft.com/office/infopath/2007/PartnerControls">
        <TermInfo xmlns="http://schemas.microsoft.com/office/infopath/2007/PartnerControls">
          <TermName xmlns="http://schemas.microsoft.com/office/infopath/2007/PartnerControls">Selvitys</TermName>
          <TermId xmlns="http://schemas.microsoft.com/office/infopath/2007/PartnerControls">ffd553a6-1967-4ed2-aad7-f053c75ebf5e</TermId>
        </TermInfo>
      </Terms>
    </f6425a5d6274420ba12265519cac2494>
    <_Julkisuus_ xmlns="b03131df-fdca-4f96-b491-cb071e0af91d">Julkinen</_Julkisuus_>
    <Kuvaus_x0020_ xmlns="b03131df-fdca-4f96-b491-cb071e0af91d">&lt;p&gt;Osavuosikatsauksen dia-pohja​&lt;/p&gt;</Kuvaus_x0020_>
    <TaxCatchAll xmlns="b03131df-fdca-4f96-b491-cb071e0af91d">
      <Value>7</Value>
      <Value>4</Value>
      <Value>3</Value>
      <Value>2</Value>
      <Value>1</Value>
    </TaxCatchAll>
    <_kuvaus xmlns="b03131df-fdca-4f96-b491-cb071e0af91d" xsi:nil="true"/>
  </documentManagement>
</p:properties>
</file>

<file path=customXml/item3.xml><?xml version="1.0" encoding="utf-8"?>
<?mso-contentType ?>
<spe:Receivers xmlns:spe="http://schemas.microsoft.com/sharepoint/event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Teksti Turku" ma:contentTypeID="0x010100BABE01DC4AF04CBC98B987127D9FC69A0800AF79ED1EE9F59C47BCFA85F24C37FF6E" ma:contentTypeVersion="119" ma:contentTypeDescription="Luo uusi asiakirja." ma:contentTypeScope="" ma:versionID="54551595b131f12849ddf8f29bc03830">
  <xsd:schema xmlns:xsd="http://www.w3.org/2001/XMLSchema" xmlns:xs="http://www.w3.org/2001/XMLSchema" xmlns:p="http://schemas.microsoft.com/office/2006/metadata/properties" xmlns:ns2="b03131df-fdca-4f96-b491-cb071e0af91d" targetNamespace="http://schemas.microsoft.com/office/2006/metadata/properties" ma:root="true" ma:fieldsID="9254f1a3965327f6ace6b8c74bd86abb" ns2:_="">
    <xsd:import namespace="b03131df-fdca-4f96-b491-cb071e0af91d"/>
    <xsd:element name="properties">
      <xsd:complexType>
        <xsd:sequence>
          <xsd:element name="documentManagement">
            <xsd:complexType>
              <xsd:all>
                <xsd:element ref="ns2:_Julkisuus_" minOccurs="0"/>
                <xsd:element ref="ns2:_dlc_DocId" minOccurs="0"/>
                <xsd:element ref="ns2:_dlc_DocIdUrl" minOccurs="0"/>
                <xsd:element ref="ns2:_dlc_DocIdPersistId" minOccurs="0"/>
                <xsd:element ref="ns2:f6425a5d6274420ba12265519cac2494" minOccurs="0"/>
                <xsd:element ref="ns2:TaxCatchAll" minOccurs="0"/>
                <xsd:element ref="ns2:TaxCatchAllLabel" minOccurs="0"/>
                <xsd:element ref="ns2:Kuvaus_x0020_" minOccurs="0"/>
                <xsd:element ref="ns2:_kuva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3131df-fdca-4f96-b491-cb071e0af91d" elementFormDefault="qualified">
    <xsd:import namespace="http://schemas.microsoft.com/office/2006/documentManagement/types"/>
    <xsd:import namespace="http://schemas.microsoft.com/office/infopath/2007/PartnerControls"/>
    <xsd:element name="_Julkisuus_" ma:index="1" nillable="true" ma:displayName="Julkisuus" ma:default="Julkinen" ma:format="Dropdown" ma:internalName="_Julkisuus_">
      <xsd:simpleType>
        <xsd:restriction base="dms:Choice">
          <xsd:enumeration value="Julkinen"/>
          <xsd:enumeration value="Salassa pidettävä"/>
        </xsd:restriction>
      </xsd:simpleType>
    </xsd:element>
    <xsd:element name="_dlc_DocId" ma:index="7" nillable="true" ma:displayName="Tiedostotunnisteen arvo" ma:description="Tälle kohteelle määritetyn tiedostotunnisteen arvo." ma:internalName="_dlc_DocId" ma:readOnly="true">
      <xsd:simpleType>
        <xsd:restriction base="dms:Text"/>
      </xsd:simpleType>
    </xsd:element>
    <xsd:element name="_dlc_DocIdUrl" ma:index="8"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ersist ID" ma:description="Keep ID on add." ma:hidden="true" ma:internalName="_dlc_DocIdPersistId" ma:readOnly="true">
      <xsd:simpleType>
        <xsd:restriction base="dms:Boolean"/>
      </xsd:simpleType>
    </xsd:element>
    <xsd:element name="f6425a5d6274420ba12265519cac2494" ma:index="11" ma:taxonomy="true" ma:internalName="f6425a5d6274420ba12265519cac2494" ma:taxonomyFieldName="_Tekstin_x0020_tyyppi" ma:displayName="Tekstin tyyppi" ma:default="" ma:fieldId="{f6425a5d-6274-420b-a122-65519cac2494}" ma:sspId="6948e327-c22f-45f3-ba73-76ec8822dedd" ma:termSetId="11208e52-d581-4242-bb75-ee5be9a4985f" ma:anchorId="00000000-0000-0000-0000-000000000000" ma:open="false" ma:isKeyword="false">
      <xsd:complexType>
        <xsd:sequence>
          <xsd:element ref="pc:Terms" minOccurs="0" maxOccurs="1"/>
        </xsd:sequence>
      </xsd:complexType>
    </xsd:element>
    <xsd:element name="TaxCatchAll" ma:index="12" nillable="true" ma:displayName="Taxonomy Catch All Column" ma:description="" ma:hidden="true" ma:list="{d685d71d-1d2d-45e9-a202-260c50b74023}" ma:internalName="TaxCatchAll" ma:showField="CatchAllData" ma:web="7a112db0-4ab2-47df-9bd4-197c83270bb4">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d685d71d-1d2d-45e9-a202-260c50b74023}" ma:internalName="TaxCatchAllLabel" ma:readOnly="true" ma:showField="CatchAllDataLabel" ma:web="7a112db0-4ab2-47df-9bd4-197c83270bb4">
      <xsd:complexType>
        <xsd:complexContent>
          <xsd:extension base="dms:MultiChoiceLookup">
            <xsd:sequence>
              <xsd:element name="Value" type="dms:Lookup" maxOccurs="unbounded" minOccurs="0" nillable="true"/>
            </xsd:sequence>
          </xsd:extension>
        </xsd:complexContent>
      </xsd:complexType>
    </xsd:element>
    <xsd:element name="Kuvaus_x0020_" ma:index="17" nillable="true" ma:displayName="Kuvaus" ma:internalName="Kuvaus_x0020_" ma:readOnly="false">
      <xsd:simpleType>
        <xsd:restriction base="dms:Note">
          <xsd:maxLength value="255"/>
        </xsd:restriction>
      </xsd:simpleType>
    </xsd:element>
    <xsd:element name="_kuvaus" ma:index="18" nillable="true" ma:displayName="Kuvaus" ma:internalName="_kuvau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Sisältölaji"/>
        <xsd:element ref="dc:title" minOccurs="0" maxOccurs="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06DBC9-F35C-4CE7-8288-DBAE01BC979E}">
  <ds:schemaRefs>
    <ds:schemaRef ds:uri="Microsoft.SharePoint.Taxonomy.ContentTypeSync"/>
  </ds:schemaRefs>
</ds:datastoreItem>
</file>

<file path=customXml/itemProps2.xml><?xml version="1.0" encoding="utf-8"?>
<ds:datastoreItem xmlns:ds="http://schemas.openxmlformats.org/officeDocument/2006/customXml" ds:itemID="{D6AF9F8F-F558-4FD1-94AD-7B588B25C7E6}">
  <ds:schemaRefs>
    <ds:schemaRef ds:uri="http://schemas.microsoft.com/office/infopath/2007/PartnerControls"/>
    <ds:schemaRef ds:uri="http://schemas.openxmlformats.org/package/2006/metadata/core-properties"/>
    <ds:schemaRef ds:uri="http://purl.org/dc/elements/1.1/"/>
    <ds:schemaRef ds:uri="b03131df-fdca-4f96-b491-cb071e0af91d"/>
    <ds:schemaRef ds:uri="http://www.w3.org/XML/1998/namespace"/>
    <ds:schemaRef ds:uri="http://schemas.microsoft.com/office/2006/metadata/properties"/>
    <ds:schemaRef ds:uri="http://purl.org/dc/dcmitype/"/>
    <ds:schemaRef ds:uri="http://purl.org/dc/terms/"/>
    <ds:schemaRef ds:uri="http://schemas.microsoft.com/office/2006/documentManagement/types"/>
  </ds:schemaRefs>
</ds:datastoreItem>
</file>

<file path=customXml/itemProps3.xml><?xml version="1.0" encoding="utf-8"?>
<ds:datastoreItem xmlns:ds="http://schemas.openxmlformats.org/officeDocument/2006/customXml" ds:itemID="{0ABC5982-BF0D-43E6-A43B-B7DC7F5CD005}">
  <ds:schemaRefs>
    <ds:schemaRef ds:uri="http://schemas.microsoft.com/sharepoint/events"/>
  </ds:schemaRefs>
</ds:datastoreItem>
</file>

<file path=customXml/itemProps4.xml><?xml version="1.0" encoding="utf-8"?>
<ds:datastoreItem xmlns:ds="http://schemas.openxmlformats.org/officeDocument/2006/customXml" ds:itemID="{E37FBED9-0794-46E0-8FD7-6EF3481DE5D9}">
  <ds:schemaRefs>
    <ds:schemaRef ds:uri="http://schemas.microsoft.com/sharepoint/v3/contenttype/forms"/>
  </ds:schemaRefs>
</ds:datastoreItem>
</file>

<file path=customXml/itemProps5.xml><?xml version="1.0" encoding="utf-8"?>
<ds:datastoreItem xmlns:ds="http://schemas.openxmlformats.org/officeDocument/2006/customXml" ds:itemID="{12EB2881-792F-446C-8A3F-A402F8CA62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3131df-fdca-4f96-b491-cb071e0af9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Esitysmalli Suomi</Template>
  <TotalTime>252</TotalTime>
  <Words>714</Words>
  <Application>Microsoft Office PowerPoint</Application>
  <PresentationFormat>Näytössä katseltava diaesitys (4:3)</PresentationFormat>
  <Paragraphs>229</Paragraphs>
  <Slides>7</Slides>
  <Notes>1</Notes>
  <HiddenSlides>0</HiddenSlides>
  <MMClips>0</MMClips>
  <ScaleCrop>false</ScaleCrop>
  <HeadingPairs>
    <vt:vector size="4" baseType="variant">
      <vt:variant>
        <vt:lpstr>Teema</vt:lpstr>
      </vt:variant>
      <vt:variant>
        <vt:i4>1</vt:i4>
      </vt:variant>
      <vt:variant>
        <vt:lpstr>Dian otsikot</vt:lpstr>
      </vt:variant>
      <vt:variant>
        <vt:i4>7</vt:i4>
      </vt:variant>
    </vt:vector>
  </HeadingPairs>
  <TitlesOfParts>
    <vt:vector size="8" baseType="lpstr">
      <vt:lpstr>Esitysmalli Suomi</vt:lpstr>
      <vt:lpstr>Kasvatus- ja opetuslautakunta</vt:lpstr>
      <vt:lpstr>Olennaiset toiminnalliset ja talouden muutokset edelliseen vuoteen verrattuna</vt:lpstr>
      <vt:lpstr>Selvitys/yleisarvio lautakunnan/johtokunnan talousarvion toteutumisesta tulosalueittain/palvelualueittain</vt:lpstr>
      <vt:lpstr>Kaupunginvaltuuston päätös talousarviomuutoksista 7.4.2014 § 39</vt:lpstr>
      <vt:lpstr>Työvoiman käyttö</vt:lpstr>
      <vt:lpstr>Muuta huomioitavaa</vt:lpstr>
      <vt:lpstr>PowerPoint-esitys</vt:lpstr>
    </vt:vector>
  </TitlesOfParts>
  <Company>Turun kaupunki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Lautakunta/Johtokunta</dc:title>
  <dc:creator>Rannikko Riikka</dc:creator>
  <cp:lastModifiedBy>Lehmusto Hanna</cp:lastModifiedBy>
  <cp:revision>28</cp:revision>
  <cp:lastPrinted>2012-01-23T13:05:33Z</cp:lastPrinted>
  <dcterms:created xsi:type="dcterms:W3CDTF">2012-04-10T09:55:46Z</dcterms:created>
  <dcterms:modified xsi:type="dcterms:W3CDTF">2014-04-24T10:09:04Z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0x010100BABE01DC4AF04CBC98B987127D9FC69A0800AF79ED1EE9F59C47BCFA85F24C37FF6E</vt:lpwstr>
  </property>
  <property fmtid="{D5CDD505-2E9C-101B-9397-08002B2CF9AE}" pid="3" name="h94c21d59b064f78a5c2e322551a3e88">
    <vt:lpwstr>Diaesitys|29bf125c-3304-4b20-a038-e327a30ca536</vt:lpwstr>
  </property>
  <property fmtid="{D5CDD505-2E9C-101B-9397-08002B2CF9AE}" pid="4" name="j08d1eaf84c644719eb3d45d656088a2">
    <vt:lpwstr>Videokuva|82098cdd-6e57-4a24-8887-90ce7bab4a54</vt:lpwstr>
  </property>
  <property fmtid="{D5CDD505-2E9C-101B-9397-08002B2CF9AE}" pid="5" name="ec87dd8dbe3f4b87b196639a53969ad4">
    <vt:lpwstr>Suomi|ddab1725-3888-478f-9c8c-3eeceecd16e9</vt:lpwstr>
  </property>
  <property fmtid="{D5CDD505-2E9C-101B-9397-08002B2CF9AE}" pid="6" name="bcb735522fc34cde8200f6a746f2dda6">
    <vt:lpwstr>Äänitiedosto|2ce7008b-f285-403a-bd25-9c3fffad5372</vt:lpwstr>
  </property>
  <property fmtid="{D5CDD505-2E9C-101B-9397-08002B2CF9AE}" pid="7" name="_Kieli">
    <vt:lpwstr>1;#Suomi|ddab1725-3888-478f-9c8c-3eeceecd16e9</vt:lpwstr>
  </property>
  <property fmtid="{D5CDD505-2E9C-101B-9397-08002B2CF9AE}" pid="8" name="Videotiedoston_x0020_tyyppi">
    <vt:lpwstr>2;#Videokuva|82098cdd-6e57-4a24-8887-90ce7bab4a54</vt:lpwstr>
  </property>
  <property fmtid="{D5CDD505-2E9C-101B-9397-08002B2CF9AE}" pid="9" name="_Tekstin tyyppi">
    <vt:lpwstr>7;#Selvitys|ffd553a6-1967-4ed2-aad7-f053c75ebf5e</vt:lpwstr>
  </property>
  <property fmtid="{D5CDD505-2E9C-101B-9397-08002B2CF9AE}" pid="10" name="__x00c4__x00e4_nitiedoston_x0020_tyyppi">
    <vt:lpwstr>3;#Äänitiedosto|2ce7008b-f285-403a-bd25-9c3fffad5372</vt:lpwstr>
  </property>
  <property fmtid="{D5CDD505-2E9C-101B-9397-08002B2CF9AE}" pid="11" name="_Esitysaineistojen_x0020_tyyppi">
    <vt:lpwstr>4;#Diaesitys|29bf125c-3304-4b20-a038-e327a30ca536</vt:lpwstr>
  </property>
  <property fmtid="{D5CDD505-2E9C-101B-9397-08002B2CF9AE}" pid="12" name="_Äänitiedoston tyyppi">
    <vt:lpwstr>3;#Äänitiedosto|2ce7008b-f285-403a-bd25-9c3fffad5372</vt:lpwstr>
  </property>
  <property fmtid="{D5CDD505-2E9C-101B-9397-08002B2CF9AE}" pid="13" name="_Esitysaineistojen tyyppi">
    <vt:lpwstr>4;#Diaesitys|29bf125c-3304-4b20-a038-e327a30ca536</vt:lpwstr>
  </property>
  <property fmtid="{D5CDD505-2E9C-101B-9397-08002B2CF9AE}" pid="14" name="Videotiedoston tyyppi">
    <vt:lpwstr>2;#Videokuva|82098cdd-6e57-4a24-8887-90ce7bab4a54</vt:lpwstr>
  </property>
</Properties>
</file>