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669088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50" d="100"/>
          <a:sy n="150" d="100"/>
        </p:scale>
        <p:origin x="-474" y="41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4.4.2014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4.4.2014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04424" cy="1800200"/>
          </a:xfrm>
        </p:spPr>
        <p:txBody>
          <a:bodyPr/>
          <a:lstStyle/>
          <a:p>
            <a:r>
              <a:rPr lang="fi-FI" dirty="0" smtClean="0"/>
              <a:t>Koulu / opiskeluterveydenhuollon </a:t>
            </a:r>
            <a:r>
              <a:rPr lang="fi-FI" dirty="0"/>
              <a:t>osuus koulujen </a:t>
            </a:r>
            <a:r>
              <a:rPr lang="fi-FI" dirty="0" smtClean="0"/>
              <a:t>sisäilmaongelmissa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3347864" y="4293096"/>
            <a:ext cx="7704856" cy="1377108"/>
          </a:xfrm>
        </p:spPr>
        <p:txBody>
          <a:bodyPr/>
          <a:lstStyle/>
          <a:p>
            <a:r>
              <a:rPr lang="fi-FI" dirty="0"/>
              <a:t>Hannele Kallio</a:t>
            </a:r>
          </a:p>
          <a:p>
            <a:r>
              <a:rPr lang="fi-FI" dirty="0"/>
              <a:t>Ylilääkäri</a:t>
            </a:r>
          </a:p>
          <a:p>
            <a:r>
              <a:rPr lang="fi-FI" dirty="0"/>
              <a:t>Ehkäisevä terveydenhuolto</a:t>
            </a:r>
          </a:p>
          <a:p>
            <a:r>
              <a:rPr lang="fi-FI" dirty="0" smtClean="0"/>
              <a:t>2.4.2014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648072"/>
          </a:xfrm>
        </p:spPr>
        <p:txBody>
          <a:bodyPr>
            <a:normAutofit fontScale="90000"/>
          </a:bodyPr>
          <a:lstStyle/>
          <a:p>
            <a:r>
              <a:rPr lang="fi-FI" sz="2700" dirty="0" smtClean="0"/>
              <a:t>Kouluterveydenhuolto  (Terveydenhuoltolaki 16 §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700808"/>
            <a:ext cx="7775575" cy="4320580"/>
          </a:xfrm>
        </p:spPr>
        <p:txBody>
          <a:bodyPr/>
          <a:lstStyle/>
          <a:p>
            <a:r>
              <a:rPr lang="fi-FI" sz="1800" dirty="0"/>
              <a:t>Kouluympäristön terveellisyyden ja turvallisuuden sekä kouluyhteisön hyvinvoinnin edistäminen sekä seuranta 3v välein</a:t>
            </a:r>
          </a:p>
          <a:p>
            <a:r>
              <a:rPr lang="fi-FI" sz="1800" dirty="0"/>
              <a:t>Vuosiluokittain oppilaan kasvun ja kehityksen sekä terveyden ja hyvinvoinnin seuraamien ja edistäminen</a:t>
            </a:r>
          </a:p>
          <a:p>
            <a:r>
              <a:rPr lang="fi-FI" sz="1800" dirty="0"/>
              <a:t>Oppilaan vanhempien ja huoltajien kasvatustyön tukeminen</a:t>
            </a:r>
          </a:p>
          <a:p>
            <a:r>
              <a:rPr lang="fi-FI" sz="1800" dirty="0"/>
              <a:t>Oppilaan suun terveydenhuolto</a:t>
            </a:r>
          </a:p>
          <a:p>
            <a:r>
              <a:rPr lang="fi-FI" sz="1800" dirty="0"/>
              <a:t>Oppilaan erityisen tuen tai tutkimusten tarpeen varhainen tunnistaminen ja tukeminen sekä pitkäaikaisesti sairaan lapsen omahoidon tukeminen sekä tarvittaessa jatkotutkimuksiin </a:t>
            </a:r>
            <a:r>
              <a:rPr lang="fi-FI" sz="1800" dirty="0" smtClean="0"/>
              <a:t>ja  -</a:t>
            </a:r>
            <a:r>
              <a:rPr lang="fi-FI" sz="1800" dirty="0"/>
              <a:t>hoitoon ohjaaminen</a:t>
            </a:r>
          </a:p>
          <a:p>
            <a:r>
              <a:rPr lang="fi-FI" sz="1800" dirty="0"/>
              <a:t>Oppilaan terveydentilan toteamista varten tarpeelliset erikoistutkimukset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0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648072"/>
          </a:xfrm>
        </p:spPr>
        <p:txBody>
          <a:bodyPr>
            <a:normAutofit/>
          </a:bodyPr>
          <a:lstStyle/>
          <a:p>
            <a:r>
              <a:rPr lang="fi-FI" sz="2400" dirty="0" smtClean="0"/>
              <a:t>Opiskeluterveydenhuolto (Terveydenhuoltolaki 17 §)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628800"/>
            <a:ext cx="7775575" cy="4392588"/>
          </a:xfrm>
        </p:spPr>
        <p:txBody>
          <a:bodyPr>
            <a:normAutofit/>
          </a:bodyPr>
          <a:lstStyle/>
          <a:p>
            <a:r>
              <a:rPr lang="fi-FI" sz="1800" dirty="0" smtClean="0"/>
              <a:t>Oppilaitoksen opiskeluympäristön terveellisyyden ja turvallisuuden sekä opiskeluyhteisön hyvinvoinnin edistäminen sekä seuranta 3 v välein</a:t>
            </a:r>
          </a:p>
          <a:p>
            <a:r>
              <a:rPr lang="fi-FI" sz="1800" dirty="0" smtClean="0"/>
              <a:t>Opiskelijoiden terveyden ja hyvinvoinnin sekä opiskelukyvyn seuraaminen ja edistäminen, johon sisältyvät lukion ja ammatillisen oppilaitoksen opiskelijoille kaksi määräaikaista terveystarkastusta ja kaikille opiskelijoille terveystarkastukset yksilöllisen tarpeen mukaisesti</a:t>
            </a:r>
          </a:p>
          <a:p>
            <a:r>
              <a:rPr lang="fi-FI" sz="1800" dirty="0" smtClean="0"/>
              <a:t>Terveyden ja sairaanhoitopalvelujen järjestäminen opiskelijoille, mielenterveys- ja päihdetyö, seksuaaliterveyden edistäminen ja suun terveydenhuolto</a:t>
            </a:r>
          </a:p>
          <a:p>
            <a:r>
              <a:rPr lang="fi-FI" sz="1800" dirty="0" smtClean="0"/>
              <a:t>Opiskelijan erityisen tuen tai tutkimusten tarpeen varhainen tunnistaminen sekä opiskelijan tukeminen ja tarvittaessa jatkotutkimuksiin ja hoitoon ohjaaminen</a:t>
            </a:r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9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6000" cy="79695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Toiminta sisäilmaongelmissa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988840"/>
            <a:ext cx="7775575" cy="4032548"/>
          </a:xfrm>
        </p:spPr>
        <p:txBody>
          <a:bodyPr/>
          <a:lstStyle/>
          <a:p>
            <a:r>
              <a:rPr lang="fi-FI" sz="1800" dirty="0" smtClean="0"/>
              <a:t>Oppilaiden/opiskelijoiden mahdollisten oireiden seuranta ja kartoitus </a:t>
            </a:r>
            <a:r>
              <a:rPr lang="fi-FI" sz="1400" dirty="0" smtClean="0"/>
              <a:t>(terveystarkastukset + muut käynnit ja yhteydenotot)</a:t>
            </a:r>
          </a:p>
          <a:p>
            <a:r>
              <a:rPr lang="fi-FI" sz="1800" dirty="0" smtClean="0"/>
              <a:t>Ongelmakohteissa oppilaiden tutkiminen ja seuranta keskitetään kouluterveydenhuoltoon kokonaiskuvan saamiseksi</a:t>
            </a:r>
          </a:p>
          <a:p>
            <a:pPr lvl="2"/>
            <a:r>
              <a:rPr lang="fi-FI" sz="1600" dirty="0" smtClean="0"/>
              <a:t>oireilmoitukset kouluterveydenhuoltoon, tiedot yksityislääkärikäynneistä, ylimääräiset lääkärintarkastukset  </a:t>
            </a:r>
          </a:p>
          <a:p>
            <a:endParaRPr lang="fi-FI" sz="1800" dirty="0" smtClean="0"/>
          </a:p>
          <a:p>
            <a:r>
              <a:rPr lang="fi-FI" sz="1800" dirty="0" smtClean="0"/>
              <a:t>Jatkotutkimuksiin ja –hoitoon ohjaus tarvittaessa</a:t>
            </a:r>
          </a:p>
          <a:p>
            <a:r>
              <a:rPr lang="fi-FI" sz="1800" dirty="0"/>
              <a:t>Oirekyselyt </a:t>
            </a:r>
            <a:r>
              <a:rPr lang="fi-FI" sz="1800" dirty="0" smtClean="0"/>
              <a:t>tarvittaessa</a:t>
            </a:r>
          </a:p>
          <a:p>
            <a:r>
              <a:rPr lang="fi-FI" sz="1800" dirty="0" smtClean="0"/>
              <a:t>Kouluterveyskyselyn tulokset (koulun fyysiset työolot)</a:t>
            </a:r>
            <a:endParaRPr lang="fi-FI" sz="1800" dirty="0"/>
          </a:p>
          <a:p>
            <a:endParaRPr lang="fi-FI" sz="1800" dirty="0" smtClean="0"/>
          </a:p>
          <a:p>
            <a:r>
              <a:rPr lang="fi-FI" sz="1800" dirty="0" smtClean="0"/>
              <a:t>Tiedotus omalta osalta </a:t>
            </a:r>
          </a:p>
          <a:p>
            <a:r>
              <a:rPr lang="fi-FI" sz="1800" dirty="0" smtClean="0"/>
              <a:t>Tiivis yhteistyö muiden </a:t>
            </a:r>
            <a:r>
              <a:rPr lang="fi-FI" sz="1800" dirty="0"/>
              <a:t>asiantuntijoiden kanssa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930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6000" cy="796950"/>
          </a:xfrm>
        </p:spPr>
        <p:txBody>
          <a:bodyPr>
            <a:normAutofit/>
          </a:bodyPr>
          <a:lstStyle/>
          <a:p>
            <a:r>
              <a:rPr lang="fi-FI" sz="2000" dirty="0" smtClean="0"/>
              <a:t>Kosteus- ja homevauriot, muut sisäilmaongelmat - oireilu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Oireet ovat hyvin </a:t>
            </a:r>
            <a:r>
              <a:rPr lang="fi-FI" sz="1800" dirty="0" err="1" smtClean="0"/>
              <a:t>epäspesifejä</a:t>
            </a:r>
            <a:r>
              <a:rPr lang="fi-FI" sz="1800" dirty="0" smtClean="0"/>
              <a:t> eli niitä on yleisesti sekä lapsilla että aikuisilla myös muista syistä </a:t>
            </a:r>
          </a:p>
          <a:p>
            <a:r>
              <a:rPr lang="fi-FI" sz="1800" dirty="0" smtClean="0"/>
              <a:t>Herkkyys reagoida erilaisiin sisäilmaongelmiin vaihtelee suuresti</a:t>
            </a:r>
          </a:p>
          <a:p>
            <a:r>
              <a:rPr lang="fi-FI" sz="1800" dirty="0" smtClean="0"/>
              <a:t>Syy-seuraussuhdetta usein vaikea osoittaa</a:t>
            </a:r>
          </a:p>
          <a:p>
            <a:r>
              <a:rPr lang="fi-FI" sz="1800" dirty="0"/>
              <a:t>Tieto siitä, helpottavatko oireet muualla/viikonloppuna/lomilla, on </a:t>
            </a:r>
            <a:r>
              <a:rPr lang="fi-FI" sz="1800" dirty="0" smtClean="0"/>
              <a:t>oleellinen</a:t>
            </a:r>
          </a:p>
          <a:p>
            <a:r>
              <a:rPr lang="fi-FI" sz="1800" dirty="0" smtClean="0"/>
              <a:t>Kouluterveydenhuollon koulu- ja yksilökohtainen seuranta</a:t>
            </a:r>
            <a:r>
              <a:rPr lang="fi-FI" sz="1800" dirty="0"/>
              <a:t> </a:t>
            </a:r>
            <a:r>
              <a:rPr lang="fi-FI" sz="1800" dirty="0" smtClean="0"/>
              <a:t>ja mahdolliset oirekyselyt tuottavat tietoa oppilaiden terveydentilasta</a:t>
            </a:r>
          </a:p>
          <a:p>
            <a:endParaRPr lang="fi-FI" sz="1800" dirty="0"/>
          </a:p>
          <a:p>
            <a:r>
              <a:rPr lang="fi-FI" sz="1800" dirty="0" smtClean="0">
                <a:solidFill>
                  <a:srgbClr val="FF0000"/>
                </a:solidFill>
              </a:rPr>
              <a:t>Tärkein toimenpide terveyshaittojen torjumiseksi on kosteus- ja homevaurioiden sekä muiden sisäilman laatuun vaikuttavien tekijöiden korjaaminen</a:t>
            </a:r>
            <a:endParaRPr lang="fi-FI" sz="1800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406217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302</Words>
  <Application>Microsoft Office PowerPoint</Application>
  <PresentationFormat>Näytössä katseltava diaesitys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Koulu / opiskeluterveydenhuollon osuus koulujen sisäilmaongelmissa</vt:lpstr>
      <vt:lpstr>Kouluterveydenhuolto  (Terveydenhuoltolaki 16 §)</vt:lpstr>
      <vt:lpstr>Opiskeluterveydenhuolto (Terveydenhuoltolaki 17 §)</vt:lpstr>
      <vt:lpstr>Toiminta sisäilmaongelmissa</vt:lpstr>
      <vt:lpstr>Kosteus- ja homevauriot, muut sisäilmaongelmat - oireilu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Kallio Hannele</dc:creator>
  <cp:lastModifiedBy>Lehmusto Hanna</cp:lastModifiedBy>
  <cp:revision>75</cp:revision>
  <cp:lastPrinted>2014-04-02T11:28:45Z</cp:lastPrinted>
  <dcterms:created xsi:type="dcterms:W3CDTF">2012-01-04T10:39:25Z</dcterms:created>
  <dcterms:modified xsi:type="dcterms:W3CDTF">2014-04-04T12:00:15Z</dcterms:modified>
</cp:coreProperties>
</file>