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7" r:id="rId4"/>
    <p:sldId id="260" r:id="rId5"/>
    <p:sldId id="268" r:id="rId6"/>
    <p:sldId id="269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150" d="100"/>
          <a:sy n="150" d="100"/>
        </p:scale>
        <p:origin x="-504" y="816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4.4.2014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4.4.2014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Ympäristöterveydenhuollon rooli sisäilmaongelmissa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Liisa Palmu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Ympäristöterveydenhuolto Turussa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844824"/>
            <a:ext cx="7775575" cy="4176564"/>
          </a:xfrm>
        </p:spPr>
        <p:txBody>
          <a:bodyPr/>
          <a:lstStyle/>
          <a:p>
            <a:r>
              <a:rPr lang="fi-FI" dirty="0" smtClean="0"/>
              <a:t>Ympäristötoimialan tulosalue 2013 alusta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Elintarvikevalvonta, terveydensuojelu, tupakkavalvonta, kuluttajaturvallisuus, eläinlääkintähuolto, eläinsuojelu, eläinten tarttuvat taudit ym.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Terveydensuojeluviranomainen on kaupunkisuunnittelu- ja ympäristölautakunta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Päätösvalta delegoitu ympäristöterveydenhuollon johtajalle lukuun ottamatta tiettyjä pakkotoimia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684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648072"/>
          </a:xfrm>
        </p:spPr>
        <p:txBody>
          <a:bodyPr>
            <a:normAutofit/>
          </a:bodyPr>
          <a:lstStyle/>
          <a:p>
            <a:pPr fontAlgn="b"/>
            <a:r>
              <a:rPr lang="fi-FI" sz="2000" dirty="0"/>
              <a:t>Terveydensuojelu- tupakka- ja </a:t>
            </a:r>
            <a:r>
              <a:rPr lang="fi-FI" sz="2000" dirty="0" smtClean="0"/>
              <a:t>kuluttajaturvallisuusvalvontaa</a:t>
            </a:r>
            <a:br>
              <a:rPr lang="fi-FI" sz="2000" dirty="0" smtClean="0"/>
            </a:br>
            <a:r>
              <a:rPr lang="fi-FI" sz="2000" dirty="0" smtClean="0"/>
              <a:t>hoitavat terveystarkastajat (5)</a:t>
            </a:r>
            <a:endParaRPr lang="fi-FI" sz="2000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1469832"/>
              </p:ext>
            </p:extLst>
          </p:nvPr>
        </p:nvGraphicFramePr>
        <p:xfrm>
          <a:off x="755576" y="1700808"/>
          <a:ext cx="6910782" cy="3616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055"/>
                <a:gridCol w="610055"/>
                <a:gridCol w="1067597"/>
                <a:gridCol w="610055"/>
                <a:gridCol w="610055"/>
                <a:gridCol w="1000872"/>
                <a:gridCol w="610055"/>
                <a:gridCol w="610055"/>
                <a:gridCol w="1181983"/>
              </a:tblGrid>
              <a:tr h="3779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Annunen Jaana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Henriksson Iiris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Rohunen Markku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Päiväkodit ja vastaavat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Vanhainkodit ja vastaavat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Peruskoulut, lukiot, AI, AMK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5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Lastensuojeluyksiköt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Muut vanhuksille tarkoitetut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Asunnontarkastukset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Muut lapsille ja työikäisille tarkoitetut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sosiaalialan yksiköt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Tupakka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effectLst/>
                          <a:latin typeface="Arial"/>
                        </a:rPr>
                        <a:t>sosiaalialan </a:t>
                      </a:r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yksiköt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Asumishygienia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Laivojen saniteettitodistukset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529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Turun yliopisto, Åbo akademi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Yleiset saunat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Tuhoeläimet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Asunnontarkastukset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Eläinsuojat taajamassa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Hautausmaat, ruumiinsiirrot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5295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Leirikeskukset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Mittauslaitteiden ylläpito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4476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effectLst/>
                          <a:latin typeface="Arial"/>
                        </a:rPr>
                        <a:t>Laatujärjestelmä</a:t>
                      </a:r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Sisäilmatyöryhmä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2"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5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Salminen Kristiina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Ylhäinen Satu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Nikotiinivalmisteet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Uimarannat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Uimahallit, uima-altaat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Talousvesi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5295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Kylpylät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Huvi- ja kokoontumishuoneistot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Parturi-kampaamot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Majoitushuoneistot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Kauneushoitolat ja vastaavat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Tatuointi- ja lävistystilat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Laboratorioyhdyshenkilö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Kuntosalit ja muut liikuntatilat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YHTI-vastaava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Solariumit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Leirintäalueet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Suuret yleisötilaisuudet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95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Kuluttajakurvallisuus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28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648072"/>
          </a:xfrm>
        </p:spPr>
        <p:txBody>
          <a:bodyPr>
            <a:normAutofit/>
          </a:bodyPr>
          <a:lstStyle/>
          <a:p>
            <a:r>
              <a:rPr lang="fi-FI" dirty="0" smtClean="0"/>
              <a:t>Terveydensuojelulaki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13 § määrittelee tilat, joiden terveydelliset olosuhteet tarkastetaan säännöllisesti (valvontakohteet)</a:t>
            </a:r>
          </a:p>
          <a:p>
            <a:pPr lvl="1"/>
            <a:r>
              <a:rPr lang="fi-FI" dirty="0" smtClean="0"/>
              <a:t>valvontakohteita n. 1300  </a:t>
            </a:r>
          </a:p>
          <a:p>
            <a:pPr lvl="1"/>
            <a:r>
              <a:rPr lang="fi-FI" dirty="0" smtClean="0"/>
              <a:t>yleisöllä pääsy tiloihin -  julkiset palvelut, esim. koulut, päiväkodit  </a:t>
            </a:r>
          </a:p>
          <a:p>
            <a:pPr lvl="1"/>
            <a:r>
              <a:rPr lang="fi-FI" dirty="0" smtClean="0"/>
              <a:t>toiminnasta voi aiheutua terveyshaitta – työhuoneet 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yöpaikkoja valvoo AVI (työsuojelu)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26 § tilan terveydelliset vaatimukset – STM asumisterveysohje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27 § tilassa esiintyvä terveyshaitta</a:t>
            </a:r>
          </a:p>
          <a:p>
            <a:pPr lvl="1"/>
            <a:r>
              <a:rPr lang="fi-FI" dirty="0" smtClean="0"/>
              <a:t>korjausvelvoite vastuutaholle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ilan käyttörajoitus tai kielto </a:t>
            </a:r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5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20080"/>
          </a:xfrm>
        </p:spPr>
        <p:txBody>
          <a:bodyPr/>
          <a:lstStyle/>
          <a:p>
            <a:r>
              <a:rPr lang="fi-FI" dirty="0"/>
              <a:t>Terveydensuojelulaki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49 § ulkopuoliset asiantuntijat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utkimuksia ja selvityksiä TSL:n mukaista viranomaisvalvontaa varten tekevällä ulkopuolisella asiantuntijalla tulee olla tarvittava asiantuntemus ja pätevyys – koulutus, kokemus </a:t>
            </a:r>
          </a:p>
          <a:p>
            <a:pPr lvl="1"/>
            <a:r>
              <a:rPr lang="fi-FI" dirty="0" smtClean="0"/>
              <a:t>terveydensuojelulain nojalla tehtävät tutkimukset tulee tehdä </a:t>
            </a:r>
            <a:r>
              <a:rPr lang="fi-FI" dirty="0" err="1" smtClean="0"/>
              <a:t>Eviran</a:t>
            </a:r>
            <a:r>
              <a:rPr lang="fi-FI" dirty="0" smtClean="0"/>
              <a:t> hyväksymässä laboratoriossa (49 a §)</a:t>
            </a:r>
          </a:p>
          <a:p>
            <a:pPr lvl="1"/>
            <a:endParaRPr lang="fi-FI" dirty="0"/>
          </a:p>
          <a:p>
            <a:pPr marL="457200" lvl="1" indent="0">
              <a:buNone/>
            </a:pPr>
            <a:r>
              <a:rPr lang="fi-FI" dirty="0" smtClean="0"/>
              <a:t>Ympäristöterveydenhuollolla ei ole resursseja tehdä itse tutkimuksia </a:t>
            </a:r>
          </a:p>
          <a:p>
            <a:pPr marL="457200" lvl="1" indent="0">
              <a:buNone/>
            </a:pPr>
            <a:r>
              <a:rPr lang="fi-FI" dirty="0" smtClean="0"/>
              <a:t>Ulkopuolisten asiantuntijoiden pätevyys on oleellisen tärkeää</a:t>
            </a:r>
          </a:p>
          <a:p>
            <a:pPr marL="457200" lvl="1" indent="0">
              <a:buNone/>
            </a:pPr>
            <a:r>
              <a:rPr lang="fi-FI" dirty="0" smtClean="0"/>
              <a:t>Tuloksia käytetään terveyshaitan arviointiin – STM ohjearvot ja pätevät asiantuntijat</a:t>
            </a:r>
          </a:p>
          <a:p>
            <a:pPr marL="457200" lvl="1" indent="0">
              <a:buNone/>
            </a:pPr>
            <a:r>
              <a:rPr lang="fi-FI" dirty="0" smtClean="0"/>
              <a:t> 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150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yhteistyö välttämätöntä asioiden järkevän hoidon kannalta</a:t>
            </a:r>
          </a:p>
          <a:p>
            <a:r>
              <a:rPr lang="fi-FI" dirty="0" smtClean="0"/>
              <a:t>sisäilmatyöryhmät</a:t>
            </a:r>
          </a:p>
          <a:p>
            <a:endParaRPr lang="fi-FI" dirty="0" smtClean="0"/>
          </a:p>
          <a:p>
            <a:r>
              <a:rPr lang="fi-FI" dirty="0" smtClean="0"/>
              <a:t>kouluterveydenhuolto</a:t>
            </a:r>
          </a:p>
          <a:p>
            <a:r>
              <a:rPr lang="fi-FI" dirty="0" smtClean="0"/>
              <a:t>työterveyshuolto</a:t>
            </a:r>
          </a:p>
          <a:p>
            <a:r>
              <a:rPr lang="fi-FI" dirty="0" smtClean="0"/>
              <a:t>työsuojelu</a:t>
            </a:r>
          </a:p>
          <a:p>
            <a:r>
              <a:rPr lang="fi-FI" dirty="0"/>
              <a:t>t</a:t>
            </a:r>
            <a:r>
              <a:rPr lang="fi-FI" dirty="0" smtClean="0"/>
              <a:t>ilan käyttäjän edustaja</a:t>
            </a:r>
          </a:p>
          <a:p>
            <a:r>
              <a:rPr lang="fi-FI" dirty="0" smtClean="0"/>
              <a:t>tilapalvelut</a:t>
            </a:r>
          </a:p>
          <a:p>
            <a:r>
              <a:rPr lang="fi-FI" dirty="0" smtClean="0"/>
              <a:t>kiinteistöhuolto (kunnossapito, siivous)</a:t>
            </a:r>
          </a:p>
          <a:p>
            <a:r>
              <a:rPr lang="fi-FI" dirty="0" smtClean="0"/>
              <a:t>ulkopuoliset asiantuntijat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4.4.2014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355814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151</TotalTime>
  <Words>302</Words>
  <Application>Microsoft Office PowerPoint</Application>
  <PresentationFormat>Näytössä katseltava diaesitys (4:3)</PresentationFormat>
  <Paragraphs>162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Esitysmalli Suomi</vt:lpstr>
      <vt:lpstr>Ympäristöterveydenhuollon rooli sisäilmaongelmissa</vt:lpstr>
      <vt:lpstr>Ympäristöterveydenhuolto Turussa</vt:lpstr>
      <vt:lpstr>Terveydensuojelu- tupakka- ja kuluttajaturvallisuusvalvontaa hoitavat terveystarkastajat (5)</vt:lpstr>
      <vt:lpstr>Terveydensuojelulaki</vt:lpstr>
      <vt:lpstr>Terveydensuojelulaki</vt:lpstr>
      <vt:lpstr>Yhteistyö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Ympäristöterveydenhuollon rooli sisäilmaongelmisa</dc:title>
  <dc:creator>Palmu Liisa</dc:creator>
  <cp:lastModifiedBy>Lehmusto Hanna</cp:lastModifiedBy>
  <cp:revision>23</cp:revision>
  <cp:lastPrinted>2012-01-23T13:05:33Z</cp:lastPrinted>
  <dcterms:created xsi:type="dcterms:W3CDTF">2014-03-25T08:26:59Z</dcterms:created>
  <dcterms:modified xsi:type="dcterms:W3CDTF">2014-04-04T07:53:10Z</dcterms:modified>
</cp:coreProperties>
</file>