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6"/>
  </p:sldMasterIdLst>
  <p:notesMasterIdLst>
    <p:notesMasterId r:id="rId16"/>
  </p:notesMasterIdLst>
  <p:handoutMasterIdLst>
    <p:handoutMasterId r:id="rId17"/>
  </p:handoutMasterIdLst>
  <p:sldIdLst>
    <p:sldId id="256" r:id="rId7"/>
    <p:sldId id="260" r:id="rId8"/>
    <p:sldId id="279" r:id="rId9"/>
    <p:sldId id="269" r:id="rId10"/>
    <p:sldId id="278" r:id="rId11"/>
    <p:sldId id="281" r:id="rId12"/>
    <p:sldId id="276" r:id="rId13"/>
    <p:sldId id="277" r:id="rId14"/>
    <p:sldId id="267" r:id="rId15"/>
  </p:sldIdLst>
  <p:sldSz cx="9144000" cy="6858000" type="screen4x3"/>
  <p:notesSz cx="6794500" cy="9931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pPr/>
              <a:t>3.4.2014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pPr/>
              <a:t>3.4.2014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0897DD-DC77-4E84-8910-ECD64826EA5E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EB3CD7-5C20-4067-A341-1D1723A1BAC4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0671-9906-4978-A95E-BCADB587C8D7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E4ED-566D-4046-9E81-CA1012F4B27D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A111-5DEF-47CE-8982-B3393BC085DB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2A48-84E4-4048-B3E8-239D77321431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9ADA-A029-4832-BAD1-150733C96F4F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705C4D-C280-45CF-A6C4-BD848C333021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31445-5F43-48AC-B14E-5CD64D4CFA86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Janne Virtanen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Turun kaupungin toimintamalli sisäilma-asioissa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595517-B0F7-4621-B8DF-348CCED4213B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000" cy="648072"/>
          </a:xfrm>
        </p:spPr>
        <p:txBody>
          <a:bodyPr>
            <a:normAutofit/>
          </a:bodyPr>
          <a:lstStyle/>
          <a:p>
            <a:r>
              <a:rPr lang="fi-FI" dirty="0" smtClean="0"/>
              <a:t>Sisäilma-asioiden toimijat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268760"/>
            <a:ext cx="7775575" cy="4320480"/>
          </a:xfrm>
        </p:spPr>
        <p:txBody>
          <a:bodyPr/>
          <a:lstStyle/>
          <a:p>
            <a:r>
              <a:rPr lang="fi-FI" b="0" dirty="0" smtClean="0"/>
              <a:t>Käyttäjä</a:t>
            </a:r>
          </a:p>
          <a:p>
            <a:pPr marL="0" indent="0">
              <a:buNone/>
            </a:pPr>
            <a:endParaRPr lang="fi-FI" b="0" dirty="0" smtClean="0"/>
          </a:p>
          <a:p>
            <a:r>
              <a:rPr lang="fi-FI" b="0" dirty="0" smtClean="0"/>
              <a:t>Esimies</a:t>
            </a:r>
          </a:p>
          <a:p>
            <a:endParaRPr lang="fi-FI" b="0" dirty="0" smtClean="0"/>
          </a:p>
          <a:p>
            <a:r>
              <a:rPr lang="fi-FI" b="0" dirty="0"/>
              <a:t>T</a:t>
            </a:r>
            <a:r>
              <a:rPr lang="fi-FI" b="0" dirty="0" smtClean="0"/>
              <a:t>ilojen tilavastaava</a:t>
            </a:r>
          </a:p>
          <a:p>
            <a:pPr marL="0" indent="0">
              <a:buNone/>
            </a:pPr>
            <a:endParaRPr lang="fi-FI" b="0" dirty="0" smtClean="0"/>
          </a:p>
          <a:p>
            <a:r>
              <a:rPr lang="fi-FI" b="0" dirty="0" smtClean="0"/>
              <a:t>Toimialan sisäilmatyöryhmän edustaja</a:t>
            </a:r>
          </a:p>
          <a:p>
            <a:endParaRPr lang="fi-FI" b="0" dirty="0" smtClean="0"/>
          </a:p>
          <a:p>
            <a:r>
              <a:rPr lang="fi-FI" b="0" dirty="0" smtClean="0"/>
              <a:t>Työsuojeluvaltuutettu</a:t>
            </a:r>
          </a:p>
          <a:p>
            <a:pPr marL="0" indent="0">
              <a:buNone/>
            </a:pPr>
            <a:endParaRPr lang="fi-FI" b="0" dirty="0" smtClean="0"/>
          </a:p>
          <a:p>
            <a:r>
              <a:rPr lang="fi-FI" b="0" dirty="0" smtClean="0"/>
              <a:t>Työterveyshuolto</a:t>
            </a:r>
          </a:p>
          <a:p>
            <a:endParaRPr lang="fi-FI" b="0" dirty="0"/>
          </a:p>
          <a:p>
            <a:r>
              <a:rPr lang="fi-FI" b="0" smtClean="0"/>
              <a:t>Kiinteistöliikelaitos tilapalvelun </a:t>
            </a:r>
            <a:r>
              <a:rPr lang="fi-FI" b="0" dirty="0" smtClean="0"/>
              <a:t>ylläpitoasiantuntija</a:t>
            </a:r>
            <a:endParaRPr lang="fi-FI" b="0" dirty="0"/>
          </a:p>
          <a:p>
            <a:endParaRPr lang="fi-FI" b="0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2A7B8C-9DAB-44D4-94DE-5C05FE9EF8F4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Janne Virtanen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43204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Prosessikuvaus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196752"/>
            <a:ext cx="7775575" cy="4824636"/>
          </a:xfrm>
        </p:spPr>
        <p:txBody>
          <a:bodyPr/>
          <a:lstStyle/>
          <a:p>
            <a:pPr marL="0" indent="0">
              <a:buNone/>
            </a:pPr>
            <a:endParaRPr lang="fi-FI" b="0" dirty="0" smtClean="0"/>
          </a:p>
          <a:p>
            <a:r>
              <a:rPr lang="fi-FI" b="0" dirty="0"/>
              <a:t>Käyttäjän kokema </a:t>
            </a:r>
            <a:r>
              <a:rPr lang="fi-FI" b="0" dirty="0" smtClean="0"/>
              <a:t>sisäilmaongelma</a:t>
            </a:r>
          </a:p>
          <a:p>
            <a:endParaRPr lang="fi-FI" b="0" dirty="0"/>
          </a:p>
          <a:p>
            <a:r>
              <a:rPr lang="fi-FI" b="0" dirty="0" smtClean="0"/>
              <a:t>Sisäilmaongelman ilmoituslomakkeen täyttö</a:t>
            </a:r>
          </a:p>
          <a:p>
            <a:endParaRPr lang="fi-FI" b="0" dirty="0" smtClean="0"/>
          </a:p>
          <a:p>
            <a:r>
              <a:rPr lang="fi-FI" b="0" dirty="0" smtClean="0"/>
              <a:t>Arviointikatselmus</a:t>
            </a:r>
          </a:p>
          <a:p>
            <a:endParaRPr lang="fi-FI" b="0" dirty="0" smtClean="0"/>
          </a:p>
          <a:p>
            <a:r>
              <a:rPr lang="fi-FI" b="0" dirty="0" smtClean="0"/>
              <a:t>Asiantuntijaryhmän osapuolet </a:t>
            </a:r>
            <a:r>
              <a:rPr lang="fi-FI" b="0" dirty="0"/>
              <a:t>ja heidän tehtävät </a:t>
            </a:r>
            <a:r>
              <a:rPr lang="fi-FI" b="0" dirty="0" smtClean="0"/>
              <a:t>sisäilma-ongelmissa</a:t>
            </a:r>
          </a:p>
          <a:p>
            <a:endParaRPr lang="fi-FI" b="0" dirty="0" smtClean="0"/>
          </a:p>
          <a:p>
            <a:r>
              <a:rPr lang="fi-FI" b="0" dirty="0"/>
              <a:t>Osapuolten </a:t>
            </a:r>
            <a:r>
              <a:rPr lang="fi-FI" b="0" dirty="0" smtClean="0"/>
              <a:t>johtopäätökset ja ratkaisut</a:t>
            </a:r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EB3CD7-5C20-4067-A341-1D1723A1BAC4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54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6432" cy="79208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Käyttäjän kokema sisäilmaongelma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684213" y="1412776"/>
            <a:ext cx="7775575" cy="4320480"/>
          </a:xfrm>
        </p:spPr>
        <p:txBody>
          <a:bodyPr>
            <a:normAutofit/>
          </a:bodyPr>
          <a:lstStyle/>
          <a:p>
            <a:endParaRPr lang="fi-FI" b="0" dirty="0" smtClean="0"/>
          </a:p>
          <a:p>
            <a:pPr marL="0" indent="0">
              <a:buNone/>
            </a:pPr>
            <a:r>
              <a:rPr lang="fi-FI" b="0" dirty="0" smtClean="0"/>
              <a:t>Havaintojen kirjaaminen ilmoituslomakkeeseen</a:t>
            </a:r>
            <a:endParaRPr lang="fi-FI" b="0" dirty="0"/>
          </a:p>
          <a:p>
            <a:pPr marL="0" indent="0">
              <a:buNone/>
            </a:pPr>
            <a:r>
              <a:rPr lang="fi-FI" b="0" dirty="0" smtClean="0"/>
              <a:t>	Ilmoituslomake löytyy dokumenttienhallintajärjestelmästä 	(</a:t>
            </a:r>
            <a:r>
              <a:rPr lang="fi-FI" b="0" dirty="0" err="1" smtClean="0"/>
              <a:t>Dotku</a:t>
            </a:r>
            <a:r>
              <a:rPr lang="fi-FI" b="0" dirty="0" smtClean="0"/>
              <a:t>) nimellä sisäilmaongelmien ilmoituslomake</a:t>
            </a:r>
          </a:p>
          <a:p>
            <a:pPr marL="0" indent="0">
              <a:buNone/>
            </a:pPr>
            <a:endParaRPr lang="fi-FI" b="0" dirty="0"/>
          </a:p>
          <a:p>
            <a:pPr marL="0" indent="0">
              <a:buNone/>
            </a:pPr>
            <a:r>
              <a:rPr lang="fi-FI" b="0" dirty="0" smtClean="0"/>
              <a:t>Käyttäjä ja esimies täyttävät ilmoituslomakkeen</a:t>
            </a:r>
          </a:p>
          <a:p>
            <a:pPr marL="0" indent="0">
              <a:buNone/>
            </a:pPr>
            <a:endParaRPr lang="fi-FI" b="0" dirty="0"/>
          </a:p>
          <a:p>
            <a:pPr marL="0" indent="0">
              <a:buNone/>
            </a:pPr>
            <a:r>
              <a:rPr lang="fi-FI" b="0" dirty="0" smtClean="0"/>
              <a:t>Esimies </a:t>
            </a:r>
            <a:r>
              <a:rPr lang="fi-FI" b="0" dirty="0"/>
              <a:t>tallentaa ilmoituslomakkeen ja lähettää kopion itselleen,  käyttäjälle, toimialan sisäilmatyöryhmän puheenjohtajalle, </a:t>
            </a:r>
            <a:r>
              <a:rPr lang="fi-FI" b="0" dirty="0" smtClean="0"/>
              <a:t> kiinteistöliikelaitoksen tilapalveluiden </a:t>
            </a:r>
            <a:r>
              <a:rPr lang="fi-FI" b="0" dirty="0"/>
              <a:t>ylläpitoasiantuntijalle ja työsuojeluvaltuutetulle.</a:t>
            </a:r>
          </a:p>
          <a:p>
            <a:pPr marL="0" indent="0">
              <a:buNone/>
            </a:pPr>
            <a:endParaRPr lang="fi-FI" b="0" dirty="0" smtClean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60C32B-8614-4520-A035-574347D0D819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61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548680"/>
            <a:ext cx="7776000" cy="43204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Arviointikatselmus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980728"/>
            <a:ext cx="7775575" cy="4752528"/>
          </a:xfrm>
        </p:spPr>
        <p:txBody>
          <a:bodyPr>
            <a:normAutofit lnSpcReduction="10000"/>
          </a:bodyPr>
          <a:lstStyle/>
          <a:p>
            <a:endParaRPr lang="fi-FI" b="0" dirty="0" smtClean="0"/>
          </a:p>
          <a:p>
            <a:r>
              <a:rPr lang="fi-FI" b="0" dirty="0" smtClean="0"/>
              <a:t>Käyttäjä</a:t>
            </a:r>
          </a:p>
          <a:p>
            <a:r>
              <a:rPr lang="fi-FI" b="0" dirty="0" smtClean="0"/>
              <a:t>Esimies</a:t>
            </a:r>
            <a:endParaRPr lang="fi-FI" b="0" dirty="0"/>
          </a:p>
          <a:p>
            <a:r>
              <a:rPr lang="fi-FI" b="0" dirty="0" smtClean="0"/>
              <a:t>Tilavastaava</a:t>
            </a:r>
            <a:endParaRPr lang="fi-FI" b="0" dirty="0"/>
          </a:p>
          <a:p>
            <a:r>
              <a:rPr lang="fi-FI" b="0" dirty="0" smtClean="0"/>
              <a:t>Työsuojeluvaltuutettu</a:t>
            </a:r>
            <a:endParaRPr lang="fi-FI" b="0" dirty="0"/>
          </a:p>
          <a:p>
            <a:r>
              <a:rPr lang="fi-FI" b="0" dirty="0" smtClean="0"/>
              <a:t>Kiinteistöliikelaitoksen tilapalvelun ylläpitoasiantuntija</a:t>
            </a:r>
          </a:p>
          <a:p>
            <a:r>
              <a:rPr lang="fi-FI" b="0" dirty="0"/>
              <a:t>Toimialan sisäilmatyöryhmän pj</a:t>
            </a:r>
            <a:r>
              <a:rPr lang="fi-FI" b="0" dirty="0" smtClean="0"/>
              <a:t>.</a:t>
            </a:r>
          </a:p>
          <a:p>
            <a:pPr marL="0" indent="0">
              <a:buNone/>
            </a:pPr>
            <a:endParaRPr lang="fi-FI" b="0" dirty="0"/>
          </a:p>
          <a:p>
            <a:pPr marL="0" indent="0">
              <a:buNone/>
            </a:pPr>
            <a:r>
              <a:rPr lang="fi-FI" b="0" dirty="0" smtClean="0"/>
              <a:t>Arviointikatselmuksessa todetaan, että</a:t>
            </a:r>
          </a:p>
          <a:p>
            <a:pPr marL="0" indent="0">
              <a:buNone/>
            </a:pPr>
            <a:r>
              <a:rPr lang="fi-FI" b="0" dirty="0" smtClean="0"/>
              <a:t>	ongelma on ratkaistu ja  esimies lähettää muistion 	kyseisestä ratkaisusta toimialan sisäilmatyöryhmän pj:lle, 	joka tallentaa muistion dokumenttienhallintajärjestelmään 	(</a:t>
            </a:r>
            <a:r>
              <a:rPr lang="fi-FI" b="0" dirty="0" err="1" smtClean="0"/>
              <a:t>Dotku</a:t>
            </a:r>
            <a:r>
              <a:rPr lang="fi-FI" b="0" dirty="0" smtClean="0"/>
              <a:t>) </a:t>
            </a:r>
          </a:p>
          <a:p>
            <a:pPr marL="0" indent="0">
              <a:buNone/>
            </a:pPr>
            <a:r>
              <a:rPr lang="fi-FI" b="0" dirty="0"/>
              <a:t>	t</a:t>
            </a:r>
            <a:r>
              <a:rPr lang="fi-FI" b="0" dirty="0" smtClean="0"/>
              <a:t>ai</a:t>
            </a:r>
          </a:p>
          <a:p>
            <a:pPr marL="0" indent="0">
              <a:buNone/>
            </a:pPr>
            <a:r>
              <a:rPr lang="fi-FI" b="0" dirty="0"/>
              <a:t>	</a:t>
            </a:r>
            <a:r>
              <a:rPr lang="fi-FI" b="0" dirty="0" smtClean="0"/>
              <a:t>ongelma jatkuu, ja se käsitellään toimialan 	sisäilmatyöryhmän kokouksessa ja siellä päätetään 	jatkotoimista.</a:t>
            </a:r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EB3CD7-5C20-4067-A341-1D1723A1BAC4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08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504056"/>
          </a:xfrm>
        </p:spPr>
        <p:txBody>
          <a:bodyPr>
            <a:normAutofit/>
          </a:bodyPr>
          <a:lstStyle/>
          <a:p>
            <a:r>
              <a:rPr lang="fi-FI" sz="2800" dirty="0"/>
              <a:t>Arviointikatselmus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268760"/>
            <a:ext cx="7775575" cy="4464496"/>
          </a:xfrm>
        </p:spPr>
        <p:txBody>
          <a:bodyPr/>
          <a:lstStyle/>
          <a:p>
            <a:r>
              <a:rPr lang="fi-FI" b="0" dirty="0" smtClean="0"/>
              <a:t>Mikäli sisäilmatyöryhmä ei pysty ratkaisemaan  sisä-ilmaongelmaa, se tekee päätöksen asiantuntijaryhmän koollekutsumisesta.</a:t>
            </a:r>
          </a:p>
          <a:p>
            <a:r>
              <a:rPr lang="fi-FI" b="0" dirty="0" smtClean="0"/>
              <a:t>Koolle kutsumisesta vastaa toimialan sisäilmatyöryhmän puheen johtaja.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EB3CD7-5C20-4067-A341-1D1723A1BAC4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58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C2FD-1053-4CD5-B84A-019CC27CE287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Asiantuntijaryhmän osapuolet ja heidän tehtävänsä sisäilma-ongelmissa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428580" y="1915749"/>
            <a:ext cx="1539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/>
              <a:t>Työterveys</a:t>
            </a:r>
          </a:p>
          <a:p>
            <a:r>
              <a:rPr lang="fi-FI" sz="2000" b="1" dirty="0" smtClean="0"/>
              <a:t>huolto</a:t>
            </a:r>
            <a:endParaRPr lang="fi-FI" sz="2000" b="1" dirty="0"/>
          </a:p>
        </p:txBody>
      </p:sp>
      <p:sp>
        <p:nvSpPr>
          <p:cNvPr id="15" name="Tekstiruutu 14"/>
          <p:cNvSpPr txBox="1"/>
          <p:nvPr/>
        </p:nvSpPr>
        <p:spPr>
          <a:xfrm>
            <a:off x="2627784" y="1915749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/>
              <a:t>Toimialan </a:t>
            </a:r>
            <a:r>
              <a:rPr lang="fi-FI" sz="2000" b="1" dirty="0" err="1" smtClean="0"/>
              <a:t>edustaja(t</a:t>
            </a:r>
            <a:r>
              <a:rPr lang="fi-FI" sz="2000" b="1" dirty="0" smtClean="0"/>
              <a:t>)</a:t>
            </a:r>
            <a:endParaRPr lang="fi-FI" sz="2000" b="1" dirty="0"/>
          </a:p>
        </p:txBody>
      </p:sp>
      <p:sp>
        <p:nvSpPr>
          <p:cNvPr id="16" name="Tekstiruutu 15"/>
          <p:cNvSpPr txBox="1"/>
          <p:nvPr/>
        </p:nvSpPr>
        <p:spPr>
          <a:xfrm>
            <a:off x="5539044" y="1915749"/>
            <a:ext cx="3362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/>
              <a:t>Kiinteistön omistajan edustaja </a:t>
            </a:r>
          </a:p>
          <a:p>
            <a:r>
              <a:rPr lang="fi-FI" sz="2000" dirty="0" smtClean="0"/>
              <a:t>(Kiinteistöliikelaitos)</a:t>
            </a:r>
            <a:endParaRPr lang="fi-FI" sz="2000" dirty="0"/>
          </a:p>
        </p:txBody>
      </p:sp>
      <p:sp>
        <p:nvSpPr>
          <p:cNvPr id="17" name="Tekstiruutu 16"/>
          <p:cNvSpPr txBox="1"/>
          <p:nvPr/>
        </p:nvSpPr>
        <p:spPr>
          <a:xfrm>
            <a:off x="251520" y="3181905"/>
            <a:ext cx="21713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T</a:t>
            </a:r>
            <a:r>
              <a:rPr lang="fi-FI" sz="2000" dirty="0" smtClean="0"/>
              <a:t>ilojen käyttäjien terveydentilan ja kokemuksien kartoitus tilaan liittyen</a:t>
            </a:r>
            <a:endParaRPr lang="fi-FI" sz="2000" dirty="0"/>
          </a:p>
        </p:txBody>
      </p:sp>
      <p:sp>
        <p:nvSpPr>
          <p:cNvPr id="18" name="Tekstiruutu 17"/>
          <p:cNvSpPr txBox="1"/>
          <p:nvPr/>
        </p:nvSpPr>
        <p:spPr>
          <a:xfrm>
            <a:off x="2483768" y="3181905"/>
            <a:ext cx="324036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K</a:t>
            </a:r>
            <a:r>
              <a:rPr lang="fi-FI" sz="2000" dirty="0" smtClean="0"/>
              <a:t>äyttäjät huolehtii,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2000" dirty="0"/>
              <a:t>h</a:t>
            </a:r>
            <a:r>
              <a:rPr lang="fi-FI" sz="2000" dirty="0" smtClean="0"/>
              <a:t>avaittujen haittojen	</a:t>
            </a:r>
          </a:p>
          <a:p>
            <a:r>
              <a:rPr lang="fi-FI" sz="2000" dirty="0" smtClean="0"/>
              <a:t>    poistaminen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2000" dirty="0" smtClean="0"/>
              <a:t>siivouksen laadun seuranta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2000" dirty="0"/>
              <a:t>t</a:t>
            </a:r>
            <a:r>
              <a:rPr lang="fi-FI" sz="2000" dirty="0" smtClean="0"/>
              <a:t>ilojen käyttö on toimistotilojen ja suunnitelman mukaista ym.</a:t>
            </a:r>
          </a:p>
          <a:p>
            <a:endParaRPr lang="fi-FI" sz="1400" dirty="0"/>
          </a:p>
        </p:txBody>
      </p:sp>
      <p:sp>
        <p:nvSpPr>
          <p:cNvPr id="20" name="Tekstiruutu 19"/>
          <p:cNvSpPr txBox="1"/>
          <p:nvPr/>
        </p:nvSpPr>
        <p:spPr>
          <a:xfrm>
            <a:off x="5868144" y="3177265"/>
            <a:ext cx="2880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Y</a:t>
            </a:r>
            <a:r>
              <a:rPr lang="fi-FI" sz="2000" dirty="0" smtClean="0"/>
              <a:t>lläpitoasiantuntija huolehtii tilojen teknisestä toiminnasta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2000" dirty="0"/>
              <a:t>v</a:t>
            </a:r>
            <a:r>
              <a:rPr lang="fi-FI" sz="2000" dirty="0" smtClean="0"/>
              <a:t>alaistus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2000" dirty="0"/>
              <a:t>i</a:t>
            </a:r>
            <a:r>
              <a:rPr lang="fi-FI" sz="2000" dirty="0" smtClean="0"/>
              <a:t>lmanvaihto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2000" dirty="0"/>
              <a:t>v</a:t>
            </a:r>
            <a:r>
              <a:rPr lang="fi-FI" sz="2000" dirty="0" smtClean="0"/>
              <a:t>esi- ja viemäri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2000" dirty="0"/>
              <a:t>r</a:t>
            </a:r>
            <a:r>
              <a:rPr lang="fi-FI" sz="2000" dirty="0" smtClean="0"/>
              <a:t>akenteet ym.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0347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CA111-5DEF-47CE-8982-B3393BC085DB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19" name="Otsikko 1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Asiantuntijaosapuolet ja heidän </a:t>
            </a:r>
            <a:r>
              <a:rPr lang="fi-FI"/>
              <a:t>tehtävät </a:t>
            </a:r>
            <a:r>
              <a:rPr lang="fi-FI" smtClean="0"/>
              <a:t>sisäilma-ongelmissa</a:t>
            </a:r>
            <a:endParaRPr lang="fi-FI" dirty="0"/>
          </a:p>
        </p:txBody>
      </p:sp>
      <p:sp>
        <p:nvSpPr>
          <p:cNvPr id="27" name="Tekstiruutu 26"/>
          <p:cNvSpPr txBox="1"/>
          <p:nvPr/>
        </p:nvSpPr>
        <p:spPr>
          <a:xfrm>
            <a:off x="683568" y="1970064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 smtClean="0"/>
              <a:t>Ympäristöterveydenhuolt</a:t>
            </a:r>
            <a:r>
              <a:rPr lang="fi-FI" sz="2000" b="1" dirty="0"/>
              <a:t>o</a:t>
            </a:r>
            <a:endParaRPr lang="fi-FI" b="1" dirty="0"/>
          </a:p>
        </p:txBody>
      </p:sp>
      <p:sp>
        <p:nvSpPr>
          <p:cNvPr id="5" name="Tekstiruutu 4"/>
          <p:cNvSpPr txBox="1"/>
          <p:nvPr/>
        </p:nvSpPr>
        <p:spPr>
          <a:xfrm>
            <a:off x="755577" y="2780928"/>
            <a:ext cx="32769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Terveydensuojelulain 13 §:n tarkoittamat kohteet, joilla myös on ulkopuolisia käyttäjiä (esim. koulut, päiväkodit</a:t>
            </a:r>
            <a:r>
              <a:rPr lang="fi-FI" sz="2000" smtClean="0"/>
              <a:t>, vanhainkodit)</a:t>
            </a:r>
            <a:endParaRPr lang="fi-FI" sz="2000" dirty="0"/>
          </a:p>
        </p:txBody>
      </p:sp>
      <p:sp>
        <p:nvSpPr>
          <p:cNvPr id="6" name="Suorakulmio 5"/>
          <p:cNvSpPr/>
          <p:nvPr/>
        </p:nvSpPr>
        <p:spPr>
          <a:xfrm>
            <a:off x="4925019" y="1985508"/>
            <a:ext cx="3384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dirty="0" err="1" smtClean="0"/>
              <a:t>Työhyvinvointipäällikk</a:t>
            </a:r>
            <a:r>
              <a:rPr lang="fi-FI" sz="2000" b="1" dirty="0" err="1"/>
              <a:t>ö</a:t>
            </a:r>
            <a:endParaRPr lang="fi-FI" b="1" dirty="0"/>
          </a:p>
        </p:txBody>
      </p:sp>
      <p:sp>
        <p:nvSpPr>
          <p:cNvPr id="8" name="Tekstiruutu 7"/>
          <p:cNvSpPr txBox="1"/>
          <p:nvPr/>
        </p:nvSpPr>
        <p:spPr>
          <a:xfrm>
            <a:off x="4925019" y="2827095"/>
            <a:ext cx="2959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T</a:t>
            </a:r>
            <a:r>
              <a:rPr lang="fi-FI" sz="2000" dirty="0" smtClean="0"/>
              <a:t>yönantajalle kuuluvat työsuojelutehtävät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8979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684000" y="548680"/>
            <a:ext cx="7776000" cy="504056"/>
          </a:xfrm>
        </p:spPr>
        <p:txBody>
          <a:bodyPr/>
          <a:lstStyle/>
          <a:p>
            <a:r>
              <a:rPr lang="fi-FI" dirty="0"/>
              <a:t>A</a:t>
            </a:r>
            <a:r>
              <a:rPr lang="fi-FI" smtClean="0"/>
              <a:t>siantuntijaosapuolten </a:t>
            </a:r>
            <a:r>
              <a:rPr lang="fi-FI" dirty="0"/>
              <a:t>johtopäätökset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>
          <a:xfrm>
            <a:off x="684213" y="1556792"/>
            <a:ext cx="7775575" cy="3888432"/>
          </a:xfrm>
        </p:spPr>
        <p:txBody>
          <a:bodyPr>
            <a:normAutofit lnSpcReduction="10000"/>
          </a:bodyPr>
          <a:lstStyle/>
          <a:p>
            <a:endParaRPr lang="fi-FI" dirty="0" smtClean="0"/>
          </a:p>
          <a:p>
            <a:r>
              <a:rPr lang="fi-FI" b="0" dirty="0"/>
              <a:t>Y</a:t>
            </a:r>
            <a:r>
              <a:rPr lang="fi-FI" b="0" dirty="0" smtClean="0"/>
              <a:t>hteinen </a:t>
            </a:r>
            <a:r>
              <a:rPr lang="fi-FI" b="0" dirty="0"/>
              <a:t>näkemys ongelmien </a:t>
            </a:r>
            <a:r>
              <a:rPr lang="fi-FI" b="0" dirty="0" smtClean="0"/>
              <a:t>syistä</a:t>
            </a:r>
          </a:p>
          <a:p>
            <a:endParaRPr lang="fi-FI" b="0" dirty="0" smtClean="0"/>
          </a:p>
          <a:p>
            <a:r>
              <a:rPr lang="fi-FI" b="0" dirty="0"/>
              <a:t>J</a:t>
            </a:r>
            <a:r>
              <a:rPr lang="fi-FI" b="0" dirty="0" smtClean="0"/>
              <a:t>atkosuunnitelma </a:t>
            </a:r>
            <a:r>
              <a:rPr lang="fi-FI" b="0" dirty="0"/>
              <a:t>tehtävistä </a:t>
            </a:r>
            <a:r>
              <a:rPr lang="fi-FI" b="0" dirty="0" smtClean="0"/>
              <a:t>toimenpiteistä</a:t>
            </a:r>
          </a:p>
          <a:p>
            <a:endParaRPr lang="fi-FI" b="0" dirty="0"/>
          </a:p>
          <a:p>
            <a:r>
              <a:rPr lang="fi-FI" b="0" dirty="0"/>
              <a:t>J</a:t>
            </a:r>
            <a:r>
              <a:rPr lang="fi-FI" b="0" dirty="0" smtClean="0"/>
              <a:t>älkiseuranta</a:t>
            </a:r>
            <a:endParaRPr lang="fi-FI" b="0" dirty="0"/>
          </a:p>
          <a:p>
            <a:pPr marL="0" indent="0">
              <a:buNone/>
            </a:pPr>
            <a:endParaRPr lang="fi-FI" b="0" dirty="0" smtClean="0"/>
          </a:p>
          <a:p>
            <a:r>
              <a:rPr lang="fi-FI" b="0" dirty="0"/>
              <a:t>Y</a:t>
            </a:r>
            <a:r>
              <a:rPr lang="fi-FI" b="0" dirty="0" smtClean="0"/>
              <a:t>hteyshenkilönä ja tiedottajana toimii toimialan sisäilmatyöryhmän puheenjohtaja, joka kirjaa asiat ja arkistoi ne dokumenttienhallintajärjestelmään (</a:t>
            </a:r>
            <a:r>
              <a:rPr lang="fi-FI" b="0" dirty="0" err="1" smtClean="0"/>
              <a:t>Dotku</a:t>
            </a:r>
            <a:r>
              <a:rPr lang="fi-FI" b="0" dirty="0" smtClean="0"/>
              <a:t>)</a:t>
            </a:r>
          </a:p>
          <a:p>
            <a:endParaRPr lang="fi-FI" b="0" dirty="0" smtClean="0"/>
          </a:p>
          <a:p>
            <a:r>
              <a:rPr lang="fi-FI" b="0" dirty="0"/>
              <a:t>T</a:t>
            </a:r>
            <a:r>
              <a:rPr lang="fi-FI" b="0" smtClean="0"/>
              <a:t>oimialan </a:t>
            </a:r>
            <a:r>
              <a:rPr lang="fi-FI" b="0" dirty="0" smtClean="0"/>
              <a:t>sisäilmatyöryhmän puheenjohtaja tiedottaa johtavaa sisäilmatyöryhmää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71BA39-F57E-4281-ADE3-08F518AC32A0}" type="datetime1">
              <a:rPr lang="fi-FI" smtClean="0"/>
              <a:pPr/>
              <a:t>3.4.2014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Janne Virtanen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4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6425a5d6274420ba12265519cac2494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Selvitys</TermName>
          <TermId xmlns="http://schemas.microsoft.com/office/infopath/2007/PartnerControls">ffd553a6-1967-4ed2-aad7-f053c75ebf5e</TermId>
        </TermInfo>
      </Terms>
    </f6425a5d6274420ba12265519cac2494>
    <_Julkisuus_ xmlns="b03131df-fdca-4f96-b491-cb071e0af91d">Julkinen</_Julkisuus_>
    <TaxCatchAll xmlns="b03131df-fdca-4f96-b491-cb071e0af91d">
      <Value>7</Value>
      <Value>4</Value>
      <Value>3</Value>
      <Value>2</Value>
      <Value>1</Value>
    </TaxCatchAll>
    <Kuvaus_x0020_ xmlns="b03131df-fdca-4f96-b491-cb071e0af91d" xsi:nil="true"/>
  </documentManagement>
</p:properties>
</file>

<file path=customXml/item4.xml><?xml version="1.0" encoding="utf-8"?>
<?mso-contentType ?>
<SharedContentType xmlns="Microsoft.SharePoint.Taxonomy.ContentTypeSync" SourceId="6948e327-c22f-45f3-ba73-76ec8822dedd" ContentTypeId="0x010100BABE01DC4AF04CBC98B987127D9FC69A08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eksti Turku" ma:contentTypeID="0x010100BABE01DC4AF04CBC98B987127D9FC69A08004754D970E2331F4381991E5768D9CB31" ma:contentTypeVersion="118" ma:contentTypeDescription="Luo uusi asiakirja." ma:contentTypeScope="" ma:versionID="4436fe9a41f640c0c6186903e2bb013e">
  <xsd:schema xmlns:xsd="http://www.w3.org/2001/XMLSchema" xmlns:xs="http://www.w3.org/2001/XMLSchema" xmlns:p="http://schemas.microsoft.com/office/2006/metadata/properties" xmlns:ns2="b03131df-fdca-4f96-b491-cb071e0af91d" targetNamespace="http://schemas.microsoft.com/office/2006/metadata/properties" ma:root="true" ma:fieldsID="e1b267328e45b7b8aaac2962cd4668bf" ns2:_="">
    <xsd:import namespace="b03131df-fdca-4f96-b491-cb071e0af91d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_dlc_DocId" minOccurs="0"/>
                <xsd:element ref="ns2:_dlc_DocIdUrl" minOccurs="0"/>
                <xsd:element ref="ns2:_dlc_DocIdPersistId" minOccurs="0"/>
                <xsd:element ref="ns2:f6425a5d6274420ba12265519cac2494" minOccurs="0"/>
                <xsd:element ref="ns2:TaxCatchAll" minOccurs="0"/>
                <xsd:element ref="ns2:TaxCatchAllLabel" minOccurs="0"/>
                <xsd:element ref="ns2:Kuvaus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6425a5d6274420ba12265519cac2494" ma:index="11" ma:taxonomy="true" ma:internalName="f6425a5d6274420ba12265519cac2494" ma:taxonomyFieldName="_Tekstin_x0020_tyyppi" ma:displayName="Tekstin tyyppi" ma:default="" ma:fieldId="{f6425a5d-6274-420b-a122-65519cac2494}" ma:sspId="6948e327-c22f-45f3-ba73-76ec8822dedd" ma:termSetId="11208e52-d581-4242-bb75-ee5be9a498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d685d71d-1d2d-45e9-a202-260c50b74023}" ma:internalName="TaxCatchAll" ma:showField="CatchAllData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d685d71d-1d2d-45e9-a202-260c50b74023}" ma:internalName="TaxCatchAllLabel" ma:readOnly="true" ma:showField="CatchAllDataLabel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7" nillable="true" ma:displayName="Kuvaus" ma:internalName="Kuvaus_x0020_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6B32FC-9851-4E78-B8D2-28CC0D246C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EE159E-F34C-44A4-8A9B-9BBE8B5777F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91B1F81-5BAB-497B-B4B2-E57A89CD062D}">
  <ds:schemaRefs>
    <ds:schemaRef ds:uri="http://purl.org/dc/terms/"/>
    <ds:schemaRef ds:uri="http://purl.org/dc/elements/1.1/"/>
    <ds:schemaRef ds:uri="b03131df-fdca-4f96-b491-cb071e0af91d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AACDDE5-45D8-49F3-9FF2-98FAC14116A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639132C-E725-4EA4-A498-ECDC6BD606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961</TotalTime>
  <Words>224</Words>
  <Application>Microsoft Office PowerPoint</Application>
  <PresentationFormat>Näytössä katseltava diaesitys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Esitysmalli Suomi</vt:lpstr>
      <vt:lpstr>Turun kaupungin toimintamalli sisäilma-asioissa</vt:lpstr>
      <vt:lpstr>Sisäilma-asioiden toimijat</vt:lpstr>
      <vt:lpstr>Prosessikuvaus</vt:lpstr>
      <vt:lpstr>Käyttäjän kokema sisäilmaongelma </vt:lpstr>
      <vt:lpstr>Arviointikatselmus</vt:lpstr>
      <vt:lpstr>Arviointikatselmus</vt:lpstr>
      <vt:lpstr>Asiantuntijaryhmän osapuolet ja heidän tehtävänsä sisäilma-ongelmissa</vt:lpstr>
      <vt:lpstr>Asiantuntijaosapuolet ja heidän tehtävät sisäilma-ongelmissa</vt:lpstr>
      <vt:lpstr>Asiantuntijaosapuolten johtopäätökset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 kaupungin menettelytapaohje sisäilmasto-ongelmissa</dc:title>
  <dc:creator>Virtanen Janne</dc:creator>
  <cp:lastModifiedBy>Lehmusto Hanna</cp:lastModifiedBy>
  <cp:revision>103</cp:revision>
  <cp:lastPrinted>2013-12-30T06:04:05Z</cp:lastPrinted>
  <dcterms:created xsi:type="dcterms:W3CDTF">2012-03-23T08:39:09Z</dcterms:created>
  <dcterms:modified xsi:type="dcterms:W3CDTF">2014-04-03T13:04:15Z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0x010100BABE01DC4AF04CBC98B987127D9FC69A08004754D970E2331F4381991E5768D9CB31</vt:lpwstr>
  </property>
  <property fmtid="{D5CDD505-2E9C-101B-9397-08002B2CF9AE}" pid="3" name="h94c21d59b064f78a5c2e322551a3e88">
    <vt:lpwstr>Diaesitys|29bf125c-3304-4b20-a038-e327a30ca536</vt:lpwstr>
  </property>
  <property fmtid="{D5CDD505-2E9C-101B-9397-08002B2CF9AE}" pid="4" name="j08d1eaf84c644719eb3d45d656088a2">
    <vt:lpwstr>Videokuva|82098cdd-6e57-4a24-8887-90ce7bab4a54</vt:lpwstr>
  </property>
  <property fmtid="{D5CDD505-2E9C-101B-9397-08002B2CF9AE}" pid="5" name="TaxCatchAll">
    <vt:lpwstr>4;#Diaesitys;#3;#Äänitiedosto;#2;#Videokuva;#1;#Suomi</vt:lpwstr>
  </property>
  <property fmtid="{D5CDD505-2E9C-101B-9397-08002B2CF9AE}" pid="6" name="ec87dd8dbe3f4b87b196639a53969ad4">
    <vt:lpwstr>Suomi|ddab1725-3888-478f-9c8c-3eeceecd16e9</vt:lpwstr>
  </property>
  <property fmtid="{D5CDD505-2E9C-101B-9397-08002B2CF9AE}" pid="7" name="bcb735522fc34cde8200f6a746f2dda6">
    <vt:lpwstr>Äänitiedosto|2ce7008b-f285-403a-bd25-9c3fffad5372</vt:lpwstr>
  </property>
  <property fmtid="{D5CDD505-2E9C-101B-9397-08002B2CF9AE}" pid="8" name="_Kieli">
    <vt:lpwstr>1;#Suomi|ddab1725-3888-478f-9c8c-3eeceecd16e9</vt:lpwstr>
  </property>
  <property fmtid="{D5CDD505-2E9C-101B-9397-08002B2CF9AE}" pid="9" name="URL">
    <vt:lpwstr>, </vt:lpwstr>
  </property>
  <property fmtid="{D5CDD505-2E9C-101B-9397-08002B2CF9AE}" pid="10" name="Videotiedoston_x0020_tyyppi">
    <vt:lpwstr>2;#Videokuva|82098cdd-6e57-4a24-8887-90ce7bab4a54</vt:lpwstr>
  </property>
  <property fmtid="{D5CDD505-2E9C-101B-9397-08002B2CF9AE}" pid="11" name="_Tekstin tyyppi">
    <vt:lpwstr>7;#Selvitys|ffd553a6-1967-4ed2-aad7-f053c75ebf5e</vt:lpwstr>
  </property>
  <property fmtid="{D5CDD505-2E9C-101B-9397-08002B2CF9AE}" pid="12" name="__x00c4__x00e4_nitiedoston_x0020_tyyppi">
    <vt:lpwstr>3;#Äänitiedosto|2ce7008b-f285-403a-bd25-9c3fffad5372</vt:lpwstr>
  </property>
  <property fmtid="{D5CDD505-2E9C-101B-9397-08002B2CF9AE}" pid="13" name="_Esitysaineistojen_x0020_tyyppi">
    <vt:lpwstr>4;#Diaesitys|29bf125c-3304-4b20-a038-e327a30ca536</vt:lpwstr>
  </property>
  <property fmtid="{D5CDD505-2E9C-101B-9397-08002B2CF9AE}" pid="14" name="_Äänitiedoston tyyppi">
    <vt:lpwstr>3;#Äänitiedosto|2ce7008b-f285-403a-bd25-9c3fffad5372</vt:lpwstr>
  </property>
  <property fmtid="{D5CDD505-2E9C-101B-9397-08002B2CF9AE}" pid="15" name="_Esitysaineistojen tyyppi">
    <vt:lpwstr>4;#Diaesitys|29bf125c-3304-4b20-a038-e327a30ca536</vt:lpwstr>
  </property>
  <property fmtid="{D5CDD505-2E9C-101B-9397-08002B2CF9AE}" pid="16" name="Videotiedoston tyyppi">
    <vt:lpwstr>2;#Videokuva|82098cdd-6e57-4a24-8887-90ce7bab4a54</vt:lpwstr>
  </property>
</Properties>
</file>