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302" r:id="rId2"/>
    <p:sldId id="303" r:id="rId3"/>
    <p:sldId id="304" r:id="rId4"/>
    <p:sldId id="287" r:id="rId5"/>
    <p:sldId id="299" r:id="rId6"/>
    <p:sldId id="288" r:id="rId7"/>
    <p:sldId id="301" r:id="rId8"/>
    <p:sldId id="305" r:id="rId9"/>
    <p:sldId id="306" r:id="rId10"/>
    <p:sldId id="307" r:id="rId11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Normaali tyyli 4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81" d="100"/>
          <a:sy n="81" d="100"/>
        </p:scale>
        <p:origin x="-2484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C3BCB-5FF0-427C-86CD-69C5FC18EA8C}" type="datetimeFigureOut">
              <a:rPr lang="fi-FI" smtClean="0"/>
              <a:t>31.10.2013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3BAFA-DC1B-4EF0-8289-A0CB3106A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586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3BAFA-DC1B-4EF0-8289-A0CB3106AAD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5302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1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2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000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258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682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045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6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1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1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siaverkostot.net/index.htm" TargetMode="External"/><Relationship Id="rId2" Type="http://schemas.openxmlformats.org/officeDocument/2006/relationships/hyperlink" Target="http://info.edu.turku.fi/kalevala/koulu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edu.fi/export/sites/default/OPM/Julkaisut/2012/liitteet/okm01.pdf?lang=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edu.fi/export/sites/default/OPM/Koulutus/artikkelit/koulutuksen_ja_tutkimuksen_tietoyhteiskunta/verkko-opetuksen_sopimusmallit/alystrategia2013_OKM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edu.turku.fi/molla/" TargetMode="External"/><Relationship Id="rId2" Type="http://schemas.openxmlformats.org/officeDocument/2006/relationships/hyperlink" Target="http://www.turku.fi/Public/default.aspx?nodeid=18666&amp;culture=fi-FI&amp;contentlan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math.eu/fi/" TargetMode="External"/><Relationship Id="rId4" Type="http://schemas.openxmlformats.org/officeDocument/2006/relationships/hyperlink" Target="http://www.turku.fi/oppilaantuk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Hanketoiminta sivistystoimialalla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Kasvatus- ja opetuslautakunta 30.10.2013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16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Esimerkkejä kv-toiminnasta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NordPlus-rahoituksella ruotsinkielisen varhaiskasvatuksen esiopetusmateriaalin kehittämisyhteistyö Munkedalin kunnan kanssa</a:t>
            </a:r>
          </a:p>
          <a:p>
            <a:r>
              <a:rPr lang="fi-FI" dirty="0" smtClean="0"/>
              <a:t>Kalevala yhdistää/Venäläinen taide  tutuksi</a:t>
            </a:r>
          </a:p>
          <a:p>
            <a:pPr lvl="1"/>
            <a:r>
              <a:rPr lang="fi-FI" dirty="0">
                <a:hlinkClick r:id="rId2"/>
              </a:rPr>
              <a:t>http://</a:t>
            </a:r>
            <a:r>
              <a:rPr lang="fi-FI" dirty="0" smtClean="0">
                <a:hlinkClick r:id="rId2"/>
              </a:rPr>
              <a:t>info.edu.turku.fi/kalevala/koulut.html</a:t>
            </a:r>
            <a:r>
              <a:rPr lang="fi-FI" dirty="0" smtClean="0"/>
              <a:t> </a:t>
            </a:r>
          </a:p>
          <a:p>
            <a:r>
              <a:rPr lang="fi-FI" dirty="0" smtClean="0"/>
              <a:t>Ammatillisen koulutuksen Aasia-verkostot </a:t>
            </a:r>
          </a:p>
          <a:p>
            <a:pPr lvl="1"/>
            <a:r>
              <a:rPr lang="fi-FI" dirty="0">
                <a:hlinkClick r:id="rId3"/>
              </a:rPr>
              <a:t>http://</a:t>
            </a:r>
            <a:r>
              <a:rPr lang="fi-FI" dirty="0" smtClean="0">
                <a:hlinkClick r:id="rId3"/>
              </a:rPr>
              <a:t>www.aasiaverkostot.net/index.htm</a:t>
            </a:r>
            <a:endParaRPr lang="fi-FI" dirty="0" smtClean="0"/>
          </a:p>
          <a:p>
            <a:pPr marL="457200" lvl="1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Kiina-yhteistyö ChiNet</a:t>
            </a:r>
          </a:p>
          <a:p>
            <a:r>
              <a:rPr lang="fi-FI" dirty="0" smtClean="0"/>
              <a:t>Lukion ja ammatillisen koulutuksen yhteistyö </a:t>
            </a:r>
            <a:r>
              <a:rPr lang="fi-FI" dirty="0" err="1" smtClean="0"/>
              <a:t>FinAl-verkosto</a:t>
            </a:r>
            <a:r>
              <a:rPr lang="fi-FI" dirty="0" smtClean="0"/>
              <a:t>/ Kanada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Hanketoiminnan perusta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Koulutuksen ja tutkimuksen kehittämissuunnitelma 2011 – 2016</a:t>
            </a:r>
          </a:p>
          <a:p>
            <a:pPr lvl="1"/>
            <a:r>
              <a:rPr lang="fi-FI" sz="1400" dirty="0">
                <a:hlinkClick r:id="rId3"/>
              </a:rPr>
              <a:t>http://</a:t>
            </a:r>
            <a:r>
              <a:rPr lang="fi-FI" sz="1400" dirty="0" smtClean="0">
                <a:hlinkClick r:id="rId3"/>
              </a:rPr>
              <a:t>www.minedu.fi/export/sites/default/OPM/Julkaisut/2012/liitteet/okm01.pdf?lang=fi</a:t>
            </a:r>
            <a:r>
              <a:rPr lang="fi-FI" sz="1400" dirty="0" smtClean="0"/>
              <a:t> </a:t>
            </a:r>
          </a:p>
          <a:p>
            <a:r>
              <a:rPr lang="fi-FI" dirty="0" smtClean="0"/>
              <a:t>Koulutuksen ja tutkimuksen tietoyhteiskunta</a:t>
            </a:r>
          </a:p>
          <a:p>
            <a:pPr lvl="1"/>
            <a:r>
              <a:rPr lang="fi-FI" sz="1400" dirty="0">
                <a:hlinkClick r:id="rId4"/>
              </a:rPr>
              <a:t>http://</a:t>
            </a:r>
            <a:r>
              <a:rPr lang="fi-FI" sz="1400" dirty="0" smtClean="0">
                <a:hlinkClick r:id="rId4"/>
              </a:rPr>
              <a:t>www.minedu.fi/export/sites/default/OPM/Koulutus/artikkelit/koulutuksen_ja_tutkimuksen_tietoyhteiskunta/verkko-opetuksen_sopimusmallit/alystrategia2013_OKM.pdf</a:t>
            </a:r>
            <a:r>
              <a:rPr lang="fi-FI" sz="1400" dirty="0" smtClean="0"/>
              <a:t> </a:t>
            </a:r>
            <a:endParaRPr lang="fi-FI" dirty="0" smtClean="0"/>
          </a:p>
          <a:p>
            <a:r>
              <a:rPr lang="fi-FI" dirty="0" smtClean="0"/>
              <a:t>Erityisopetuksen kehittäminen</a:t>
            </a:r>
          </a:p>
          <a:p>
            <a:r>
              <a:rPr lang="fi-FI" dirty="0" smtClean="0"/>
              <a:t>Kouluhyvinvointi</a:t>
            </a:r>
          </a:p>
          <a:p>
            <a:r>
              <a:rPr lang="fi-FI" dirty="0" smtClean="0"/>
              <a:t>Elinikäisen ohjauksen strategia</a:t>
            </a:r>
          </a:p>
          <a:p>
            <a:r>
              <a:rPr lang="fi-FI" dirty="0" smtClean="0"/>
              <a:t>Maahanmuuttajakoulutuksen kehittäminen</a:t>
            </a:r>
          </a:p>
          <a:p>
            <a:r>
              <a:rPr lang="fi-FI" dirty="0" smtClean="0"/>
              <a:t>Yrittäjyyden toimenpideohjelma</a:t>
            </a:r>
          </a:p>
          <a:p>
            <a:r>
              <a:rPr lang="fi-FI" dirty="0" smtClean="0"/>
              <a:t>Opintojen nopeuttaminen</a:t>
            </a:r>
          </a:p>
          <a:p>
            <a:r>
              <a:rPr lang="fi-FI" dirty="0" smtClean="0"/>
              <a:t>Koulutusviennin kehittäminen</a:t>
            </a:r>
          </a:p>
          <a:p>
            <a:r>
              <a:rPr lang="fi-FI" dirty="0" smtClean="0"/>
              <a:t>Ammatillisen tutkintojärjestelmän kehittäminen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920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Paikallinen kehittämisen perusta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Turun kaupungin strategia </a:t>
            </a:r>
          </a:p>
          <a:p>
            <a:pPr lvl="1"/>
            <a:r>
              <a:rPr lang="fi-FI" dirty="0" smtClean="0"/>
              <a:t>Kilpailukykyohjelma</a:t>
            </a:r>
          </a:p>
          <a:p>
            <a:pPr lvl="1"/>
            <a:r>
              <a:rPr lang="fi-FI" dirty="0" smtClean="0"/>
              <a:t>Hyvinvointiohjelma</a:t>
            </a:r>
          </a:p>
          <a:p>
            <a:r>
              <a:rPr lang="fi-FI" dirty="0" smtClean="0"/>
              <a:t>Kunnan opetustoimen kehittämisohjelma, </a:t>
            </a:r>
            <a:r>
              <a:rPr lang="fi-FI" dirty="0" err="1" smtClean="0"/>
              <a:t>KuntaKesu</a:t>
            </a:r>
            <a:endParaRPr lang="fi-FI" dirty="0" smtClean="0"/>
          </a:p>
          <a:p>
            <a:r>
              <a:rPr lang="fi-FI" dirty="0" smtClean="0"/>
              <a:t>Turun sivistystoimialan strateginen sopimus 2014 - 2016</a:t>
            </a:r>
          </a:p>
          <a:p>
            <a:r>
              <a:rPr lang="fi-FI" dirty="0" smtClean="0"/>
              <a:t>Turun sivistystoimialan operatiiviset sopimukset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39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000" y="476672"/>
            <a:ext cx="7488400" cy="576064"/>
          </a:xfrm>
        </p:spPr>
        <p:txBody>
          <a:bodyPr>
            <a:normAutofit/>
          </a:bodyPr>
          <a:lstStyle/>
          <a:p>
            <a:r>
              <a:rPr lang="fi-FI" dirty="0" smtClean="0">
                <a:cs typeface="Helvetica" pitchFamily="-109" charset="0"/>
              </a:rPr>
              <a:t>Hankesalkut sivistystoimialalla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96752"/>
            <a:ext cx="8208143" cy="475252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1700" dirty="0"/>
              <a:t>Turun kaupungin sivistystoimialan </a:t>
            </a:r>
            <a:r>
              <a:rPr lang="fi-FI" sz="1700" dirty="0" smtClean="0"/>
              <a:t>kansalliset hankkeet </a:t>
            </a:r>
            <a:r>
              <a:rPr lang="fi-FI" sz="1700" dirty="0"/>
              <a:t>on jaettu neljään </a:t>
            </a:r>
            <a:r>
              <a:rPr lang="fi-FI" sz="1700" dirty="0" smtClean="0"/>
              <a:t>hankesalkkuun. Kansainvälinen toiminta on omassa viidennessä salkussaan. </a:t>
            </a:r>
            <a:r>
              <a:rPr lang="fi-FI" sz="1700" dirty="0"/>
              <a:t>Tavoitteena on tukea </a:t>
            </a:r>
            <a:r>
              <a:rPr lang="fi-FI" sz="1700" dirty="0" smtClean="0"/>
              <a:t>toimialan </a:t>
            </a:r>
            <a:r>
              <a:rPr lang="fi-FI" sz="1700" dirty="0"/>
              <a:t>kehittämistä ja tavoitteiden toteuttamista sekä tuottaa uusia toimintamalleja, käytäntöjä ja tuotteita organisaation toiminnan tueksi ja kehittämiseksi.</a:t>
            </a:r>
            <a:endParaRPr lang="fi-FI" sz="1700" dirty="0" smtClean="0"/>
          </a:p>
          <a:p>
            <a:pPr marL="0" indent="0">
              <a:buNone/>
            </a:pPr>
            <a:endParaRPr lang="fi-FI" sz="1600" dirty="0" smtClean="0"/>
          </a:p>
          <a:p>
            <a:r>
              <a:rPr lang="fi-FI" sz="1600" dirty="0" smtClean="0"/>
              <a:t>Nuorisotakuun toteuttaminen</a:t>
            </a:r>
          </a:p>
          <a:p>
            <a:pPr lvl="1">
              <a:buFont typeface="Wingdings" pitchFamily="2" charset="2"/>
              <a:buChar char="§"/>
            </a:pPr>
            <a:r>
              <a:rPr lang="fi-FI" sz="1600" dirty="0" smtClean="0">
                <a:cs typeface="Helvetica" pitchFamily="-109" charset="0"/>
              </a:rPr>
              <a:t>17 </a:t>
            </a:r>
            <a:r>
              <a:rPr lang="fi-FI" sz="1600" dirty="0">
                <a:cs typeface="Helvetica" pitchFamily="-109" charset="0"/>
              </a:rPr>
              <a:t>hanketta, omarahoitusosuus </a:t>
            </a:r>
            <a:r>
              <a:rPr lang="fi-FI" sz="1600" dirty="0" smtClean="0">
                <a:cs typeface="Helvetica" pitchFamily="-109" charset="0"/>
              </a:rPr>
              <a:t>269 274 €  </a:t>
            </a:r>
            <a:r>
              <a:rPr lang="fi-FI" sz="1600" dirty="0">
                <a:cs typeface="Helvetica" pitchFamily="-109" charset="0"/>
              </a:rPr>
              <a:t>/ st:n osuus 1 </a:t>
            </a:r>
            <a:r>
              <a:rPr lang="fi-FI" sz="1600" dirty="0" smtClean="0">
                <a:cs typeface="Helvetica" pitchFamily="-109" charset="0"/>
              </a:rPr>
              <a:t>759 646  € </a:t>
            </a:r>
            <a:r>
              <a:rPr lang="fi-FI" sz="1600" dirty="0">
                <a:cs typeface="Helvetica" pitchFamily="-109" charset="0"/>
              </a:rPr>
              <a:t>/ </a:t>
            </a:r>
          </a:p>
          <a:p>
            <a:pPr marL="457200" lvl="1" indent="0">
              <a:buFontTx/>
              <a:buNone/>
            </a:pPr>
            <a:r>
              <a:rPr lang="fi-FI" sz="1600" dirty="0">
                <a:cs typeface="Helvetica" pitchFamily="-109" charset="0"/>
              </a:rPr>
              <a:t>Hankkeiden </a:t>
            </a:r>
            <a:r>
              <a:rPr lang="fi-FI" sz="1600" dirty="0" smtClean="0">
                <a:cs typeface="Helvetica" pitchFamily="-109" charset="0"/>
              </a:rPr>
              <a:t>kokonaisbudjetti 2 826 444  euroa</a:t>
            </a:r>
            <a:endParaRPr lang="fi-FI" sz="1600" dirty="0">
              <a:cs typeface="Helvetica" pitchFamily="-109" charset="0"/>
            </a:endParaRPr>
          </a:p>
          <a:p>
            <a:pPr marL="0" indent="0">
              <a:buNone/>
            </a:pPr>
            <a:r>
              <a:rPr lang="fi-FI" sz="1600" dirty="0" smtClean="0"/>
              <a:t>	</a:t>
            </a:r>
          </a:p>
          <a:p>
            <a:r>
              <a:rPr lang="fi-FI" sz="1600" dirty="0" smtClean="0"/>
              <a:t>Opetuksen, ohjauksen ja oppimisen kehittäminen</a:t>
            </a:r>
          </a:p>
          <a:p>
            <a:pPr lvl="1">
              <a:buFont typeface="Wingdings" pitchFamily="2" charset="2"/>
              <a:buChar char="§"/>
            </a:pPr>
            <a:r>
              <a:rPr lang="fi-FI" sz="1600" dirty="0" smtClean="0">
                <a:cs typeface="Helvetica" pitchFamily="-109" charset="0"/>
              </a:rPr>
              <a:t>39 </a:t>
            </a:r>
            <a:r>
              <a:rPr lang="fi-FI" sz="1600" dirty="0">
                <a:cs typeface="Helvetica" pitchFamily="-109" charset="0"/>
              </a:rPr>
              <a:t>hanketta, omarahoitusosuus </a:t>
            </a:r>
            <a:r>
              <a:rPr lang="fi-FI" sz="1600" dirty="0" smtClean="0">
                <a:cs typeface="Helvetica" pitchFamily="-109" charset="0"/>
              </a:rPr>
              <a:t>842 309 €  </a:t>
            </a:r>
            <a:r>
              <a:rPr lang="fi-FI" sz="1600" dirty="0">
                <a:cs typeface="Helvetica" pitchFamily="-109" charset="0"/>
              </a:rPr>
              <a:t>/ st:n osuus </a:t>
            </a:r>
            <a:r>
              <a:rPr lang="fi-FI" sz="1600" dirty="0" smtClean="0">
                <a:cs typeface="Helvetica" pitchFamily="-109" charset="0"/>
              </a:rPr>
              <a:t>4 112 956 € </a:t>
            </a:r>
            <a:r>
              <a:rPr lang="fi-FI" sz="1600" dirty="0">
                <a:cs typeface="Helvetica" pitchFamily="-109" charset="0"/>
              </a:rPr>
              <a:t>/ </a:t>
            </a:r>
          </a:p>
          <a:p>
            <a:pPr marL="457200" lvl="1" indent="0">
              <a:buFontTx/>
              <a:buNone/>
            </a:pPr>
            <a:r>
              <a:rPr lang="fi-FI" sz="1600" dirty="0">
                <a:cs typeface="Helvetica" pitchFamily="-109" charset="0"/>
              </a:rPr>
              <a:t>Hankkeiden kokonaisbudjetti </a:t>
            </a:r>
            <a:r>
              <a:rPr lang="fi-FI" sz="1600" dirty="0" smtClean="0">
                <a:cs typeface="Helvetica" pitchFamily="-109" charset="0"/>
              </a:rPr>
              <a:t>7 269 957 euroa</a:t>
            </a:r>
            <a:endParaRPr lang="fi-FI" sz="1600" dirty="0">
              <a:cs typeface="Helvetica" pitchFamily="-109" charset="0"/>
            </a:endParaRPr>
          </a:p>
          <a:p>
            <a:pPr marL="0" indent="0">
              <a:buNone/>
            </a:pPr>
            <a:endParaRPr lang="fi-FI" sz="1600" dirty="0" smtClean="0"/>
          </a:p>
          <a:p>
            <a:r>
              <a:rPr lang="fi-FI" sz="1600" dirty="0" smtClean="0"/>
              <a:t>Työelämäyhteistyö ja -palvelut</a:t>
            </a:r>
          </a:p>
          <a:p>
            <a:pPr lvl="1">
              <a:buFont typeface="Wingdings" pitchFamily="2" charset="2"/>
              <a:buChar char="§"/>
            </a:pPr>
            <a:r>
              <a:rPr lang="fi-FI" sz="1600" dirty="0">
                <a:cs typeface="Helvetica" pitchFamily="-109" charset="0"/>
              </a:rPr>
              <a:t>13 hanketta, omarahoitusosuus </a:t>
            </a:r>
            <a:r>
              <a:rPr lang="fi-FI" sz="1600" dirty="0" smtClean="0">
                <a:cs typeface="Helvetica" pitchFamily="-109" charset="0"/>
              </a:rPr>
              <a:t>111 417 €  </a:t>
            </a:r>
            <a:r>
              <a:rPr lang="fi-FI" sz="1600" dirty="0">
                <a:cs typeface="Helvetica" pitchFamily="-109" charset="0"/>
              </a:rPr>
              <a:t>/ st:n osuus </a:t>
            </a:r>
            <a:r>
              <a:rPr lang="fi-FI" sz="1600" dirty="0" smtClean="0">
                <a:cs typeface="Helvetica" pitchFamily="-109" charset="0"/>
              </a:rPr>
              <a:t>305 863 € </a:t>
            </a:r>
            <a:r>
              <a:rPr lang="fi-FI" sz="1600" dirty="0">
                <a:cs typeface="Helvetica" pitchFamily="-109" charset="0"/>
              </a:rPr>
              <a:t>/ </a:t>
            </a:r>
          </a:p>
          <a:p>
            <a:pPr marL="457200" lvl="1" indent="0">
              <a:buFontTx/>
              <a:buNone/>
            </a:pPr>
            <a:r>
              <a:rPr lang="fi-FI" sz="1600" dirty="0">
                <a:cs typeface="Helvetica" pitchFamily="-109" charset="0"/>
              </a:rPr>
              <a:t>Hankkeiden kokonaisbudjetti </a:t>
            </a:r>
            <a:r>
              <a:rPr lang="fi-FI" sz="1600" dirty="0" smtClean="0">
                <a:cs typeface="Helvetica" pitchFamily="-109" charset="0"/>
              </a:rPr>
              <a:t>1 904 761 euroa</a:t>
            </a:r>
            <a:endParaRPr lang="fi-FI" sz="1600" dirty="0">
              <a:cs typeface="Helvetica" pitchFamily="-109" charset="0"/>
            </a:endParaRPr>
          </a:p>
          <a:p>
            <a:pPr marL="0" indent="0">
              <a:buNone/>
            </a:pPr>
            <a:endParaRPr lang="fi-FI" sz="1600" b="0" dirty="0" smtClean="0"/>
          </a:p>
          <a:p>
            <a:r>
              <a:rPr lang="fi-FI" sz="1600" dirty="0" smtClean="0"/>
              <a:t>Laadun ja osaamisen kehittäminen</a:t>
            </a:r>
          </a:p>
          <a:p>
            <a:pPr lvl="1">
              <a:buFont typeface="Wingdings" pitchFamily="2" charset="2"/>
              <a:buChar char="§"/>
            </a:pPr>
            <a:r>
              <a:rPr lang="fi-FI" sz="1600" dirty="0" smtClean="0"/>
              <a:t> </a:t>
            </a:r>
            <a:r>
              <a:rPr lang="fi-FI" sz="1600" dirty="0">
                <a:cs typeface="Helvetica" pitchFamily="-109" charset="0"/>
              </a:rPr>
              <a:t>13 hanketta, omarahoitusosuus </a:t>
            </a:r>
            <a:r>
              <a:rPr lang="fi-FI" sz="1600" dirty="0" smtClean="0">
                <a:cs typeface="Helvetica" pitchFamily="-109" charset="0"/>
              </a:rPr>
              <a:t>93 672 €  </a:t>
            </a:r>
            <a:r>
              <a:rPr lang="fi-FI" sz="1600" dirty="0">
                <a:cs typeface="Helvetica" pitchFamily="-109" charset="0"/>
              </a:rPr>
              <a:t>/ st:n osuus </a:t>
            </a:r>
            <a:r>
              <a:rPr lang="fi-FI" sz="1600" dirty="0" smtClean="0">
                <a:cs typeface="Helvetica" pitchFamily="-109" charset="0"/>
              </a:rPr>
              <a:t>877 974 € </a:t>
            </a:r>
            <a:r>
              <a:rPr lang="fi-FI" sz="1600" dirty="0">
                <a:cs typeface="Helvetica" pitchFamily="-109" charset="0"/>
              </a:rPr>
              <a:t>/ </a:t>
            </a:r>
          </a:p>
          <a:p>
            <a:pPr marL="457200" lvl="1" indent="0">
              <a:buFontTx/>
              <a:buNone/>
            </a:pPr>
            <a:r>
              <a:rPr lang="fi-FI" sz="1600" dirty="0" smtClean="0">
                <a:cs typeface="Helvetica" pitchFamily="-109" charset="0"/>
              </a:rPr>
              <a:t>Hankkeiden kokonaisbudjetti 1 398 075 euroa</a:t>
            </a:r>
          </a:p>
          <a:p>
            <a:pPr marL="0" indent="0">
              <a:buNone/>
            </a:pPr>
            <a:endParaRPr lang="fi-FI" sz="1600" b="0" dirty="0"/>
          </a:p>
          <a:p>
            <a:r>
              <a:rPr lang="fi-FI" sz="1600" dirty="0" smtClean="0"/>
              <a:t>Ulkopuolisen rahoituksen turvin toteutettava KV-toiminta 3</a:t>
            </a:r>
            <a:endParaRPr lang="fi-FI" sz="1600" dirty="0"/>
          </a:p>
          <a:p>
            <a:pPr lvl="1">
              <a:buFont typeface="Wingdings" pitchFamily="2" charset="2"/>
              <a:buChar char="§"/>
            </a:pPr>
            <a:r>
              <a:rPr lang="fi-FI" sz="1600" dirty="0"/>
              <a:t> 42</a:t>
            </a:r>
            <a:r>
              <a:rPr lang="fi-FI" sz="1600" dirty="0" smtClean="0"/>
              <a:t> </a:t>
            </a:r>
            <a:r>
              <a:rPr lang="fi-FI" sz="1600" dirty="0" smtClean="0">
                <a:cs typeface="Helvetica" pitchFamily="-109" charset="0"/>
              </a:rPr>
              <a:t> hanketta ja 12 henkilökohtaista täydennyskoulutusapurahaa, st:n osuus 225 735 €/ hankerahoitusosuus 537 279 €/ Hankkeiden kokonaisbudjetti 752 451 euroa</a:t>
            </a:r>
          </a:p>
          <a:p>
            <a:pPr marL="457200" lvl="1" indent="0">
              <a:buFontTx/>
              <a:buNone/>
            </a:pPr>
            <a:endParaRPr lang="fi-FI" sz="1800" dirty="0" smtClean="0"/>
          </a:p>
          <a:p>
            <a:pPr marL="457200" lvl="1" indent="0">
              <a:buFontTx/>
              <a:buNone/>
            </a:pPr>
            <a:endParaRPr lang="fi-FI" dirty="0" smtClean="0">
              <a:cs typeface="Helvetica" pitchFamily="-109" charset="0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8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Haetut hankkeet 2013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Haettuja hankkeita: 20 </a:t>
            </a:r>
          </a:p>
          <a:p>
            <a:r>
              <a:rPr lang="fi-FI" dirty="0" smtClean="0"/>
              <a:t>Läpi menneitä hakemuksia: 20</a:t>
            </a:r>
            <a:endParaRPr lang="fi-FI" dirty="0"/>
          </a:p>
          <a:p>
            <a:r>
              <a:rPr lang="fi-FI" dirty="0" smtClean="0"/>
              <a:t>Hankkeiden kokonaisbudjetti: 1 760 847 e</a:t>
            </a:r>
          </a:p>
          <a:p>
            <a:r>
              <a:rPr lang="fi-FI" dirty="0" smtClean="0"/>
              <a:t>Sivistystoimialan omarahoitusosuus: 218 678 e</a:t>
            </a:r>
          </a:p>
          <a:p>
            <a:r>
              <a:rPr lang="fi-FI" dirty="0" smtClean="0"/>
              <a:t>Sivistystoimialan osuus budjetista: 1 013 448 e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 err="1" smtClean="0"/>
              <a:t>Huom</a:t>
            </a:r>
            <a:r>
              <a:rPr lang="fi-FI" dirty="0" smtClean="0"/>
              <a:t>! Turun kaupungin sivistystoimiala on ainoa useita hankkeita hakenut organisaatio Suomessa, jonka onnistumisprosentti vuoden 2013 hauissa on ollut 100.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4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cs typeface="Helvetica" pitchFamily="-109" charset="0"/>
              </a:rPr>
              <a:t>Hanketoiminnan haasteet 2013-14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131175" cy="446452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fi-FI" dirty="0" smtClean="0">
                <a:cs typeface="Helvetica" pitchFamily="-109" charset="0"/>
              </a:rPr>
              <a:t>Hankkeet kunnialla maaliin EU:n ohjelmakauden päättyessä (ml. levittäminen ja juurruttaminen) – erityisesti EU-hankkeista vastaaville hanketoimijoille järjestetään syksyn aikana koulutus hankkeiden päättämisestä (arkistointi, talousasiat, levittäminen)</a:t>
            </a:r>
          </a:p>
          <a:p>
            <a:pPr lvl="1">
              <a:buFontTx/>
              <a:buChar char="-"/>
            </a:pPr>
            <a:r>
              <a:rPr lang="fi-FI" dirty="0" smtClean="0">
                <a:cs typeface="Helvetica" pitchFamily="-109" charset="0"/>
              </a:rPr>
              <a:t>Uuden EU:n ohjelmakauden kehittämispainopisteiden määrittäminen ja hakuihin osallistuminen</a:t>
            </a:r>
          </a:p>
          <a:p>
            <a:pPr lvl="1">
              <a:buFontTx/>
              <a:buChar char="-"/>
            </a:pPr>
            <a:r>
              <a:rPr lang="fi-FI" dirty="0" smtClean="0">
                <a:cs typeface="Helvetica" pitchFamily="-109" charset="0"/>
              </a:rPr>
              <a:t>Uusien rahoituskanavien etsiminen EU:n rakennerahastorahoituksen pienentyessä edelliseen ohjelmakauteen verrattuna noin 30 %</a:t>
            </a:r>
          </a:p>
          <a:p>
            <a:pPr lvl="1">
              <a:buFontTx/>
              <a:buChar char="-"/>
            </a:pPr>
            <a:r>
              <a:rPr lang="fi-FI" dirty="0" smtClean="0">
                <a:cs typeface="Helvetica" pitchFamily="-109" charset="0"/>
              </a:rPr>
              <a:t>Hanketulosten tuotteistaminen koulutusviennin tueksi</a:t>
            </a:r>
          </a:p>
          <a:p>
            <a:pPr lvl="1">
              <a:buFontTx/>
              <a:buChar char="-"/>
            </a:pPr>
            <a:r>
              <a:rPr lang="fi-FI" dirty="0" smtClean="0">
                <a:cs typeface="Helvetica" pitchFamily="-109" charset="0"/>
              </a:rPr>
              <a:t>Kv-rahoituksen puolella EU-rahoitusmalli muuttuu kokonaan ja vanhat hankemuodot poistuvat ja korjaantuvat uudella kaikki kouluasteet yhdistävällä Erasmus+ -ohjelmalla: haasteena onnistua uuden muotoisessa haussa.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0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cs typeface="Helvetica" pitchFamily="-109" charset="0"/>
              </a:rPr>
              <a:t>Hanketoiminnan saavutuksia 2010-luvulla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131175" cy="410527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1">
              <a:buFontTx/>
              <a:buChar char="-"/>
            </a:pPr>
            <a:r>
              <a:rPr lang="fi-FI" dirty="0" smtClean="0">
                <a:cs typeface="Helvetica" pitchFamily="-109" charset="0"/>
              </a:rPr>
              <a:t>YTE-mallien käyttöönotto perusopetuksessa</a:t>
            </a:r>
          </a:p>
          <a:p>
            <a:pPr lvl="1">
              <a:buFontTx/>
              <a:buChar char="-"/>
            </a:pPr>
            <a:r>
              <a:rPr lang="fi-FI" dirty="0" smtClean="0">
                <a:cs typeface="Helvetica" pitchFamily="-109" charset="0"/>
              </a:rPr>
              <a:t>MASTin maakunnallinen ohjausmalli käyttöön (mallia levitetty sen jälkeen menestyksekkäästi esimerkiksi Päijät-Hämeeseen ja Satakuntaan): varmistanut eri toimijoiden nivelvaiheyhteistyötä ja vastuiden määrittelyä, tuonut käyttöön uusia ohjausmalleja ja joustavia koulutuspolkuja</a:t>
            </a:r>
          </a:p>
          <a:p>
            <a:pPr lvl="1">
              <a:buFontTx/>
              <a:buChar char="-"/>
            </a:pPr>
            <a:r>
              <a:rPr lang="fi-FI" dirty="0" smtClean="0">
                <a:cs typeface="Helvetica" pitchFamily="-109" charset="0"/>
              </a:rPr>
              <a:t>Koulutustakuu lähes toteutunut (2004 peruskoulun päättävistä 93,9 % jatkoi opintojaan seuraavana syksynä, 2012 luku 98,1 %)</a:t>
            </a:r>
          </a:p>
          <a:p>
            <a:pPr lvl="1">
              <a:buFontTx/>
              <a:buChar char="-"/>
            </a:pPr>
            <a:r>
              <a:rPr lang="fi-FI" dirty="0" smtClean="0">
                <a:cs typeface="Helvetica" pitchFamily="-109" charset="0"/>
              </a:rPr>
              <a:t>Ammatillisen koulutuksen läpäisy noussut 63,0 % (2004) 75,0 (2010) – ensin mainittu luku on edelleen valtakunnallinen keskiarvo</a:t>
            </a:r>
          </a:p>
          <a:p>
            <a:pPr lvl="1">
              <a:buFontTx/>
              <a:buChar char="-"/>
            </a:pPr>
            <a:r>
              <a:rPr lang="fi-FI" dirty="0" smtClean="0">
                <a:cs typeface="Helvetica" pitchFamily="-109" charset="0"/>
              </a:rPr>
              <a:t>Työelämään siirtymisen nivelvaiheeseen ja yritys-yhteistyöhön kiinnitetty entistä enemmän huomiota </a:t>
            </a:r>
          </a:p>
          <a:p>
            <a:pPr lvl="1">
              <a:buFontTx/>
              <a:buChar char="-"/>
            </a:pPr>
            <a:r>
              <a:rPr lang="fi-FI" dirty="0" smtClean="0">
                <a:cs typeface="Helvetica" pitchFamily="-109" charset="0"/>
              </a:rPr>
              <a:t>Laatuhankkeet toteutettu kaikilla tulosalueilla</a:t>
            </a:r>
          </a:p>
          <a:p>
            <a:pPr lvl="1">
              <a:buFontTx/>
              <a:buChar char="-"/>
            </a:pPr>
            <a:r>
              <a:rPr lang="fi-FI" dirty="0" smtClean="0">
                <a:cs typeface="Helvetica" pitchFamily="-109" charset="0"/>
              </a:rPr>
              <a:t>Valtava määrä koulutuksia toteutettu eri tulosalueiden johdolle ja henkilöstölle</a:t>
            </a:r>
          </a:p>
          <a:p>
            <a:pPr lvl="1">
              <a:buFontTx/>
              <a:buChar char="-"/>
            </a:pPr>
            <a:r>
              <a:rPr lang="fi-FI" dirty="0" smtClean="0">
                <a:cs typeface="Helvetica" pitchFamily="-109" charset="0"/>
              </a:rPr>
              <a:t>Kv-toiminnan yhteisen toimintamallin laajentaminen koko toimialan kattavaksi </a:t>
            </a:r>
          </a:p>
          <a:p>
            <a:pPr lvl="1">
              <a:buFontTx/>
              <a:buChar char="-"/>
            </a:pPr>
            <a:r>
              <a:rPr lang="fi-FI" dirty="0" smtClean="0">
                <a:cs typeface="Helvetica" pitchFamily="-109" charset="0"/>
              </a:rPr>
              <a:t>Koulutusvientiprosessin toimintamalli luotu</a:t>
            </a:r>
          </a:p>
          <a:p>
            <a:pPr lvl="1">
              <a:buFontTx/>
              <a:buChar char="-"/>
            </a:pPr>
            <a:endParaRPr lang="fi-FI" dirty="0" smtClean="0">
              <a:cs typeface="Helvetica" pitchFamily="-10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GB" b="0" i="1" dirty="0">
              <a:solidFill>
                <a:srgbClr val="000000">
                  <a:lumMod val="75000"/>
                  <a:lumOff val="25000"/>
                </a:srgbClr>
              </a:solidFill>
              <a:latin typeface="Corbel" pitchFamily="34" charset="0"/>
            </a:endParaRPr>
          </a:p>
          <a:p>
            <a:pPr lvl="1">
              <a:buFontTx/>
              <a:buChar char="-"/>
            </a:pPr>
            <a:endParaRPr lang="fi-FI" dirty="0" smtClean="0">
              <a:cs typeface="Helvetica" pitchFamily="-109" charset="0"/>
            </a:endParaRPr>
          </a:p>
          <a:p>
            <a:pPr lvl="1">
              <a:buFontTx/>
              <a:buChar char="-"/>
            </a:pPr>
            <a:endParaRPr lang="fi-FI" dirty="0">
              <a:cs typeface="Helvetica" pitchFamily="-109" charset="0"/>
            </a:endParaRPr>
          </a:p>
          <a:p>
            <a:pPr marL="457200" lvl="1" indent="0">
              <a:buFontTx/>
              <a:buNone/>
            </a:pPr>
            <a:endParaRPr lang="fi-FI" dirty="0" smtClean="0">
              <a:cs typeface="Helvetica" pitchFamily="-109" charset="0"/>
            </a:endParaRPr>
          </a:p>
          <a:p>
            <a:pPr marL="457200" lvl="1" indent="0">
              <a:buFontTx/>
              <a:buNone/>
            </a:pPr>
            <a:endParaRPr lang="fi-FI" dirty="0" smtClean="0">
              <a:cs typeface="Helvetica" pitchFamily="-109" charset="0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36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 tulosalueiden hanketoimijoille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Projektitoimiston tuki </a:t>
            </a:r>
          </a:p>
          <a:p>
            <a:pPr lvl="1"/>
            <a:r>
              <a:rPr lang="fi-FI" dirty="0"/>
              <a:t>hankkeiden suunnitteluun </a:t>
            </a:r>
            <a:r>
              <a:rPr lang="fi-FI" dirty="0" smtClean="0"/>
              <a:t>osallistuminen</a:t>
            </a:r>
          </a:p>
          <a:p>
            <a:pPr lvl="1"/>
            <a:r>
              <a:rPr lang="fi-FI" dirty="0" smtClean="0"/>
              <a:t>hanketoimijoille </a:t>
            </a:r>
            <a:r>
              <a:rPr lang="fi-FI" dirty="0"/>
              <a:t>tarjottavat koulutukset ja </a:t>
            </a:r>
            <a:r>
              <a:rPr lang="fi-FI" dirty="0" smtClean="0"/>
              <a:t>neuvonta</a:t>
            </a:r>
          </a:p>
          <a:p>
            <a:pPr lvl="1"/>
            <a:r>
              <a:rPr lang="fi-FI" dirty="0" smtClean="0"/>
              <a:t>hankkeiden hallinnointi</a:t>
            </a:r>
          </a:p>
          <a:p>
            <a:pPr lvl="1"/>
            <a:r>
              <a:rPr lang="fi-FI" dirty="0" smtClean="0"/>
              <a:t>projektitiimin toiminta</a:t>
            </a:r>
          </a:p>
          <a:p>
            <a:pPr marL="457200" lvl="1" indent="0">
              <a:buNone/>
            </a:pPr>
            <a:endParaRPr lang="fi-FI" dirty="0" smtClean="0"/>
          </a:p>
          <a:p>
            <a:r>
              <a:rPr lang="fi-FI" dirty="0" smtClean="0"/>
              <a:t>KV- tiimin tuki </a:t>
            </a:r>
          </a:p>
          <a:p>
            <a:pPr lvl="1"/>
            <a:r>
              <a:rPr lang="fi-FI" dirty="0"/>
              <a:t>hankkeiden suunnitteluun </a:t>
            </a:r>
            <a:r>
              <a:rPr lang="fi-FI" dirty="0" smtClean="0"/>
              <a:t>osallistuminen</a:t>
            </a:r>
          </a:p>
          <a:p>
            <a:pPr lvl="1"/>
            <a:r>
              <a:rPr lang="fi-FI" dirty="0" smtClean="0"/>
              <a:t>hanketoimijoiden neuvonta</a:t>
            </a:r>
          </a:p>
          <a:p>
            <a:pPr lvl="1"/>
            <a:r>
              <a:rPr lang="fi-FI" dirty="0" smtClean="0"/>
              <a:t>hankkeiden hallinnointi</a:t>
            </a:r>
          </a:p>
          <a:p>
            <a:pPr lvl="1"/>
            <a:r>
              <a:rPr lang="fi-FI" dirty="0" err="1" smtClean="0"/>
              <a:t>kv-vierailujen</a:t>
            </a:r>
            <a:r>
              <a:rPr lang="fi-FI" dirty="0" smtClean="0"/>
              <a:t> isännöinti</a:t>
            </a:r>
          </a:p>
          <a:p>
            <a:pPr marL="457200" lvl="1" indent="0">
              <a:buNone/>
            </a:pPr>
            <a:r>
              <a:rPr lang="fi-FI" dirty="0" smtClean="0"/>
              <a:t> </a:t>
            </a:r>
          </a:p>
          <a:p>
            <a:r>
              <a:rPr lang="fi-FI" dirty="0" smtClean="0"/>
              <a:t>TOP-keskuksen tuki</a:t>
            </a:r>
          </a:p>
          <a:p>
            <a:pPr lvl="1"/>
            <a:r>
              <a:rPr lang="fi-FI" dirty="0"/>
              <a:t>hankkeiden suunnitteluun osallistuminen </a:t>
            </a:r>
            <a:r>
              <a:rPr lang="fi-FI" dirty="0" smtClean="0"/>
              <a:t>ja neuvonta</a:t>
            </a:r>
          </a:p>
          <a:p>
            <a:pPr lvl="1"/>
            <a:r>
              <a:rPr lang="fi-FI" dirty="0" smtClean="0"/>
              <a:t>hankkeiden hallinnointi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5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Esimerkkejä hankkeista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Hanketoiminta yhteisesti	</a:t>
            </a:r>
          </a:p>
          <a:p>
            <a:pPr lvl="1"/>
            <a:r>
              <a:rPr lang="fi-FI" sz="1400" dirty="0">
                <a:hlinkClick r:id="rId2"/>
              </a:rPr>
              <a:t>http://www.turku.fi/Public/default.aspx?nodeid=18666&amp;culture=fi-FI&amp;contentlan=1</a:t>
            </a:r>
            <a:r>
              <a:rPr lang="fi-FI" sz="1400" dirty="0"/>
              <a:t>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Molla </a:t>
            </a:r>
            <a:r>
              <a:rPr lang="fi-FI" dirty="0"/>
              <a:t>– varhaiskasvatuksen verkkotaidot ja </a:t>
            </a:r>
            <a:r>
              <a:rPr lang="fi-FI" dirty="0" smtClean="0"/>
              <a:t>–menetelmät</a:t>
            </a:r>
          </a:p>
          <a:p>
            <a:pPr lvl="1"/>
            <a:r>
              <a:rPr lang="fi-FI" dirty="0">
                <a:hlinkClick r:id="rId3"/>
              </a:rPr>
              <a:t>http://blog.edu.turku.fi/molla</a:t>
            </a:r>
            <a:r>
              <a:rPr lang="fi-FI" dirty="0" smtClean="0">
                <a:hlinkClick r:id="rId3"/>
              </a:rPr>
              <a:t>/</a:t>
            </a:r>
            <a:r>
              <a:rPr lang="fi-FI" dirty="0" smtClean="0"/>
              <a:t> </a:t>
            </a:r>
          </a:p>
          <a:p>
            <a:r>
              <a:rPr lang="fi-FI" dirty="0" smtClean="0"/>
              <a:t> </a:t>
            </a:r>
            <a:r>
              <a:rPr lang="fi-FI" dirty="0"/>
              <a:t>KELPO – tehostetun ja erityisen tuen </a:t>
            </a:r>
            <a:r>
              <a:rPr lang="fi-FI" dirty="0" smtClean="0"/>
              <a:t>kehittämistoiminta</a:t>
            </a:r>
          </a:p>
          <a:p>
            <a:pPr lvl="1"/>
            <a:r>
              <a:rPr lang="fi-FI" dirty="0">
                <a:hlinkClick r:id="rId4"/>
              </a:rPr>
              <a:t>http://</a:t>
            </a:r>
            <a:r>
              <a:rPr lang="fi-FI" dirty="0" smtClean="0">
                <a:hlinkClick r:id="rId4"/>
              </a:rPr>
              <a:t>www.turku.fi/oppilaantuki</a:t>
            </a:r>
            <a:r>
              <a:rPr lang="fi-FI" dirty="0" smtClean="0"/>
              <a:t> </a:t>
            </a:r>
          </a:p>
          <a:p>
            <a:r>
              <a:rPr lang="fi-FI" dirty="0" smtClean="0"/>
              <a:t>E-math</a:t>
            </a:r>
            <a:r>
              <a:rPr lang="fi-FI" dirty="0"/>
              <a:t>, </a:t>
            </a:r>
            <a:r>
              <a:rPr lang="fi-FI" sz="1800" dirty="0"/>
              <a:t>Turun hallinnoima kansainvälinen yhteishanke, jossa rakennetaan yliopistojen kanssa yhteistyössä uudenlainen sähköinen oppimisympäristö matematiikan opiskeluun sekä tuotetaan sähköistä oppimateriaalia.</a:t>
            </a:r>
            <a:endParaRPr lang="fi-FI" sz="1800" dirty="0" smtClean="0"/>
          </a:p>
          <a:p>
            <a:pPr lvl="1"/>
            <a:r>
              <a:rPr lang="fi-FI" dirty="0"/>
              <a:t> </a:t>
            </a:r>
            <a:r>
              <a:rPr lang="fi-FI" dirty="0">
                <a:hlinkClick r:id="rId5"/>
              </a:rPr>
              <a:t>http://emath.eu/fi</a:t>
            </a:r>
            <a:r>
              <a:rPr lang="fi-FI" dirty="0" smtClean="0">
                <a:hlinkClick r:id="rId5"/>
              </a:rPr>
              <a:t>/</a:t>
            </a:r>
            <a:r>
              <a:rPr lang="fi-FI" dirty="0" smtClean="0"/>
              <a:t> </a:t>
            </a:r>
          </a:p>
          <a:p>
            <a:r>
              <a:rPr lang="fi-FI" dirty="0" smtClean="0"/>
              <a:t> </a:t>
            </a:r>
            <a:r>
              <a:rPr lang="fi-FI" dirty="0"/>
              <a:t>OPEDA– Opiskelijoiden erityisyyden huomiointi ja pedagogisen johtajuuden </a:t>
            </a:r>
            <a:r>
              <a:rPr lang="fi-FI" dirty="0" smtClean="0"/>
              <a:t>kehittäminen</a:t>
            </a:r>
          </a:p>
          <a:p>
            <a:pPr lvl="1"/>
            <a:r>
              <a:rPr lang="fi-FI" dirty="0">
                <a:hlinkClick r:id="rId2"/>
              </a:rPr>
              <a:t>http://www.koulutustakuu.fi/</a:t>
            </a:r>
            <a:endParaRPr lang="fi-FI" b="0" dirty="0" smtClean="0">
              <a:hlinkClick r:id="rId2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30.10.2013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Pia Lagercrantz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81673"/>
      </p:ext>
    </p:extLst>
  </p:cSld>
  <p:clrMapOvr>
    <a:masterClrMapping/>
  </p:clrMapOvr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7191</TotalTime>
  <Words>481</Words>
  <Application>Microsoft Office PowerPoint</Application>
  <PresentationFormat>Näytössä katseltava diaesitys (4:3)</PresentationFormat>
  <Paragraphs>128</Paragraphs>
  <Slides>10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tku_ppt-pohja_25012012</vt:lpstr>
      <vt:lpstr>Hanketoiminta sivistystoimialalla</vt:lpstr>
      <vt:lpstr>Hanketoiminnan perusta</vt:lpstr>
      <vt:lpstr>Paikallinen kehittämisen perusta</vt:lpstr>
      <vt:lpstr>Hankesalkut sivistystoimialalla</vt:lpstr>
      <vt:lpstr>Haetut hankkeet 2013</vt:lpstr>
      <vt:lpstr>Hanketoiminnan haasteet 2013-14</vt:lpstr>
      <vt:lpstr>Hanketoiminnan saavutuksia 2010-luvulla</vt:lpstr>
      <vt:lpstr>Tuki tulosalueiden hanketoimijoille</vt:lpstr>
      <vt:lpstr>Esimerkkejä hankkeista </vt:lpstr>
      <vt:lpstr>Esimerkkejä kv-toiminnasta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Savolainen Sami</dc:creator>
  <cp:lastModifiedBy>Lehmusto Hanna</cp:lastModifiedBy>
  <cp:revision>133</cp:revision>
  <cp:lastPrinted>2013-10-15T09:17:07Z</cp:lastPrinted>
  <dcterms:created xsi:type="dcterms:W3CDTF">2011-11-29T09:29:30Z</dcterms:created>
  <dcterms:modified xsi:type="dcterms:W3CDTF">2013-10-31T13:33:23Z</dcterms:modified>
</cp:coreProperties>
</file>