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"/>
  </p:notesMasterIdLst>
  <p:handoutMasterIdLst>
    <p:handoutMasterId r:id="rId7"/>
  </p:handoutMasterIdLst>
  <p:sldIdLst>
    <p:sldId id="267" r:id="rId2"/>
    <p:sldId id="273" r:id="rId3"/>
    <p:sldId id="277" r:id="rId4"/>
    <p:sldId id="274" r:id="rId5"/>
  </p:sldIdLst>
  <p:sldSz cx="9144000" cy="6858000" type="screen4x3"/>
  <p:notesSz cx="6743700" cy="98758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13.9.2013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13.9.2013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04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78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2060848"/>
            <a:ext cx="7704424" cy="504056"/>
          </a:xfrm>
        </p:spPr>
        <p:txBody>
          <a:bodyPr/>
          <a:lstStyle/>
          <a:p>
            <a:r>
              <a:rPr lang="fi-FI" dirty="0" smtClean="0"/>
              <a:t>Kuukausiraportti elokuu 2013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683568" y="1396033"/>
            <a:ext cx="7704424" cy="50405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Sivistystoimiala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38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408" y="975866"/>
            <a:ext cx="7776000" cy="796950"/>
          </a:xfrm>
        </p:spPr>
        <p:txBody>
          <a:bodyPr>
            <a:noAutofit/>
          </a:bodyPr>
          <a:lstStyle/>
          <a:p>
            <a:r>
              <a:rPr lang="fi-FI" sz="1800" dirty="0" smtClean="0"/>
              <a:t>Talousarvion seurantaraportti elokuu 2013</a:t>
            </a:r>
            <a:endParaRPr lang="fi-FI" sz="1800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67544" y="898997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1331640" y="234888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Tähän </a:t>
            </a:r>
            <a:r>
              <a:rPr lang="fi-FI" dirty="0" err="1" smtClean="0"/>
              <a:t>SAP-raportti</a:t>
            </a:r>
            <a:endParaRPr lang="fi-FI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539410"/>
              </p:ext>
            </p:extLst>
          </p:nvPr>
        </p:nvGraphicFramePr>
        <p:xfrm>
          <a:off x="720217" y="2060848"/>
          <a:ext cx="7775574" cy="2923822"/>
        </p:xfrm>
        <a:graphic>
          <a:graphicData uri="http://schemas.openxmlformats.org/drawingml/2006/table">
            <a:tbl>
              <a:tblPr/>
              <a:tblGrid>
                <a:gridCol w="1450733"/>
                <a:gridCol w="663445"/>
                <a:gridCol w="663445"/>
                <a:gridCol w="663445"/>
                <a:gridCol w="663445"/>
                <a:gridCol w="663445"/>
                <a:gridCol w="840363"/>
                <a:gridCol w="840363"/>
                <a:gridCol w="663445"/>
                <a:gridCol w="663445"/>
              </a:tblGrid>
              <a:tr h="179227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Talousarvio seurantaraportti vyörytyksillä</a:t>
                      </a: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209"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31" marR="5431" marT="54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16">
                <a:tc rowSpan="2">
                  <a:txBody>
                    <a:bodyPr/>
                    <a:lstStyle/>
                    <a:p>
                      <a:pPr algn="r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Tulosyksikkö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</a:tr>
              <a:tr h="17922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</a:tr>
              <a:tr h="282419"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08.2013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08.2013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 %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 kum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kum 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 %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muutoksineen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Poikkeama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Poikkeama</a:t>
                      </a:r>
                      <a:b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431" marR="5431" marT="5431" marB="0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Kustannuslaji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1.000 EUR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4C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Kokonaistulos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25 687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22 718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113,1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181 369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181 747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272 621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-91 252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-33,5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TOIMINTATUOTOT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-894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-2 174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-18 843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-17 392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108,3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-26 089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7 246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-27,8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Myyntituotot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-610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-1 020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-6 524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-8 160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-12 240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5 716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-46,7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Maksutuotot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-742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-5 335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-5 934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-8 901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3 566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-40,1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Tuet ja avustukset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-397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-6 672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-3 180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-4 769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-1 903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Vuokratuotot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249,3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-21,7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 toimintatuotot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4 970,4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2 087,3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1 291,6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TOIMINTAKULUT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F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26 581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24 892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200 211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199 140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298 709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-98 498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-33,0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Henkilöstökulut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17 252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14 726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119 189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117 811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176 717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-57 528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-32,6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Palvelujen ostot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3 270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3 884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30 092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31 073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46 609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-16 517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-35,4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Aineet, tarvikkeet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122,7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5 902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6 394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9 591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-3 689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-38,5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Avustukset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1 129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1 434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12 960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11 468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17 203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-4 242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-24,7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Muut toimintakulut</a:t>
                      </a:r>
                    </a:p>
                  </a:txBody>
                  <a:tcPr marL="81467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3 949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4 049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32 068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32 394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48 590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-16 522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-34,0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Vuokrat</a:t>
                      </a:r>
                    </a:p>
                  </a:txBody>
                  <a:tcPr marL="162934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3 960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3 979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99,5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31 822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31 834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47 752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-15 929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-33,4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4"/>
                    </a:solidFill>
                  </a:tcPr>
                </a:tc>
              </a:tr>
              <a:tr h="124916">
                <a:tc>
                  <a:txBody>
                    <a:bodyPr/>
                    <a:lstStyle/>
                    <a:p>
                      <a:pPr algn="l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 toimintakulut</a:t>
                      </a:r>
                    </a:p>
                  </a:txBody>
                  <a:tcPr marL="162934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-16,2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44,0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839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-593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-70,7</a:t>
                      </a:r>
                    </a:p>
                  </a:txBody>
                  <a:tcPr marL="5431" marR="5431" marT="5431" marB="0" anchor="ctr">
                    <a:lnL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8280920" cy="5040560"/>
          </a:xfrm>
        </p:spPr>
        <p:txBody>
          <a:bodyPr>
            <a:normAutofit/>
          </a:bodyPr>
          <a:lstStyle/>
          <a:p>
            <a:pPr marL="0" lvl="1" indent="0">
              <a:spcBef>
                <a:spcPts val="24"/>
              </a:spcBef>
              <a:buClr>
                <a:srgbClr val="00468B"/>
              </a:buClr>
              <a:buSzPct val="120000"/>
              <a:buNone/>
            </a:pPr>
            <a:r>
              <a:rPr lang="fi-FI" sz="1900" b="1" dirty="0" smtClean="0">
                <a:solidFill>
                  <a:srgbClr val="00468B"/>
                </a:solidFill>
              </a:rPr>
              <a:t>Keskeiset poikkeamat </a:t>
            </a:r>
            <a:endParaRPr lang="fi-FI" sz="1900" b="1" dirty="0">
              <a:solidFill>
                <a:srgbClr val="00468B"/>
              </a:solidFill>
            </a:endParaRPr>
          </a:p>
          <a:p>
            <a:endParaRPr lang="fi-FI" sz="1500" dirty="0" smtClean="0">
              <a:solidFill>
                <a:srgbClr val="00468B"/>
              </a:solidFill>
            </a:endParaRPr>
          </a:p>
          <a:p>
            <a:r>
              <a:rPr lang="fi-FI" sz="1500" dirty="0" smtClean="0">
                <a:solidFill>
                  <a:schemeClr val="accent3"/>
                </a:solidFill>
              </a:rPr>
              <a:t>Varhaiskasvatuksen</a:t>
            </a:r>
            <a:r>
              <a:rPr lang="fi-FI" sz="1500" dirty="0" smtClean="0">
                <a:solidFill>
                  <a:srgbClr val="7030A0"/>
                </a:solidFill>
              </a:rPr>
              <a:t> </a:t>
            </a:r>
            <a:r>
              <a:rPr lang="fi-FI" sz="1500" dirty="0" smtClean="0">
                <a:solidFill>
                  <a:schemeClr val="accent1"/>
                </a:solidFill>
              </a:rPr>
              <a:t>nettoylitysennuste 1,8 milj. €, josta palvelusetelikustannukset n. 2,3 milj. €. </a:t>
            </a:r>
          </a:p>
          <a:p>
            <a:pPr marL="0" indent="0">
              <a:buNone/>
            </a:pPr>
            <a:endParaRPr lang="fi-FI" sz="1500" dirty="0" smtClean="0">
              <a:solidFill>
                <a:srgbClr val="7030A0"/>
              </a:solidFill>
            </a:endParaRPr>
          </a:p>
          <a:p>
            <a:r>
              <a:rPr lang="fi-FI" sz="1500" dirty="0" smtClean="0">
                <a:solidFill>
                  <a:schemeClr val="accent3"/>
                </a:solidFill>
              </a:rPr>
              <a:t>Ammatillisen koulutuksen </a:t>
            </a:r>
            <a:r>
              <a:rPr lang="fi-FI" sz="1500" dirty="0" smtClean="0">
                <a:solidFill>
                  <a:schemeClr val="accent1"/>
                </a:solidFill>
              </a:rPr>
              <a:t>nettoylitysennuste on n. 680.000 milj. €, johon sisältyvät Opetus- ja kulttuuriministeriöltä saadut päätökset lisäpaikoista. Oppisopimuksen koulutuspaikkojen osalta ylitysennustetta on n. 500.000 €, joka myös näiden toteutuessa on katettua. </a:t>
            </a:r>
          </a:p>
          <a:p>
            <a:pPr marL="0" indent="0">
              <a:buNone/>
            </a:pPr>
            <a:endParaRPr lang="fi-FI" sz="1500" dirty="0" smtClean="0">
              <a:solidFill>
                <a:schemeClr val="accent1"/>
              </a:solidFill>
            </a:endParaRPr>
          </a:p>
          <a:p>
            <a:r>
              <a:rPr lang="fi-FI" sz="1500" dirty="0" smtClean="0">
                <a:solidFill>
                  <a:schemeClr val="accent3"/>
                </a:solidFill>
              </a:rPr>
              <a:t>Aikuiskoulutuksen nettoylitysennuste </a:t>
            </a:r>
            <a:r>
              <a:rPr lang="fi-FI" sz="1500" dirty="0" smtClean="0">
                <a:solidFill>
                  <a:schemeClr val="accent1"/>
                </a:solidFill>
              </a:rPr>
              <a:t>on  175.000 €, joka perustuu </a:t>
            </a:r>
            <a:r>
              <a:rPr lang="fi-FI" sz="1500" dirty="0">
                <a:solidFill>
                  <a:schemeClr val="accent1"/>
                </a:solidFill>
              </a:rPr>
              <a:t>O</a:t>
            </a:r>
            <a:r>
              <a:rPr lang="fi-FI" sz="1500" dirty="0" smtClean="0">
                <a:solidFill>
                  <a:schemeClr val="accent1"/>
                </a:solidFill>
              </a:rPr>
              <a:t>petus- ja kulttuuriministeriön myöntämään rahoitukseen, jolla toteutetaan nuorisotakuuta. </a:t>
            </a:r>
          </a:p>
          <a:p>
            <a:endParaRPr lang="fi-FI" sz="1500" dirty="0">
              <a:solidFill>
                <a:schemeClr val="accent1"/>
              </a:solidFill>
            </a:endParaRPr>
          </a:p>
          <a:p>
            <a:r>
              <a:rPr lang="fi-FI" sz="1500" dirty="0" smtClean="0">
                <a:solidFill>
                  <a:schemeClr val="accent1"/>
                </a:solidFill>
              </a:rPr>
              <a:t>Ammatillista ja aikuiskoulutusta koskevat ylityspaineet voidaan konsernitasolla kattaa lisääntyvinä valtionosuuksina.</a:t>
            </a:r>
          </a:p>
          <a:p>
            <a:endParaRPr lang="fi-FI" sz="1500" dirty="0" smtClean="0">
              <a:solidFill>
                <a:schemeClr val="accent1"/>
              </a:solidFill>
            </a:endParaRPr>
          </a:p>
          <a:p>
            <a:r>
              <a:rPr lang="fi-FI" sz="1500" dirty="0" smtClean="0">
                <a:solidFill>
                  <a:schemeClr val="accent3"/>
                </a:solidFill>
              </a:rPr>
              <a:t>Muut ylitysennusteet</a:t>
            </a:r>
            <a:r>
              <a:rPr lang="fi-FI" sz="1500" dirty="0" smtClean="0">
                <a:solidFill>
                  <a:schemeClr val="accent1"/>
                </a:solidFill>
              </a:rPr>
              <a:t>: yhteiset toiminnot (140.000), toimialan yhteinen hallinto (75.000), perusopetus (205.000) ja lukiokoulutus (23.000) eli yhteensä 443.000 euroa. </a:t>
            </a:r>
          </a:p>
          <a:p>
            <a:endParaRPr lang="fi-FI" sz="1500" dirty="0" smtClean="0">
              <a:solidFill>
                <a:schemeClr val="accent1"/>
              </a:solidFill>
            </a:endParaRPr>
          </a:p>
          <a:p>
            <a:r>
              <a:rPr lang="fi-FI" sz="1500" dirty="0" smtClean="0">
                <a:solidFill>
                  <a:schemeClr val="accent1"/>
                </a:solidFill>
              </a:rPr>
              <a:t>Sivistystoimialan ennuste nettoylityksestä on yhteensä n. </a:t>
            </a:r>
            <a:r>
              <a:rPr lang="fi-FI" sz="1500" smtClean="0">
                <a:solidFill>
                  <a:schemeClr val="accent1"/>
                </a:solidFill>
              </a:rPr>
              <a:t>3,1 </a:t>
            </a:r>
            <a:r>
              <a:rPr lang="fi-FI" sz="1500" dirty="0" smtClean="0">
                <a:solidFill>
                  <a:schemeClr val="accent1"/>
                </a:solidFill>
              </a:rPr>
              <a:t>milj. €</a:t>
            </a:r>
            <a:endParaRPr lang="fi-FI" sz="1500" dirty="0">
              <a:solidFill>
                <a:schemeClr val="accent1"/>
              </a:solidFill>
            </a:endParaRP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444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13.9.2013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07</a:t>
            </a:r>
            <a:endParaRPr lang="fi-FI" sz="2800" dirty="0">
              <a:solidFill>
                <a:srgbClr val="FF0000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1403648" y="5373216"/>
            <a:ext cx="6504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Htv</a:t>
            </a:r>
            <a:r>
              <a:rPr lang="fi-FI" dirty="0" smtClean="0"/>
              <a:t> määrän kasvu johtuu yksinomaan varhaiskasvatuksen kysynnän kasvusta. Muuten ei erityistä.</a:t>
            </a:r>
            <a:endParaRPr lang="fi-FI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/>
        </p:nvGraphicFramePr>
        <p:xfrm>
          <a:off x="2755900" y="2621915"/>
          <a:ext cx="3632200" cy="2217420"/>
        </p:xfrm>
        <a:graphic>
          <a:graphicData uri="http://schemas.openxmlformats.org/drawingml/2006/table">
            <a:tbl>
              <a:tblPr/>
              <a:tblGrid>
                <a:gridCol w="2235200"/>
                <a:gridCol w="711200"/>
                <a:gridCol w="685800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Sivistystoimiala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Tammikuu - Heinäkuu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Työvoiman käyttö / htv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3 636,0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3 661,7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Vakituisten osuus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Avoimen vakanssin hoitajien osuus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Sijaisten osuus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Tilapäisten määräaikaisten osuus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Sairauspoissaolot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Tapaturmapoissaolot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Työpanos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3 163,6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3 171,7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Työpanoksen osuus työvoimasta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Sijaistus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</TotalTime>
  <Words>582</Words>
  <Application>Microsoft Office PowerPoint</Application>
  <PresentationFormat>Näytössä katseltava diaesitys (4:3)</PresentationFormat>
  <Paragraphs>262</Paragraphs>
  <Slides>4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tku_ppt-pohja_25012012</vt:lpstr>
      <vt:lpstr>Kuukausiraportti elokuu 2013</vt:lpstr>
      <vt:lpstr>Talousarvion seurantaraportti elokuu 2013</vt:lpstr>
      <vt:lpstr>PowerPoint-esitys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Laiho Jukka</dc:creator>
  <cp:lastModifiedBy>Lehmusto Hanna</cp:lastModifiedBy>
  <cp:revision>150</cp:revision>
  <cp:lastPrinted>2013-05-15T07:58:58Z</cp:lastPrinted>
  <dcterms:created xsi:type="dcterms:W3CDTF">2012-01-04T10:39:25Z</dcterms:created>
  <dcterms:modified xsi:type="dcterms:W3CDTF">2013-09-13T11:51:02Z</dcterms:modified>
</cp:coreProperties>
</file>