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0" r:id="rId4"/>
    <p:sldId id="271" r:id="rId5"/>
    <p:sldId id="282" r:id="rId6"/>
    <p:sldId id="281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AF"/>
    <a:srgbClr val="E4FD87"/>
    <a:srgbClr val="E1F6AC"/>
    <a:srgbClr val="CFF07C"/>
    <a:srgbClr val="B0FF89"/>
    <a:srgbClr val="EDFAC2"/>
    <a:srgbClr val="D3F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B7CB-9C09-44F7-B2CE-32E0E8990874}" type="datetimeFigureOut">
              <a:rPr lang="fi-FI" smtClean="0"/>
              <a:t>5.9.2013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0B62B-50B9-481A-9FE5-7A89EFD798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03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D1D7-B806-476B-8948-EA2C280A523E}" type="datetimeFigureOut">
              <a:rPr lang="fi-FI" smtClean="0"/>
              <a:t>5.9.2013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DDD3-00B7-4AFF-841C-E6D9FAB7BD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6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E5C8E-CEEC-491C-8EF9-356BCEE1EC85}" type="datetime1">
              <a:rPr lang="fi-FI" smtClean="0"/>
              <a:t>5.9.2013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F3E3-30F8-401C-8925-477224EA42D6}" type="datetime1">
              <a:rPr lang="fi-FI" smtClean="0"/>
              <a:t>5.9.2013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7F11-5D21-4BD0-AE10-2BA4D801A797}" type="datetime1">
              <a:rPr lang="fi-FI" smtClean="0"/>
              <a:t>5.9.2013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FE2-8004-47EE-B23B-AF0A63224F64}" type="datetime1">
              <a:rPr lang="fi-FI" smtClean="0"/>
              <a:t>5.9.2013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4DB-8157-4E7F-973A-2DE29BBF418C}" type="datetime1">
              <a:rPr lang="fi-FI" smtClean="0"/>
              <a:t>5.9.2013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CCCD-EAFA-4E81-8220-F8017DD5096F}" type="datetime1">
              <a:rPr lang="fi-FI" smtClean="0"/>
              <a:t>5.9.2013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ADAABD-E432-402C-9928-4A42585A638A}" type="datetime1">
              <a:rPr lang="fi-FI" smtClean="0"/>
              <a:t>5.9.2013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FC7E-8605-4F61-97EF-704EBF011033}" type="datetime1">
              <a:rPr lang="fi-FI" smtClean="0"/>
              <a:t>5.9.2013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9408"/>
            <a:ext cx="4248471" cy="4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6552296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899592" y="2132856"/>
            <a:ext cx="6552296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Ennuste 2013 ja talousarvio 2014, tilanne </a:t>
            </a:r>
            <a:r>
              <a:rPr lang="fi-FI" sz="2000" dirty="0"/>
              <a:t>2</a:t>
            </a:r>
            <a:r>
              <a:rPr lang="fi-FI" sz="2000" dirty="0" smtClean="0"/>
              <a:t>.9.2013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844824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Aikuiskoulutus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Toimintatuotoissa vähennystä n. 486.000 € (- 13,7%) ennusteeseen 2013 nähden, vähennystä lähinnä myytävän työvoimakoulutuksen osalta sekä työväenopiston vähempiosaisille suunnatun kurssitarjonnan osuuden lisäämisestä ja kurssimäärien vähentämisestä valtionosuustasolle n. 20.000 tuntiin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Henkilöstökuluissa vastaavasti vähennystä n. 426.000 € (- 6,2 %) ennusteeseen 2013 nähden liittyen edellisiin toimenpiteisiin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Palveluiden ostoissa sekä aineissa ja tarvikkeissa vähennystä yhteensä n. 123.000 €  (-9,3 %)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Vuokra- ja siivouskustannuksissa kasvu n.  39.000 € (+ 2,3 %)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nähden 1,8 %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(2.9.2013):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54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/>
          <a:lstStyle/>
          <a:p>
            <a:r>
              <a:rPr lang="fi-FI" sz="2800" dirty="0" smtClean="0"/>
              <a:t>Talousarvioesitys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16395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/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2014, ohjeet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99592" y="1484784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Toimielinten talousarvioesitykset konsernihallinnolle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13.9.2013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Yleinen hintataso: 2013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2,1%</a:t>
            </a:r>
            <a:r>
              <a:rPr lang="fi-FI" dirty="0" smtClean="0"/>
              <a:t>, 2014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2,5%</a:t>
            </a:r>
            <a:r>
              <a:rPr lang="fi-FI" dirty="0" smtClean="0"/>
              <a:t>, 2015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2,2%</a:t>
            </a:r>
            <a:r>
              <a:rPr lang="fi-FI" dirty="0" smtClean="0"/>
              <a:t>, 2016 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2,0%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 Sisäisten palvelujen hintoja ei saa korottaa vuodelle 2014 lukuun ottamatta sisäisiä vuokria. Sisäiset vuokrat saavat nousta enintään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1,0%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Palkankorotukset vuonna 2014 enintään 1% ja palkkaperintöä edellisestä vuodesta 0,2% eli yhteensä n.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1,2%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Sivukulut (työnantajan sosiaalivakuutusmaksut ja eläkekulut 2014 yhteensä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22,79%</a:t>
            </a:r>
            <a:r>
              <a:rPr lang="fi-FI" dirty="0" smtClean="0"/>
              <a:t> (nyt 22,54%)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Eläkemenoperusteiset maksut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5.626.485 €</a:t>
            </a:r>
            <a:r>
              <a:rPr lang="fi-FI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Varhaiseläkemenoperusteiset maksut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974.898 €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560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844824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Yhteiset toiminnot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Lomapalkkavelat, </a:t>
            </a:r>
            <a:r>
              <a:rPr lang="fi-FI" dirty="0" err="1" smtClean="0"/>
              <a:t>kuel-</a:t>
            </a:r>
            <a:r>
              <a:rPr lang="fi-FI" dirty="0" smtClean="0"/>
              <a:t> ja </a:t>
            </a:r>
            <a:r>
              <a:rPr lang="fi-FI" dirty="0" err="1" smtClean="0"/>
              <a:t>varhemaksut</a:t>
            </a:r>
            <a:r>
              <a:rPr lang="fi-FI" dirty="0" smtClean="0"/>
              <a:t>, kustannukset yhteensä n. 350.000 € pienemmät verrattuna ennusteeseen 2013 (- 4,7 %)</a:t>
            </a:r>
          </a:p>
          <a:p>
            <a:endParaRPr lang="fi-FI" dirty="0" smtClean="0"/>
          </a:p>
          <a:p>
            <a:r>
              <a:rPr lang="fi-FI" b="1" dirty="0" smtClean="0"/>
              <a:t>Virasto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Hankerahoituksen osalta tuet ja avustukset ja vastaavasti henkilöstökulut ja muut menot n. 840.000 € pienemmät kuin ennusteessa 2013, EU-kausi päättyy 31.12.2013 ja uudesta rahoituskaudesta ei ole tietoa miten rahoitukset muodostuvat, nyt budjetissa ainoastaan vanhat ”hännät”, joista päätökset olemassa, </a:t>
            </a:r>
            <a:r>
              <a:rPr lang="fi-FI" dirty="0" err="1" smtClean="0"/>
              <a:t>OPH:n</a:t>
            </a:r>
            <a:r>
              <a:rPr lang="fi-FI" dirty="0" smtClean="0"/>
              <a:t> rahoittamat on budjetoitu päätösten mukaisesti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Muun viraston osalta henkilöstömäärä on pienentynyt </a:t>
            </a:r>
            <a:r>
              <a:rPr lang="fi-FI" dirty="0" err="1" smtClean="0"/>
              <a:t>eläköitymisten</a:t>
            </a:r>
            <a:r>
              <a:rPr lang="fi-FI" dirty="0" smtClean="0"/>
              <a:t> myötä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Talousarvio ennusteen 2013 tasolla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</a:t>
            </a:r>
            <a:r>
              <a:rPr lang="fi-FI" dirty="0"/>
              <a:t>2</a:t>
            </a:r>
            <a:r>
              <a:rPr lang="fi-FI" dirty="0" smtClean="0"/>
              <a:t>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53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70080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Varhaiskasvatus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Palvelusetelit yhteensä 9.0 milj. </a:t>
            </a:r>
            <a:r>
              <a:rPr lang="fi-FI" dirty="0"/>
              <a:t>€</a:t>
            </a:r>
            <a:r>
              <a:rPr lang="fi-FI" dirty="0" smtClean="0"/>
              <a:t> (+ 18,4 %, ennuste 2013 n. 7,6 milj. €), investointituki 100.000 €</a:t>
            </a:r>
            <a:endParaRPr lang="fi-FI" dirty="0"/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Lasten hoidon tuet 10,3 milj. € (- 20,1 %, ennuste 2013 n. 12,9 milj. €)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Ostettavat päivähoitopalvelut (seudullinen, sijoitetut lapset, ostettava esiopetus ja poistuva päivähoidon maksusitoumus) yhteensä vähennystä n. 141.000 € (- 9,1 %)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/>
              <a:t>Oman toiminnan henkilöstökuluissa lisäys uudesta toiminnasta aiheutuviin palkkamenoihin n. </a:t>
            </a:r>
            <a:r>
              <a:rPr lang="fi-FI" dirty="0" smtClean="0"/>
              <a:t>688.000 </a:t>
            </a:r>
            <a:r>
              <a:rPr lang="fi-FI" dirty="0"/>
              <a:t>€, tilapäisen työvoiman palkkaus 10 kk -&gt; 12 kk n. </a:t>
            </a:r>
            <a:r>
              <a:rPr lang="fi-FI" dirty="0" smtClean="0"/>
              <a:t>469.000 €, nuorisotakuu ja nuorten lähihoitajaoppisopimus 10 </a:t>
            </a:r>
            <a:r>
              <a:rPr lang="fi-FI" dirty="0" err="1" smtClean="0"/>
              <a:t>hlö</a:t>
            </a:r>
            <a:r>
              <a:rPr lang="fi-FI" dirty="0" smtClean="0"/>
              <a:t> n.128.000 €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Muiden palveluiden ostoissa lisäystä mm. sovelluspalveluissa n. 75.000 € (</a:t>
            </a:r>
            <a:r>
              <a:rPr lang="fi-FI" dirty="0" err="1" smtClean="0"/>
              <a:t>Effican</a:t>
            </a:r>
            <a:r>
              <a:rPr lang="fi-FI" dirty="0" smtClean="0"/>
              <a:t> läsnäolojen seuranta, </a:t>
            </a:r>
            <a:r>
              <a:rPr lang="fi-FI" dirty="0" err="1" smtClean="0"/>
              <a:t>Wilma</a:t>
            </a:r>
            <a:r>
              <a:rPr lang="fi-FI" dirty="0" smtClean="0"/>
              <a:t>, perhepäivähoitajien työajan seuranta)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Ruokapalveluissa kasvu 5,2 % vuoden 2013 tasoon, yhteensä 5,4 milj.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/>
              <a:t>V</a:t>
            </a:r>
            <a:r>
              <a:rPr lang="fi-FI" dirty="0" smtClean="0"/>
              <a:t>uokra- ja siivouskustannuksissa vähennystä noin 23.000 € (-0,3 %)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2013 nähden 1,3 %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</a:t>
            </a:r>
            <a:r>
              <a:rPr lang="fi-FI" dirty="0"/>
              <a:t>2</a:t>
            </a:r>
            <a:r>
              <a:rPr lang="fi-FI" dirty="0" smtClean="0"/>
              <a:t>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59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844824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Perusopetus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Saadut tuet ja avustukset n. 3,3 milj. €, sisältää kevään 2014 osuuden myönnetyistä pop-rahasta (1,4 milj. €), tasa-arvorahasta (1.1 milj. €) ja valtionosuudet vieraskielisistä oppilaista (744.000 €), uusia ryhmäkokovaltionosuuksia ei ole budjetoitu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Kotikuntakorvaustulot ja –menot vuoden 2013 tasolla, </a:t>
            </a:r>
            <a:r>
              <a:rPr lang="fi-FI" dirty="0" err="1" smtClean="0"/>
              <a:t>VM:n</a:t>
            </a:r>
            <a:r>
              <a:rPr lang="fi-FI" dirty="0" smtClean="0"/>
              <a:t> ennusteet syyskuussa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Henkilöstökuluissa vähennystä ennusteeseen 31.12.2013 nähden n. 1,5 milj. € (- 2,4 %)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Koulukuljetusmenot n. 3,5 milj. € ( </a:t>
            </a:r>
            <a:r>
              <a:rPr lang="fi-FI" dirty="0"/>
              <a:t>+</a:t>
            </a:r>
            <a:r>
              <a:rPr lang="fi-FI" dirty="0" smtClean="0"/>
              <a:t> 1,5 %)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Ruokapalvelumenoissa kasvu vuoden 2013 tasoon + 3,7 %, yhteensä 7,2 milj.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Vuokrissa ja siivouskustannuksissa kasvua n. 820.000 € (+3,7 %)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2013 nähden 1,0 %</a:t>
            </a:r>
          </a:p>
          <a:p>
            <a:endParaRPr lang="fi-FI" dirty="0" smtClean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</a:t>
            </a:r>
            <a:r>
              <a:rPr lang="fi-FI" dirty="0"/>
              <a:t>2</a:t>
            </a:r>
            <a:r>
              <a:rPr lang="fi-FI" dirty="0" smtClean="0"/>
              <a:t>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0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8536" y="1782108"/>
            <a:ext cx="7485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Ruotsinkielinen kasvatus ja opetus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Saadut tuet ja avustukset n. 91.000 €, sisältää kevään 2014 osuuden myönnetyistä pop-rahasta, uusia ryhmäkokovaltionosuuksia ei ole budjetoitu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Kotikuntakorvaustulot ja –menot vuoden 2013 tasolla, </a:t>
            </a:r>
            <a:r>
              <a:rPr lang="fi-FI" dirty="0" err="1" smtClean="0"/>
              <a:t>VM:n</a:t>
            </a:r>
            <a:r>
              <a:rPr lang="fi-FI" dirty="0" smtClean="0"/>
              <a:t> ennusteet syyskuussa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Henkilöstökuluissa kasvua ennusteeseen 2,9 %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err="1" smtClean="0"/>
              <a:t>Sirkkalabackenin</a:t>
            </a:r>
            <a:r>
              <a:rPr lang="fi-FI" dirty="0" smtClean="0"/>
              <a:t> iltapäivätoiminta siirtyy nuorisotoimesta sivistystoimialan hoidettavaksi, ostopalvelu Folkhälsan </a:t>
            </a:r>
            <a:r>
              <a:rPr lang="fi-FI" dirty="0" err="1" smtClean="0"/>
              <a:t>Syd</a:t>
            </a:r>
            <a:r>
              <a:rPr lang="fi-FI" dirty="0" smtClean="0"/>
              <a:t> Ab n. 30.000 €, ruotsinkielinen koulupsykologipalvelu vieraskuntalaisille n. 6.000 €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Koulukuljetusmenot n. 521.000 €, kasvu noin 2,4 %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Ruokapalvelumenoissa kasvu päiväkodeissa + 5,2 % ja kouluissa + 3,7 %, koulut 580.000 €, lukio 132.000 €, varhaiskasvatus 345.000 €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Vuokrissa ja siivouskustannuksissa kasvua n. 22.000 € (+ 0,8 %)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2013 nähden 3,0 %</a:t>
            </a:r>
          </a:p>
          <a:p>
            <a:endParaRPr lang="fi-FI" dirty="0" smtClean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</a:t>
            </a:r>
            <a:r>
              <a:rPr lang="fi-FI" dirty="0"/>
              <a:t>2</a:t>
            </a:r>
            <a:r>
              <a:rPr lang="fi-FI" dirty="0" smtClean="0"/>
              <a:t>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15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844824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Lukiokoulutus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Opiskelijamäärässä budjetoitu kasvua n. 120 opiskelijaa (3130 opiskelijaa 2014)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Henkilöstökuluissa kasvua n. 362.000 € (+2,4 %) ennusteeseen 2013 nähden, syksyllä 2013 leikattu 108 kurssia, jotka vaikuttavat 2014 edelleen 7 kk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Ruokapalvelumenoissa kasvu + 3,7 %, yhteensä 1,6 milj.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Vuokra- ja siivouskustannuksissa kasvua n. 33.000 € (+0,9%)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nähden 2,9 %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</a:t>
            </a:r>
            <a:r>
              <a:rPr lang="fi-FI" dirty="0"/>
              <a:t>2</a:t>
            </a:r>
            <a:r>
              <a:rPr lang="fi-FI" dirty="0" smtClean="0"/>
              <a:t>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70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000" cy="57606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Talousarvio</a:t>
            </a:r>
            <a:r>
              <a:rPr lang="fi-FI" dirty="0" smtClean="0"/>
              <a:t>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F1362-B357-42D8-BC0D-2455714377E9}" type="datetime1">
              <a:rPr lang="fi-FI" smtClean="0"/>
              <a:t>5.9.2013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55576" y="184482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Ammatillinen koulutus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Opiskelijamäärät: nuorten ammatillinen peruskoulutus 3.765, oppisopimuskoulutus 1.410 (peruskoulutus 390, tutkintotavoitteinen lisäkoulutus 900, muu lisäkoulutus 120 opiskelijaa)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Taitaja 2015 varattu n. 490.000 €, johon haetaan harkinnanvaraista valtionosuutta 390.600 €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Henkilöstösuunnitelmassa 1 kuraattorin toimi varattu 2014 palkkakuluihin 8 kk:n osuus, opiskelijahuoltolaki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/>
              <a:t>Yhteishakujärjestelmän muutos lisää ohjaustarvetta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Logistiikkakoulutuksen kaluston uusiminen, koneiden uusiminen myös Taitaja2015 kisojen takia, toteutetaan leasingrahoituksella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Kone- ja metallialan koulutuksen keskittäminen Peltolaan, menojen kasvua 2014, säästöä jatkossa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Vuokra- ja siivouskustannuksissa kasvua n. </a:t>
            </a:r>
            <a:r>
              <a:rPr lang="fi-FI" dirty="0"/>
              <a:t>9</a:t>
            </a:r>
            <a:r>
              <a:rPr lang="fi-FI" dirty="0" smtClean="0"/>
              <a:t>0.000 € (+ 1,2 %)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Nettokasvu ennusteeseen nähden 3,4 %</a:t>
            </a:r>
          </a:p>
          <a:p>
            <a:pPr marL="285750" indent="-285750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11560" y="141277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Tilanne (2.9.2013):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41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2098</TotalTime>
  <Words>846</Words>
  <Application>Microsoft Office PowerPoint</Application>
  <PresentationFormat>Näytössä katseltava diaesitys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Teema1</vt:lpstr>
      <vt:lpstr>Kasvatus- ja opetuslautakunta</vt:lpstr>
      <vt:lpstr>Talousarvioesitys 2014</vt:lpstr>
      <vt:lpstr>Talousarvio 2014, ohjeet </vt:lpstr>
      <vt:lpstr>Talousarvio 2014 </vt:lpstr>
      <vt:lpstr>Talousarvio 2014</vt:lpstr>
      <vt:lpstr>Talousarvio 2014</vt:lpstr>
      <vt:lpstr>Talousarvio 2014</vt:lpstr>
      <vt:lpstr>Talousarvio 2014</vt:lpstr>
      <vt:lpstr>Talousarvio 2014</vt:lpstr>
      <vt:lpstr>Talousarvio 2014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opetusvirasto</dc:title>
  <dc:creator>Nikkinen Marja</dc:creator>
  <cp:lastModifiedBy>Lehmusto Hanna</cp:lastModifiedBy>
  <cp:revision>134</cp:revision>
  <cp:lastPrinted>2013-09-02T11:02:46Z</cp:lastPrinted>
  <dcterms:created xsi:type="dcterms:W3CDTF">2012-08-02T07:47:50Z</dcterms:created>
  <dcterms:modified xsi:type="dcterms:W3CDTF">2013-09-05T12:28:56Z</dcterms:modified>
</cp:coreProperties>
</file>