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30.8.2013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30.8.2013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fi-FI" dirty="0"/>
              <a:t>Kasvatus- ja opetuslautakunnan vastuualueella eli sivistystoimialalla toiminnalliset tavoitteet ovat toteutuneet varsin hyvin.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Yleissivistävän </a:t>
            </a:r>
            <a:r>
              <a:rPr lang="fi-FI" dirty="0"/>
              <a:t>koulutuksen palveluverkossa on tapahtunut muutoksia 1.8. 2013 lukien aiempien päätösten perusteella. 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Ammatillisen </a:t>
            </a:r>
            <a:r>
              <a:rPr lang="fi-FI" dirty="0"/>
              <a:t>koulutuksen ja varhaiskasvatuksen kysyntä on kasvanut, joka näkyy siinä, että taloudelliset tavoitteet eivät ole täysin toteutumassa.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Talousarvion </a:t>
            </a:r>
            <a:r>
              <a:rPr lang="fi-FI" dirty="0"/>
              <a:t>tulot ja menot ovat ylittymässä. Tämä näkyy siinä, että netto ylittyy noin 4 miljoonaa euroa. Konsernin kannalta osa ylityksestä kompensoituu valtionosuuksien kasvuna, koska ammatillisen koulutuksen </a:t>
            </a:r>
            <a:r>
              <a:rPr lang="fi-FI" dirty="0" smtClean="0"/>
              <a:t>valtionosuus-järjestelmä </a:t>
            </a:r>
            <a:r>
              <a:rPr lang="fi-FI" dirty="0"/>
              <a:t>on suoritusperusteinen.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305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30.8.2013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07704" y="197346"/>
            <a:ext cx="2447840" cy="432048"/>
          </a:xfrm>
        </p:spPr>
        <p:txBody>
          <a:bodyPr>
            <a:normAutofit/>
          </a:bodyPr>
          <a:lstStyle/>
          <a:p>
            <a:r>
              <a:rPr lang="fi-FI" sz="2400" b="0" dirty="0" smtClean="0"/>
              <a:t>Toimiala</a:t>
            </a:r>
            <a:endParaRPr lang="fi-FI" sz="2400" b="0" dirty="0"/>
          </a:p>
        </p:txBody>
      </p:sp>
      <p:sp>
        <p:nvSpPr>
          <p:cNvPr id="8" name="Suorakulmio 7"/>
          <p:cNvSpPr/>
          <p:nvPr/>
        </p:nvSpPr>
        <p:spPr>
          <a:xfrm>
            <a:off x="2286000" y="-25702051"/>
            <a:ext cx="6606480" cy="1745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	 TA 2013 	 TA 2013 muutokset 	 TA 2013 siirrot 	 TA 2013 yhteensä 	" Toteutumis-ennuste "	" Poikkeama ennuste/TA muutoksin "	" Muutos-% ennuste/TA muutoksin "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 TA 2013 	 TA 2013 muutokset 	 TA 2013 siirrot 	 TA 2013 yhteensä 	" Toteutumis-ennuste "	" Poikkeama ennuste/TA muutoksin "	" Muutos-% ennuste/TA muutoksin "</a:t>
            </a:r>
          </a:p>
          <a:p>
            <a:r>
              <a:rPr lang="fi-FI" sz="800" dirty="0"/>
              <a:t>Käyttötalousosa (1.000 €)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Kasvatus- ja opetuslautakunta							</a:t>
            </a:r>
          </a:p>
          <a:p>
            <a:r>
              <a:rPr lang="fi-FI" sz="800" dirty="0"/>
              <a:t>Toimintatuotot	26 089			26 089	28 122	2 033	8 %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298 723	-14		298 709	304 788	-6 078	2 %</a:t>
            </a:r>
          </a:p>
          <a:p>
            <a:r>
              <a:rPr lang="fi-FI" sz="800" dirty="0"/>
              <a:t>Toimintakate	-272 634	14		-272 621	-276 666	-4 045	1 %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Aikuiskoulutuksen tulosalue							</a:t>
            </a:r>
          </a:p>
          <a:p>
            <a:r>
              <a:rPr lang="fi-FI" sz="800" dirty="0"/>
              <a:t>Toimintatuotot	3 223			3 223	3 529	306	9 %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9 707		-52	9 655	10 102	-447	5 %</a:t>
            </a:r>
          </a:p>
          <a:p>
            <a:r>
              <a:rPr lang="fi-FI" sz="800" dirty="0"/>
              <a:t>Toimintakate	-6 483		52	-6 432	-6 573	-141	2 %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Lukiokoulutuksen tulosalue							</a:t>
            </a:r>
          </a:p>
          <a:p>
            <a:r>
              <a:rPr lang="fi-FI" sz="800" dirty="0"/>
              <a:t>Toimintatuotot	379			379	419	40	11 %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21 716			21 716	21 767	-51	0 %</a:t>
            </a:r>
          </a:p>
          <a:p>
            <a:r>
              <a:rPr lang="fi-FI" sz="800" dirty="0"/>
              <a:t>Toimintakate	-21 337			-21 337	-21 349	-11	0 %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Ammatillisen koulutuksen tulosalue							</a:t>
            </a:r>
          </a:p>
          <a:p>
            <a:r>
              <a:rPr lang="fi-FI" sz="800" dirty="0"/>
              <a:t>Toimintatuotot	2 524			2 524	2 503	-21	-1 %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41 214			41 214	41 857	-643	2 %</a:t>
            </a:r>
          </a:p>
          <a:p>
            <a:r>
              <a:rPr lang="fi-FI" sz="800" dirty="0"/>
              <a:t>Toimintakate	-38 690			-38 690	-39 354	-664	2 %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Kasvatus- ja opetusvirasto							</a:t>
            </a:r>
          </a:p>
          <a:p>
            <a:r>
              <a:rPr lang="fi-FI" sz="800" dirty="0"/>
              <a:t>Toimintatuotot	2 036			2 036	2 612	576	28 %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9 219	-44	-138	9 037	9 576	-539	6 %</a:t>
            </a:r>
          </a:p>
          <a:p>
            <a:r>
              <a:rPr lang="fi-FI" sz="800" dirty="0"/>
              <a:t>Toimintakate	-7 183	44	138	-7 001	-6 964	37	-1 %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Kasvatus- ja </a:t>
            </a:r>
            <a:r>
              <a:rPr lang="fi-FI" sz="800" dirty="0" err="1"/>
              <a:t>opetus.ltk</a:t>
            </a:r>
            <a:r>
              <a:rPr lang="fi-FI" sz="800" dirty="0"/>
              <a:t> </a:t>
            </a:r>
            <a:r>
              <a:rPr lang="fi-FI" sz="800" dirty="0" err="1"/>
              <a:t>yht.toim</a:t>
            </a:r>
            <a:r>
              <a:rPr lang="fi-FI" sz="800" dirty="0"/>
              <a:t>.							</a:t>
            </a:r>
          </a:p>
          <a:p>
            <a:r>
              <a:rPr lang="fi-FI" sz="800" dirty="0"/>
              <a:t>Toimintatuotot							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7 110			7 110	7 379	-270	4 %</a:t>
            </a:r>
          </a:p>
          <a:p>
            <a:r>
              <a:rPr lang="fi-FI" sz="800" dirty="0"/>
              <a:t>Toimintakate	-7 110			-7 110	-7 379	-270	4 %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Perusopetus							</a:t>
            </a:r>
          </a:p>
          <a:p>
            <a:r>
              <a:rPr lang="fi-FI" sz="800" dirty="0"/>
              <a:t>Toimintatuotot	9 285			9 285	10 663	1 378	15 %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118 012		-7 535	110 476	112 004	-1 527	1 %</a:t>
            </a:r>
          </a:p>
          <a:p>
            <a:r>
              <a:rPr lang="fi-FI" sz="800" dirty="0"/>
              <a:t>Toimintakate	-108 727		7 535	-101 192	-101 341	-149	0 %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Varhaiskasvatus							</a:t>
            </a:r>
          </a:p>
          <a:p>
            <a:r>
              <a:rPr lang="fi-FI" sz="800" dirty="0"/>
              <a:t>Toimintatuotot	7 791			7 791	7 419	-372	-5 %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85 980	31	-537	85 474	87 949	-2 475	3 %</a:t>
            </a:r>
          </a:p>
          <a:p>
            <a:r>
              <a:rPr lang="fi-FI" sz="800" dirty="0"/>
              <a:t>Toimintakate	-78 190	-31	537	-77 684	-80 530	-2 847	4 %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TOT	</a:t>
            </a:r>
            <a:r>
              <a:rPr lang="fi-FI" sz="800" dirty="0" err="1"/>
              <a:t>TOT</a:t>
            </a:r>
            <a:r>
              <a:rPr lang="fi-FI" sz="800" dirty="0"/>
              <a:t>	</a:t>
            </a:r>
            <a:r>
              <a:rPr lang="fi-FI" sz="800" dirty="0" err="1"/>
              <a:t>TOT</a:t>
            </a:r>
            <a:r>
              <a:rPr lang="fi-FI" sz="800" dirty="0"/>
              <a:t>				</a:t>
            </a:r>
          </a:p>
          <a:p>
            <a:r>
              <a:rPr lang="fi-FI" sz="800" dirty="0"/>
              <a:t>Ruotsink. </a:t>
            </a:r>
            <a:r>
              <a:rPr lang="fi-FI" sz="800" dirty="0" err="1"/>
              <a:t>kasv</a:t>
            </a:r>
            <a:r>
              <a:rPr lang="fi-FI" sz="800" dirty="0"/>
              <a:t>. ja opetuksen tulosalue							</a:t>
            </a:r>
          </a:p>
          <a:p>
            <a:r>
              <a:rPr lang="fi-FI" sz="800" dirty="0"/>
              <a:t>Toimintatuotot	852			852	978	125	15 %</a:t>
            </a:r>
          </a:p>
          <a:p>
            <a:r>
              <a:rPr lang="fi-FI" sz="800" dirty="0"/>
              <a:t>Valmistus omaan </a:t>
            </a:r>
            <a:r>
              <a:rPr lang="fi-FI" sz="800" dirty="0" err="1"/>
              <a:t>kayttoon</a:t>
            </a:r>
            <a:r>
              <a:rPr lang="fi-FI" sz="800" dirty="0"/>
              <a:t>							</a:t>
            </a:r>
          </a:p>
          <a:p>
            <a:r>
              <a:rPr lang="fi-FI" sz="800" dirty="0"/>
              <a:t>Toimintamenot	5 766		8 261	14 028	14 153	-125	1 %</a:t>
            </a:r>
          </a:p>
          <a:p>
            <a:r>
              <a:rPr lang="fi-FI" sz="800" dirty="0"/>
              <a:t>Toimintakate	-4 914		-8 261	-13 175	-13 175		0 %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2013.vuosi_syöttö	2013.vuosi_syöttö		2013.vuosi_syöttö	2013.vuosi_syöttö	2013.vuosi_syöttö	2013.vuosi_syöttö</a:t>
            </a:r>
          </a:p>
          <a:p>
            <a:r>
              <a:rPr lang="fi-FI" sz="800" dirty="0"/>
              <a:t>	TA	</a:t>
            </a:r>
            <a:r>
              <a:rPr lang="fi-FI" sz="800" dirty="0" err="1"/>
              <a:t>TA_muutos</a:t>
            </a:r>
            <a:r>
              <a:rPr lang="fi-FI" sz="800" dirty="0"/>
              <a:t>			TO_EHD		TS_3</a:t>
            </a:r>
          </a:p>
          <a:p>
            <a:r>
              <a:rPr lang="fi-FI" sz="800" dirty="0"/>
              <a:t>Investointiosa (1.000 €)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							</a:t>
            </a:r>
          </a:p>
          <a:p>
            <a:r>
              <a:rPr lang="fi-FI" sz="800" dirty="0"/>
              <a:t>Kasvatus- ja opetuslautakunta							</a:t>
            </a:r>
          </a:p>
          <a:p>
            <a:r>
              <a:rPr lang="fi-FI" sz="800" dirty="0"/>
              <a:t>Investointikulut	2 000			2 000	2 000		0 %</a:t>
            </a:r>
          </a:p>
          <a:p>
            <a:r>
              <a:rPr lang="fi-FI" sz="800" dirty="0"/>
              <a:t>Valtionosuudet ja muut rahoitusosuudet							</a:t>
            </a:r>
          </a:p>
          <a:p>
            <a:r>
              <a:rPr lang="fi-FI" sz="800" dirty="0"/>
              <a:t>Pysyvien vastaavien luovutustuotot							</a:t>
            </a:r>
          </a:p>
          <a:p>
            <a:r>
              <a:rPr lang="fi-FI" sz="800" dirty="0"/>
              <a:t>NETTO	2 000			2 000	2 000		0 %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6771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91</TotalTime>
  <Words>91</Words>
  <Application>Microsoft Office PowerPoint</Application>
  <PresentationFormat>Näytössä katseltava diaesitys (4:3)</PresentationFormat>
  <Paragraphs>104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Esitysmalli Suomi</vt:lpstr>
      <vt:lpstr>Sivistystoimiala</vt:lpstr>
      <vt:lpstr>Toimiala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Lautakunta/Johtokunta</dc:title>
  <dc:creator>Rannikko Riikka</dc:creator>
  <cp:lastModifiedBy>Skyttä Pirjo</cp:lastModifiedBy>
  <cp:revision>14</cp:revision>
  <cp:lastPrinted>2012-01-23T13:05:33Z</cp:lastPrinted>
  <dcterms:created xsi:type="dcterms:W3CDTF">2012-04-10T09:55:46Z</dcterms:created>
  <dcterms:modified xsi:type="dcterms:W3CDTF">2013-08-30T07:11:42Z</dcterms:modified>
</cp:coreProperties>
</file>