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5"/>
  </p:notesMasterIdLst>
  <p:handoutMasterIdLst>
    <p:handoutMasterId r:id="rId16"/>
  </p:handoutMasterIdLst>
  <p:sldIdLst>
    <p:sldId id="256" r:id="rId7"/>
    <p:sldId id="320" r:id="rId8"/>
    <p:sldId id="321" r:id="rId9"/>
    <p:sldId id="310" r:id="rId10"/>
    <p:sldId id="341" r:id="rId11"/>
    <p:sldId id="342" r:id="rId12"/>
    <p:sldId id="343" r:id="rId13"/>
    <p:sldId id="344" r:id="rId14"/>
  </p:sldIdLst>
  <p:sldSz cx="9144000" cy="6858000" type="screen4x3"/>
  <p:notesSz cx="7315200" cy="9601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43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14.6.2013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14.6.2013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43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Uudistamisohjelma suunnittelukaudelle 2014-2016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Kaupunginhallitus</a:t>
            </a:r>
          </a:p>
          <a:p>
            <a:r>
              <a:rPr lang="fi-FI" dirty="0" smtClean="0"/>
              <a:t>03.06.2013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000" cy="7969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Sivistystoimialan toimintaympäristö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115616" y="1700808"/>
            <a:ext cx="5544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Varhaiskasvatuksen kysynnän kasvu vuodesta 2009, perusopetuksen oppilasmäärän laskun pysähtyminen ja kääntyminen kasvuun 2015. Lukio- ja ammatillisen koulutuksen määrän vakaus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Maahanmuuttajataustaisen väestön jatkuva kasvu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Valtionosuuksien leikkaukset tai jäädyttämiset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Uuden lainsäädännön (oppilashuoltolaki, varhaiskasvatuslaki) vaikutukset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5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460432" cy="796950"/>
          </a:xfrm>
        </p:spPr>
        <p:txBody>
          <a:bodyPr>
            <a:noAutofit/>
          </a:bodyPr>
          <a:lstStyle/>
          <a:p>
            <a:pPr lvl="1"/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Sivistystoimialan keskeiset toimenpiteet</a:t>
            </a:r>
            <a:br>
              <a:rPr lang="fi-FI" sz="2800" b="1" dirty="0" smtClean="0">
                <a:solidFill>
                  <a:schemeClr val="tx2"/>
                </a:solidFill>
                <a:latin typeface="+mj-lt"/>
              </a:rPr>
            </a:br>
            <a:endParaRPr lang="fi-FI" sz="28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7416824" cy="52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5085184"/>
            <a:ext cx="1763688" cy="1152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892480" cy="796950"/>
          </a:xfrm>
        </p:spPr>
        <p:txBody>
          <a:bodyPr>
            <a:noAutofit/>
          </a:bodyPr>
          <a:lstStyle/>
          <a:p>
            <a:pPr lvl="1"/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Sivistystoimiala</a:t>
            </a:r>
            <a:br>
              <a:rPr lang="fi-FI" sz="2800" b="1" dirty="0" smtClean="0">
                <a:solidFill>
                  <a:schemeClr val="tx2"/>
                </a:solidFill>
                <a:latin typeface="+mj-lt"/>
              </a:rPr>
            </a:br>
            <a:endParaRPr lang="fi-FI" sz="28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3501008"/>
            <a:ext cx="8352283" cy="25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smtClean="0"/>
              <a:t>Uudistamisohjelma</a:t>
            </a:r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Perusopetuksen ryhmäkoon kasvattaminen keskimääräisestä 19 oppilaasta 21 oppilaaseen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Varhaiskasvatuksen henkilöstön </a:t>
            </a:r>
            <a:r>
              <a:rPr lang="fi-FI" sz="1600" b="0" dirty="0" err="1" smtClean="0"/>
              <a:t>työhyvinvoinnin</a:t>
            </a:r>
            <a:r>
              <a:rPr lang="fi-FI" sz="1600" b="0" dirty="0" smtClean="0"/>
              <a:t> tukeminen ja oikea-aikainen resursointi, sijaistyövoiman käytön vähentäminen</a:t>
            </a:r>
            <a:endParaRPr lang="fi-FI" sz="1600" b="0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Seudullinen lukiokoulutuksen kustannussopimus</a:t>
            </a:r>
            <a:endParaRPr lang="fi-FI" sz="1600" b="0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Varhaiskasvatuksen laitoshuoltajien työn mitoituksen tarkistaminen siivouksen ja ruokahuollon osalta ja ilman hoidollista työtä</a:t>
            </a:r>
            <a:endParaRPr lang="fi-FI" sz="1600" b="0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Varhaiskasvatuksen palveluohjauksen kehittäminen ja kysynnän ohjaaminen kevyempien hoitopalveluiden piiriin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48" y="1196751"/>
            <a:ext cx="80391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9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Taloustilanne ja ennuste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254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Taloustilanne 1-5/2013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9297551" cy="377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1763688" y="530120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Ennuste: menot + 4 M€, tulot + 2 M€ ja netto + 2 M€ 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48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Onnea!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Peruskoulunsa päätti vajaat 1500 oppilasta, ylioppilastutkinnon suoritti 1000 opiskelijaa ja ammattitutkinnon noin 950 opiskelijaa.</a:t>
            </a:r>
          </a:p>
          <a:p>
            <a:r>
              <a:rPr lang="fi-FI" dirty="0"/>
              <a:t>Turun lukiot olivat jälleen valtakunnallista huippua yo-kirjoituksissa. Pakollisten aineiden kirjoitustuloksilla mitattuna Luostarivuoren lukio oli tämän vuoden yo-kirjoituksissa Suomen viidenneksi paras lukio. Turun klassikon lukio oli sijalla 13, Puolalanmäen lukio 14. ja </a:t>
            </a:r>
            <a:r>
              <a:rPr lang="fi-FI" dirty="0" err="1"/>
              <a:t>Katedralskolan</a:t>
            </a:r>
            <a:r>
              <a:rPr lang="fi-FI" dirty="0"/>
              <a:t> sijalla 24. Valtakunnallisesti Turku oli sijalla 8 ja suurista kaupungeista vain Helsinki ylsi niukasti Turun edelle</a:t>
            </a:r>
            <a:r>
              <a:rPr lang="fi-FI" dirty="0" smtClean="0"/>
              <a:t>. Opiskelijoiden lähtötaso huomioiden </a:t>
            </a:r>
            <a:r>
              <a:rPr lang="fi-FI" dirty="0" err="1" smtClean="0"/>
              <a:t>Katedralskolan</a:t>
            </a:r>
            <a:r>
              <a:rPr lang="fi-FI" dirty="0" smtClean="0"/>
              <a:t> on </a:t>
            </a:r>
            <a:r>
              <a:rPr lang="fi-FI" smtClean="0"/>
              <a:t>maamme huippulukioita.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16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yksystä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On toivottu perusopetusta koskevaa seminaaria, jossa käsiteltäisiin Opetussuunnitelma 2016 – uudistustyötä. </a:t>
            </a:r>
          </a:p>
          <a:p>
            <a:r>
              <a:rPr lang="fi-FI" dirty="0" smtClean="0"/>
              <a:t>On toivottu tilaisuutta, jossa toimialan esimiehet voisivat tutustua lautakuntaan</a:t>
            </a:r>
          </a:p>
          <a:p>
            <a:r>
              <a:rPr lang="fi-FI" dirty="0" smtClean="0"/>
              <a:t>Talousarvion laatiminen keskeinen kysymys sekä siihen liittyvät seikat: investoinnit erityisesti päiväkotien osalta ja Kampus-hanke.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14.6.2013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275865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CEFDF6AB6B542348AE0DDE8130D7078E" ma:contentTypeVersion="113" ma:contentTypeDescription="Luo uusi asiakirja." ma:contentTypeScope="" ma:versionID="1165894a45bae4ecea9c6c232cef14ab">
  <xsd:schema xmlns:xsd="http://www.w3.org/2001/XMLSchema" xmlns:xs="http://www.w3.org/2001/XMLSchema" xmlns:p="http://schemas.microsoft.com/office/2006/metadata/properties" xmlns:ns2="b03131df-fdca-4f96-b491-cb071e0af91d" targetNamespace="http://schemas.microsoft.com/office/2006/metadata/properties" ma:root="true" ma:fieldsID="10a68fcd29430d68a8fff655e7aca8f9" ns2:_=""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_dlc_DocId" minOccurs="0"/>
                <xsd:element ref="ns2:_dlc_DocIdUrl" minOccurs="0"/>
                <xsd:element ref="ns2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 " ma:internalName="Kuvaus_x002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_Julkisuus_ xmlns="b03131df-fdca-4f96-b491-cb071e0af91d">Julkinen</_Julkisuus_>
    <Kuvaus_x0020_ xmlns="b03131df-fdca-4f96-b491-cb071e0af91d" xsi:nil="true"/>
    <TaxCatchAll xmlns="b03131df-fdca-4f96-b491-cb071e0af91d">
      <Value>2</Value>
      <Value>4</Value>
      <Value>3</Value>
      <Value>24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Suunnitelma</TermName>
          <TermId xmlns="http://schemas.microsoft.com/office/infopath/2007/PartnerControls">cfe62796-5d0d-4f9c-88a6-a18691657d5e</TermId>
        </TermInfo>
      </Terms>
    </f6425a5d6274420ba12265519cac2494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Props1.xml><?xml version="1.0" encoding="utf-8"?>
<ds:datastoreItem xmlns:ds="http://schemas.openxmlformats.org/officeDocument/2006/customXml" ds:itemID="{70378377-A50D-4414-8420-7797C8071B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E39A155-4FDD-42EA-A794-47D3CB3664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CC5478-4154-469B-AF0E-85881E5B6817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b03131df-fdca-4f96-b491-cb071e0af91d"/>
  </ds:schemaRefs>
</ds:datastoreItem>
</file>

<file path=customXml/itemProps4.xml><?xml version="1.0" encoding="utf-8"?>
<ds:datastoreItem xmlns:ds="http://schemas.openxmlformats.org/officeDocument/2006/customXml" ds:itemID="{C236D86C-32BB-4242-8EAF-898F7447468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1C9C67E-AC70-4B54-902E-79D9C382F15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19288</TotalTime>
  <Words>270</Words>
  <Application>Microsoft Office PowerPoint</Application>
  <PresentationFormat>Näytössä katseltava diaesitys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tku_ppt-pohja_25012012</vt:lpstr>
      <vt:lpstr>Uudistamisohjelma suunnittelukaudelle 2014-2016</vt:lpstr>
      <vt:lpstr>Sivistystoimialan toimintaympäristö </vt:lpstr>
      <vt:lpstr>Sivistystoimialan keskeiset toimenpiteet </vt:lpstr>
      <vt:lpstr>Sivistystoimiala </vt:lpstr>
      <vt:lpstr>Taloustilanne ja ennuste</vt:lpstr>
      <vt:lpstr>Taloustilanne 1-5/2013</vt:lpstr>
      <vt:lpstr>Onnea!</vt:lpstr>
      <vt:lpstr>Syksystä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valtteri.mikkola@turku.fi</dc:creator>
  <cp:lastModifiedBy>Lehmusto Hanna</cp:lastModifiedBy>
  <cp:revision>288</cp:revision>
  <cp:lastPrinted>2013-05-17T13:25:05Z</cp:lastPrinted>
  <dcterms:created xsi:type="dcterms:W3CDTF">2012-01-04T10:39:25Z</dcterms:created>
  <dcterms:modified xsi:type="dcterms:W3CDTF">2013-06-14T10:45:56Z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0x010100BABE01DC4AF04CBC98B987127D9FC69A0800CEFDF6AB6B542348AE0DDE8130D7078E</vt:lpwstr>
  </property>
  <property fmtid="{D5CDD505-2E9C-101B-9397-08002B2CF9AE}" pid="3" name="j08d1eaf84c644719eb3d45d656088a2">
    <vt:lpwstr>Videokuva|82098cdd-6e57-4a24-8887-90ce7bab4a54</vt:lpwstr>
  </property>
  <property fmtid="{D5CDD505-2E9C-101B-9397-08002B2CF9AE}" pid="4" name="ec87dd8dbe3f4b87b196639a53969ad4">
    <vt:lpwstr>Suomi|ddab1725-3888-478f-9c8c-3eeceecd16e9</vt:lpwstr>
  </property>
  <property fmtid="{D5CDD505-2E9C-101B-9397-08002B2CF9AE}" pid="5" name="bcb735522fc34cde8200f6a746f2dda6">
    <vt:lpwstr>Äänitiedosto|2ce7008b-f285-403a-bd25-9c3fffad5372</vt:lpwstr>
  </property>
  <property fmtid="{D5CDD505-2E9C-101B-9397-08002B2CF9AE}" pid="6" name="h94c21d59b064f78a5c2e322551a3e88">
    <vt:lpwstr>Diaesitys|29bf125c-3304-4b20-a038-e327a30ca536</vt:lpwstr>
  </property>
  <property fmtid="{D5CDD505-2E9C-101B-9397-08002B2CF9AE}" pid="7" name="_Kieli">
    <vt:lpwstr>1;#Suomi|ddab1725-3888-478f-9c8c-3eeceecd16e9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Tekstin tyyppi">
    <vt:lpwstr>24;#Suunnitelma|cfe62796-5d0d-4f9c-88a6-a18691657d5e</vt:lpwstr>
  </property>
  <property fmtid="{D5CDD505-2E9C-101B-9397-08002B2CF9AE}" pid="10" name="__x00c4__x00e4_nitiedoston_x0020_tyyppi">
    <vt:lpwstr>3;#Äänitiedosto|2ce7008b-f285-403a-bd25-9c3fffad5372</vt:lpwstr>
  </property>
  <property fmtid="{D5CDD505-2E9C-101B-9397-08002B2CF9AE}" pid="11" name="_Esitysaineistojen_x0020_tyyppi">
    <vt:lpwstr>4;#Diaesitys|29bf125c-3304-4b20-a038-e327a30ca536</vt:lpwstr>
  </property>
  <property fmtid="{D5CDD505-2E9C-101B-9397-08002B2CF9AE}" pid="12" name="_Äänitiedoston tyyppi">
    <vt:lpwstr>3;#Äänitiedosto|2ce7008b-f285-403a-bd25-9c3fffad5372</vt:lpwstr>
  </property>
  <property fmtid="{D5CDD505-2E9C-101B-9397-08002B2CF9AE}" pid="13" name="_Esitysaineistojen tyyppi">
    <vt:lpwstr>4;#Diaesitys|29bf125c-3304-4b20-a038-e327a30ca536</vt:lpwstr>
  </property>
  <property fmtid="{D5CDD505-2E9C-101B-9397-08002B2CF9AE}" pid="14" name="Videotiedoston tyyppi">
    <vt:lpwstr>2;#Videokuva|82098cdd-6e57-4a24-8887-90ce7bab4a54</vt:lpwstr>
  </property>
</Properties>
</file>