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6"/>
  </p:sldMasterIdLst>
  <p:notesMasterIdLst>
    <p:notesMasterId r:id="rId22"/>
  </p:notesMasterIdLst>
  <p:handoutMasterIdLst>
    <p:handoutMasterId r:id="rId23"/>
  </p:handoutMasterIdLst>
  <p:sldIdLst>
    <p:sldId id="256" r:id="rId7"/>
    <p:sldId id="277" r:id="rId8"/>
    <p:sldId id="340" r:id="rId9"/>
    <p:sldId id="320" r:id="rId10"/>
    <p:sldId id="321" r:id="rId11"/>
    <p:sldId id="310" r:id="rId12"/>
    <p:sldId id="341" r:id="rId13"/>
    <p:sldId id="342" r:id="rId14"/>
    <p:sldId id="347" r:id="rId15"/>
    <p:sldId id="345" r:id="rId16"/>
    <p:sldId id="374" r:id="rId17"/>
    <p:sldId id="375" r:id="rId18"/>
    <p:sldId id="376" r:id="rId19"/>
    <p:sldId id="377" r:id="rId20"/>
    <p:sldId id="378" r:id="rId21"/>
  </p:sldIdLst>
  <p:sldSz cx="9144000" cy="6858000" type="screen4x3"/>
  <p:notesSz cx="7315200" cy="96012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00468B"/>
    <a:srgbClr val="FFB92F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934" autoAdjust="0"/>
    <p:restoredTop sz="94643" autoAdjust="0"/>
  </p:normalViewPr>
  <p:slideViewPr>
    <p:cSldViewPr>
      <p:cViewPr>
        <p:scale>
          <a:sx n="80" d="100"/>
          <a:sy n="80" d="100"/>
        </p:scale>
        <p:origin x="-1068" y="-72"/>
      </p:cViewPr>
      <p:guideLst>
        <p:guide orient="horz" pos="2160"/>
        <p:guide pos="5427"/>
        <p:guide pos="3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54" y="-86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7DFD3-23EC-4407-A3E0-A65838309D1D}" type="datetimeFigureOut">
              <a:rPr lang="fi-FI" smtClean="0"/>
              <a:t>6.6.2013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4143588" y="9119475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F0EBA-38FD-4C54-A2B7-1BE923A75A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6903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7200-69AA-40B8-A453-7A0CF91D5E77}" type="datetimeFigureOut">
              <a:rPr lang="fi-FI" smtClean="0"/>
              <a:t>6.6.2013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731521" y="4560571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4143588" y="9119475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9FDE4-8C83-4586-9F16-6A081C607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65819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9FDE4-8C83-4586-9F16-6A081C607BA4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1433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Kaksi versiota esityksestä:</a:t>
            </a:r>
          </a:p>
          <a:p>
            <a:r>
              <a:rPr lang="fi-FI" dirty="0" smtClean="0"/>
              <a:t>1) Prosessin johtamiseen tarkoitettu esitys</a:t>
            </a:r>
            <a:endParaRPr lang="fi-FI" dirty="0"/>
          </a:p>
          <a:p>
            <a:r>
              <a:rPr lang="fi-FI" dirty="0"/>
              <a:t>2</a:t>
            </a:r>
            <a:r>
              <a:rPr lang="fi-FI" dirty="0" smtClean="0"/>
              <a:t>) Viestintä ulospäin luottamushenkilöille ja kaupunkilaisille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9FDE4-8C83-4586-9F16-6A081C607BA4}" type="slidenum">
              <a:rPr lang="fi-FI" smtClean="0"/>
              <a:pPr/>
              <a:t>15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0549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5"/>
          <a:stretch/>
        </p:blipFill>
        <p:spPr>
          <a:xfrm>
            <a:off x="-2644" y="-188640"/>
            <a:ext cx="9144000" cy="6420107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6.6.2013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4" name="Kuva 13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97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6.6.2013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313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A3E1-455F-164C-9077-386EF556D5ED}" type="datetime1">
              <a:rPr lang="fi-FI" smtClean="0"/>
              <a:t>6.6.2013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833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F276-3E43-364D-8989-788CF2A37DE9}" type="datetime1">
              <a:rPr lang="fi-FI" smtClean="0"/>
              <a:t>6.6.2013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684000" y="620688"/>
            <a:ext cx="3815992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3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1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6" name="Otsikko 11"/>
          <p:cNvSpPr txBox="1">
            <a:spLocks/>
          </p:cNvSpPr>
          <p:nvPr userDrawn="1"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sz="2000" b="1" i="0" dirty="0"/>
          </a:p>
        </p:txBody>
      </p:sp>
    </p:spTree>
    <p:extLst>
      <p:ext uri="{BB962C8B-B14F-4D97-AF65-F5344CB8AC3E}">
        <p14:creationId xmlns:p14="http://schemas.microsoft.com/office/powerpoint/2010/main" val="61687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/>
              <a:t>6.6.2013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12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Ryhmitä 8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0" name="Suorakulmio 9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1" name="Suora yhdysviiva 10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6.6.2013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 descr="Turku_vaakuna_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7"/>
          </a:xfrm>
          <a:prstGeom prst="rect">
            <a:avLst/>
          </a:prstGeom>
        </p:spPr>
      </p:pic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grpSp>
        <p:nvGrpSpPr>
          <p:cNvPr id="14" name="Ryhmitä 13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5" name="Suorakulmio 1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6" name="Suora yhdysviiva 15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itä 17"/>
          <p:cNvGrpSpPr/>
          <p:nvPr userDrawn="1"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0" name="Suora yhdysviiva 19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080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6.6.2013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307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9"/>
          <a:stretch/>
        </p:blipFill>
        <p:spPr>
          <a:xfrm>
            <a:off x="0" y="-188640"/>
            <a:ext cx="9144000" cy="6437040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6.6.2013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05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ku_powerpoint_piirrospohja_kulma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2" y="2816932"/>
            <a:ext cx="5040562" cy="3780420"/>
          </a:xfrm>
          <a:prstGeom prst="rect">
            <a:avLst/>
          </a:prstGeom>
        </p:spPr>
      </p:pic>
      <p:grpSp>
        <p:nvGrpSpPr>
          <p:cNvPr id="18" name="Ryhmitä 17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5" name="Suorakulmio 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5" name="Suora yhdysviiva 14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4000" y="1627200"/>
            <a:ext cx="7776000" cy="4206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D4012-C01B-2E44-9A3D-1C8BBE6C2239}" type="datetime1">
              <a:rPr lang="fi-FI" smtClean="0"/>
              <a:t>6.6.2013</a:t>
            </a:fld>
            <a:endParaRPr lang="fi-FI" dirty="0"/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Esittäjän nimi</a:t>
            </a:r>
            <a:endParaRPr lang="fi-FI" dirty="0"/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9" name="Kuva 18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6"/>
          </a:xfrm>
          <a:prstGeom prst="rect">
            <a:avLst/>
          </a:prstGeom>
        </p:spPr>
      </p:pic>
      <p:sp>
        <p:nvSpPr>
          <p:cNvPr id="33" name="Otsikon paikkamerkki 32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pic>
        <p:nvPicPr>
          <p:cNvPr id="6" name="Kuva 5" descr="Turku_Åbo__Eurooppalainen_mv.png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08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24"/>
        </a:spcBef>
        <a:buClr>
          <a:srgbClr val="00468B"/>
        </a:buClr>
        <a:buSzPct val="120000"/>
        <a:buFont typeface="Arial"/>
        <a:buChar char="•"/>
        <a:defRPr sz="20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emf"/><Relationship Id="rId4" Type="http://schemas.openxmlformats.org/officeDocument/2006/relationships/package" Target="../embeddings/Microsoft_Excel_Worksheet1.xlsx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Uudistamisohjelma suunnittelukaudelle 2014-2016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 smtClean="0"/>
              <a:t>Kaupunginhallitus</a:t>
            </a:r>
          </a:p>
          <a:p>
            <a:r>
              <a:rPr lang="fi-FI" dirty="0" smtClean="0"/>
              <a:t>03.06.2013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04ED2EF-5F81-BF4E-B183-FC9EBAF08F64}" type="datetime1">
              <a:rPr lang="fi-FI" smtClean="0"/>
              <a:t>6.6.2013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7258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Taseanalyysit ja välilliset omistukset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6.6.2013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2921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i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667093"/>
              </p:ext>
            </p:extLst>
          </p:nvPr>
        </p:nvGraphicFramePr>
        <p:xfrm>
          <a:off x="323528" y="908720"/>
          <a:ext cx="8639175" cy="523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Laskentataulukko" r:id="rId4" imgW="8639122" imgH="5238810" progId="Excel.Sheet.12">
                  <p:embed/>
                </p:oleObj>
              </mc:Choice>
              <mc:Fallback>
                <p:oleObj name="Laskentataulukko" r:id="rId4" imgW="8639122" imgH="52388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3528" y="908720"/>
                        <a:ext cx="8639175" cy="523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fi-FI" sz="2400" dirty="0" smtClean="0"/>
              <a:t>Toimintakate-erittely  toimielimittäin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273468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Toimialojen tilainvestointiesitykset vuosille 2014 - 2023</a:t>
            </a:r>
            <a:endParaRPr lang="fi-FI" dirty="0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6.6.2013</a:t>
            </a:fld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12</a:t>
            </a:fld>
            <a:endParaRPr lang="fi-FI"/>
          </a:p>
        </p:txBody>
      </p:sp>
      <p:sp>
        <p:nvSpPr>
          <p:cNvPr id="3" name="Tekstiruutu 2"/>
          <p:cNvSpPr txBox="1"/>
          <p:nvPr/>
        </p:nvSpPr>
        <p:spPr>
          <a:xfrm>
            <a:off x="5580112" y="69269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Oheismateriaali 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9135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6.6.2013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13</a:t>
            </a:fld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776000" cy="796950"/>
          </a:xfrm>
        </p:spPr>
        <p:txBody>
          <a:bodyPr/>
          <a:lstStyle/>
          <a:p>
            <a:r>
              <a:rPr lang="fi-FI" dirty="0" smtClean="0"/>
              <a:t>Sivistystoimiala</a:t>
            </a:r>
            <a:endParaRPr lang="fi-FI" dirty="0"/>
          </a:p>
        </p:txBody>
      </p:sp>
      <p:graphicFrame>
        <p:nvGraphicFramePr>
          <p:cNvPr id="8" name="Taulukk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999143"/>
              </p:ext>
            </p:extLst>
          </p:nvPr>
        </p:nvGraphicFramePr>
        <p:xfrm>
          <a:off x="323528" y="1628800"/>
          <a:ext cx="8280920" cy="3743240"/>
        </p:xfrm>
        <a:graphic>
          <a:graphicData uri="http://schemas.openxmlformats.org/drawingml/2006/table">
            <a:tbl>
              <a:tblPr/>
              <a:tblGrid>
                <a:gridCol w="422394"/>
                <a:gridCol w="1737846"/>
                <a:gridCol w="1872208"/>
                <a:gridCol w="1008112"/>
                <a:gridCol w="1080120"/>
                <a:gridCol w="2160240"/>
              </a:tblGrid>
              <a:tr h="143212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i="0" u="none" strike="noStrike" dirty="0" err="1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Priori-sointi</a:t>
                      </a:r>
                      <a:endParaRPr lang="fi-FI" sz="900" b="1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786" marR="7786" marT="77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Hankkeen</a:t>
                      </a:r>
                      <a:r>
                        <a:rPr lang="fi-FI" sz="900" b="1" i="0" u="none" strike="noStrike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nimi</a:t>
                      </a:r>
                      <a:endParaRPr lang="fi-FI" sz="900" b="1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Käyttötarkoitus</a:t>
                      </a:r>
                      <a:endParaRPr lang="fi-FI" sz="900" b="1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Valmistumisvuosi-tavoite</a:t>
                      </a:r>
                      <a:endParaRPr lang="fi-FI" sz="900" b="1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Kustannusarvio €</a:t>
                      </a:r>
                      <a:endParaRPr lang="fi-FI" sz="900" b="1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Kommentti</a:t>
                      </a:r>
                      <a:endParaRPr lang="fi-FI" sz="900" b="1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321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fi-FI" sz="900" b="1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PERUSKORJAUSHANKKEET</a:t>
                      </a:r>
                      <a:r>
                        <a:rPr lang="fi-FI" sz="900" b="1" i="0" u="none" strike="noStrike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2014-2017</a:t>
                      </a:r>
                      <a:endParaRPr lang="fi-FI" sz="900" b="1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786" marR="7786" marT="77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143212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7786" marR="7786" marT="77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Katedralskolan</a:t>
                      </a:r>
                      <a:endParaRPr lang="fi-FI" sz="9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Lukiokoulutus</a:t>
                      </a: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2015</a:t>
                      </a: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7 430 000</a:t>
                      </a:r>
                      <a:endParaRPr lang="fi-FI" sz="9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 smtClean="0">
                          <a:latin typeface="Calibri" pitchFamily="34" charset="0"/>
                          <a:cs typeface="Calibri" pitchFamily="34" charset="0"/>
                        </a:rPr>
                        <a:t>Hyväksytty TA 2013, valmis 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212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</a:p>
                  </a:txBody>
                  <a:tcPr marL="7786" marR="7786" marT="77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Paltankadun</a:t>
                      </a:r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päiväkoti</a:t>
                      </a: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Varhaiskasvatus</a:t>
                      </a: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2015</a:t>
                      </a: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1 400 000</a:t>
                      </a:r>
                      <a:endParaRPr lang="fi-FI" sz="9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sz="9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212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</a:p>
                  </a:txBody>
                  <a:tcPr marL="7786" marR="7786" marT="77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Kastun koulukiinteistö</a:t>
                      </a: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Perusopetus</a:t>
                      </a: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2016</a:t>
                      </a: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7 494 000</a:t>
                      </a:r>
                      <a:endParaRPr lang="fi-FI" sz="9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 smtClean="0">
                          <a:latin typeface="Calibri" pitchFamily="34" charset="0"/>
                          <a:cs typeface="Calibri" pitchFamily="34" charset="0"/>
                        </a:rPr>
                        <a:t>Hyväksytty TA 2013, valmis 2015, siirtyy 1 v.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212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</a:p>
                  </a:txBody>
                  <a:tcPr marL="7786" marR="7786" marT="77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Puolalan</a:t>
                      </a:r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 koulukiinteistö</a:t>
                      </a: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Perusopetus</a:t>
                      </a: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2017</a:t>
                      </a: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7 924 000</a:t>
                      </a:r>
                      <a:endParaRPr lang="fi-FI" sz="9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 smtClean="0">
                          <a:latin typeface="Calibri" pitchFamily="34" charset="0"/>
                          <a:cs typeface="Calibri" pitchFamily="34" charset="0"/>
                        </a:rPr>
                        <a:t>Hyväksytty TA 2013, valmis 2016, siirtyy 1 v.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636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</a:p>
                  </a:txBody>
                  <a:tcPr marL="7786" marR="7786" marT="77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Talinkorventien päiväkoti</a:t>
                      </a: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Varhaiskasvatus</a:t>
                      </a: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2017</a:t>
                      </a: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1 300 000</a:t>
                      </a:r>
                      <a:endParaRPr lang="fi-FI" sz="9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sz="9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63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fi-FI" sz="900" b="1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PERUSKORJAUSHANKKEET 2018-2023</a:t>
                      </a:r>
                    </a:p>
                  </a:txBody>
                  <a:tcPr marL="7786" marR="7786" marT="77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151636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7786" marR="7786" marT="77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Juhana Herttuan koulukiinteistö</a:t>
                      </a: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Perusopetus</a:t>
                      </a: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2018</a:t>
                      </a: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7 370 000</a:t>
                      </a:r>
                      <a:endParaRPr lang="fi-FI" sz="9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 smtClean="0">
                          <a:latin typeface="Calibri" pitchFamily="34" charset="0"/>
                          <a:cs typeface="Calibri" pitchFamily="34" charset="0"/>
                        </a:rPr>
                        <a:t>Hyväksytty TA 2013, valmis 2016, siirtyy 2 v.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636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</a:p>
                  </a:txBody>
                  <a:tcPr marL="7786" marR="7786" marT="77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Parolanpolun päiväkoti</a:t>
                      </a: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Varhaiskasvatus</a:t>
                      </a: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2018</a:t>
                      </a: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1 250 000</a:t>
                      </a:r>
                      <a:endParaRPr lang="fi-FI" sz="9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636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</a:p>
                  </a:txBody>
                  <a:tcPr marL="7786" marR="7786" marT="77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Pansion koulukiinteistö</a:t>
                      </a: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Perusopetus</a:t>
                      </a: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2019</a:t>
                      </a: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6 690 000</a:t>
                      </a:r>
                      <a:endParaRPr lang="fi-FI" sz="9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 smtClean="0">
                          <a:latin typeface="Calibri" pitchFamily="34" charset="0"/>
                          <a:cs typeface="Calibri" pitchFamily="34" charset="0"/>
                        </a:rPr>
                        <a:t>Hyväksytty TA 2013, valmis 2018, siirtyy 1 v.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636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</a:p>
                  </a:txBody>
                  <a:tcPr marL="7786" marR="7786" marT="77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Piiparinpolun päiväkoti</a:t>
                      </a: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Varhaiskasvatus</a:t>
                      </a: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2019</a:t>
                      </a: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1 100 000</a:t>
                      </a:r>
                      <a:endParaRPr lang="fi-FI" sz="9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636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</a:p>
                  </a:txBody>
                  <a:tcPr marL="7786" marR="7786" marT="77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Kallelankadun päiväkoti</a:t>
                      </a: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Varhaiskasvatus</a:t>
                      </a: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2020</a:t>
                      </a: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1 350 000</a:t>
                      </a:r>
                      <a:endParaRPr lang="fi-FI" sz="9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63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fi-FI" sz="900" b="1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UUDISRAKENNUSHANKKEET</a:t>
                      </a:r>
                      <a:r>
                        <a:rPr lang="fi-FI" sz="900" b="1" i="0" u="none" strike="noStrike" baseline="0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 2014-2017</a:t>
                      </a:r>
                      <a:endParaRPr lang="fi-FI" sz="900" b="1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786" marR="7786" marT="77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151636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7786" marR="7786" marT="77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 err="1">
                          <a:effectLst/>
                          <a:latin typeface="Calibri" pitchFamily="34" charset="0"/>
                          <a:cs typeface="Calibri" pitchFamily="34" charset="0"/>
                        </a:rPr>
                        <a:t>Kombikoulu</a:t>
                      </a:r>
                      <a:endParaRPr lang="fi-FI" sz="9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Varhaiskasvatus- ja perusopetus</a:t>
                      </a: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2014</a:t>
                      </a: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5 048 000</a:t>
                      </a:r>
                      <a:endParaRPr lang="fi-FI" sz="9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 smtClean="0">
                          <a:latin typeface="Calibri" pitchFamily="34" charset="0"/>
                          <a:cs typeface="Calibri" pitchFamily="34" charset="0"/>
                        </a:rPr>
                        <a:t>Hyväksytty TA 2013, valmis 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636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</a:p>
                  </a:txBody>
                  <a:tcPr marL="7786" marR="7786" marT="77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Hirvensalon koulu ja </a:t>
                      </a:r>
                      <a:r>
                        <a:rPr lang="fi-FI" sz="9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päiväkoti</a:t>
                      </a:r>
                      <a:endParaRPr lang="fi-FI" sz="9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Varhaiskasvatus- ja perusopetus</a:t>
                      </a: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2016</a:t>
                      </a: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22 395 000</a:t>
                      </a:r>
                      <a:endParaRPr lang="fi-FI" sz="9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 smtClean="0">
                          <a:latin typeface="Calibri" pitchFamily="34" charset="0"/>
                          <a:cs typeface="Calibri" pitchFamily="34" charset="0"/>
                        </a:rPr>
                        <a:t>Hyväksytty TA 2013, valmis 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636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</a:p>
                  </a:txBody>
                  <a:tcPr marL="7786" marR="7786" marT="77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Sofiankadun päiväkoti</a:t>
                      </a: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Varhaiskasvatus</a:t>
                      </a: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2016</a:t>
                      </a: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4 911 111</a:t>
                      </a:r>
                      <a:endParaRPr lang="fi-FI" sz="9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 smtClean="0">
                          <a:latin typeface="Calibri" pitchFamily="34" charset="0"/>
                          <a:cs typeface="Calibri" pitchFamily="34" charset="0"/>
                        </a:rPr>
                        <a:t>Hyväksytty TA 2013, valmis 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636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</a:p>
                  </a:txBody>
                  <a:tcPr marL="7786" marR="7786" marT="77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Yli-Maarian koulu ja päiväkoti</a:t>
                      </a: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Varhaiskasvatus- ja perusopetus</a:t>
                      </a: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2017</a:t>
                      </a: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10 626 000</a:t>
                      </a:r>
                      <a:endParaRPr lang="fi-FI" sz="9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 smtClean="0">
                          <a:latin typeface="Calibri" pitchFamily="34" charset="0"/>
                          <a:cs typeface="Calibri" pitchFamily="34" charset="0"/>
                        </a:rPr>
                        <a:t>Hyväksytty TA 2013, valmis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636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</a:p>
                  </a:txBody>
                  <a:tcPr marL="7786" marR="7786" marT="77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Raunistulan päiväkoti 1</a:t>
                      </a: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Varhaiskasvatus</a:t>
                      </a: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2017</a:t>
                      </a: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4 590 000</a:t>
                      </a:r>
                      <a:endParaRPr lang="fi-FI" sz="9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 smtClean="0">
                          <a:latin typeface="Calibri" pitchFamily="34" charset="0"/>
                          <a:cs typeface="Calibri" pitchFamily="34" charset="0"/>
                        </a:rPr>
                        <a:t>Hyväksytty TA 2013, valmis 2016, siirtyy 1 v.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63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fi-FI" sz="900" b="1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UUDISRAKENNUSHANKKEET 2018-2023</a:t>
                      </a:r>
                      <a:endParaRPr lang="fi-FI" sz="900" b="1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786" marR="7786" marT="77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151636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7786" marR="7786" marT="77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Martin päiväkoti</a:t>
                      </a: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Varhaiskasvatus</a:t>
                      </a: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2018</a:t>
                      </a: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4 900 000</a:t>
                      </a:r>
                      <a:endParaRPr lang="fi-FI" sz="9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smtClean="0">
                          <a:latin typeface="Calibri" pitchFamily="34" charset="0"/>
                          <a:cs typeface="Calibri" pitchFamily="34" charset="0"/>
                        </a:rPr>
                        <a:t>Tarveselvitys valmis</a:t>
                      </a:r>
                      <a:endParaRPr lang="fi-FI" sz="9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636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</a:p>
                  </a:txBody>
                  <a:tcPr marL="7786" marR="7786" marT="77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Kakskerran koulu</a:t>
                      </a: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Perusopetus</a:t>
                      </a: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2020</a:t>
                      </a: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5 300 000</a:t>
                      </a:r>
                      <a:endParaRPr lang="fi-FI" sz="9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900" dirty="0" smtClean="0">
                          <a:latin typeface="Calibri" pitchFamily="34" charset="0"/>
                          <a:cs typeface="Calibri" pitchFamily="34" charset="0"/>
                        </a:rPr>
                        <a:t>Hyväksytty TA 2013, valmis 2018, siirtyy 2 v.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636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</a:p>
                  </a:txBody>
                  <a:tcPr marL="7786" marR="7786" marT="77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Raunistulan päiväkoti 2</a:t>
                      </a: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Varhaiskasvatus- ja perusopetus</a:t>
                      </a: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>
                          <a:effectLst/>
                          <a:latin typeface="Calibri" pitchFamily="34" charset="0"/>
                          <a:cs typeface="Calibri" pitchFamily="34" charset="0"/>
                        </a:rPr>
                        <a:t>2020</a:t>
                      </a: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2 400 000</a:t>
                      </a:r>
                      <a:endParaRPr lang="fi-FI" sz="9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9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636"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</a:p>
                  </a:txBody>
                  <a:tcPr marL="7786" marR="7786" marT="77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Skanssin koulu ja päiväkoti</a:t>
                      </a: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Varhaiskasvatus- ja perusopetus</a:t>
                      </a: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>
                          <a:effectLst/>
                          <a:latin typeface="Calibri" pitchFamily="34" charset="0"/>
                          <a:cs typeface="Calibri" pitchFamily="34" charset="0"/>
                        </a:rPr>
                        <a:t>2021</a:t>
                      </a:r>
                    </a:p>
                  </a:txBody>
                  <a:tcPr marL="7786" marR="7786" marT="77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i="0" u="none" strike="noStrike" dirty="0" smtClean="0">
                          <a:effectLst/>
                          <a:latin typeface="Calibri" pitchFamily="34" charset="0"/>
                          <a:cs typeface="Calibri" pitchFamily="34" charset="0"/>
                        </a:rPr>
                        <a:t>4 000 000</a:t>
                      </a:r>
                      <a:endParaRPr lang="fi-FI" sz="900" b="0" i="0" u="none" strike="noStrike" dirty="0"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dirty="0" smtClean="0">
                          <a:latin typeface="Calibri" pitchFamily="34" charset="0"/>
                          <a:cs typeface="Calibri" pitchFamily="34" charset="0"/>
                        </a:rPr>
                        <a:t>Tarveselvityksen päivitys tekeillä</a:t>
                      </a:r>
                      <a:endParaRPr lang="fi-FI" sz="9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83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6.6.2013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14</a:t>
            </a:fld>
            <a:endParaRPr lang="fi-FI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>
                <a:solidFill>
                  <a:schemeClr val="tx2"/>
                </a:solidFill>
              </a:rPr>
              <a:t>Muita huomioitavia hankkeita</a:t>
            </a:r>
            <a:endParaRPr lang="fi-FI" dirty="0">
              <a:solidFill>
                <a:schemeClr val="tx2"/>
              </a:solidFill>
            </a:endParaRP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i-FI" sz="1200" dirty="0" smtClean="0"/>
          </a:p>
          <a:p>
            <a:r>
              <a:rPr lang="fi-FI" sz="1800" dirty="0" smtClean="0"/>
              <a:t>Kampus hanke (AMK ja sivistystoimiala)</a:t>
            </a:r>
          </a:p>
          <a:p>
            <a:pPr lvl="1"/>
            <a:r>
              <a:rPr lang="fi-FI" sz="1600" dirty="0" smtClean="0"/>
              <a:t>Kupittaan kampus, uudisrakennus, 77 M€, valmis 2017</a:t>
            </a:r>
          </a:p>
          <a:p>
            <a:pPr lvl="1"/>
            <a:r>
              <a:rPr lang="fi-FI" sz="1600" dirty="0" smtClean="0"/>
              <a:t>Sepänkadun lukiokampus, peruskorjaus, 28,5 M€, valmis 2019</a:t>
            </a:r>
          </a:p>
          <a:p>
            <a:pPr lvl="1"/>
            <a:r>
              <a:rPr lang="fi-FI" sz="1600" dirty="0" smtClean="0"/>
              <a:t>Ruiskadun ammatti-instituuttikampus, peruskorjaus, 15,5 M€, valmis 2019</a:t>
            </a:r>
          </a:p>
          <a:p>
            <a:endParaRPr lang="fi-FI" dirty="0"/>
          </a:p>
          <a:p>
            <a:r>
              <a:rPr lang="fi-FI" sz="1800" dirty="0" smtClean="0"/>
              <a:t>Toimistotalo (Ympäristötoimiala)</a:t>
            </a:r>
          </a:p>
          <a:p>
            <a:pPr lvl="1"/>
            <a:r>
              <a:rPr lang="fi-FI" sz="1600" dirty="0" err="1" smtClean="0"/>
              <a:t>Puolalankatu</a:t>
            </a:r>
            <a:r>
              <a:rPr lang="fi-FI" sz="1600" dirty="0" smtClean="0"/>
              <a:t> 5, peruskorjaus, </a:t>
            </a:r>
            <a:r>
              <a:rPr lang="fi-FI" sz="1600" dirty="0" smtClean="0">
                <a:solidFill>
                  <a:schemeClr val="tx1"/>
                </a:solidFill>
              </a:rPr>
              <a:t>7,5</a:t>
            </a:r>
            <a:r>
              <a:rPr lang="fi-FI" sz="1600" dirty="0" smtClean="0"/>
              <a:t> M€</a:t>
            </a:r>
            <a:endParaRPr lang="fi-FI" sz="1600" dirty="0"/>
          </a:p>
          <a:p>
            <a:pPr lvl="1"/>
            <a:endParaRPr lang="fi-FI" dirty="0"/>
          </a:p>
          <a:p>
            <a:pPr marL="0" indent="0">
              <a:buNone/>
            </a:pPr>
            <a:r>
              <a:rPr lang="fi-FI" sz="3200" dirty="0" smtClean="0">
                <a:solidFill>
                  <a:schemeClr val="tx2"/>
                </a:solidFill>
                <a:latin typeface="+mj-lt"/>
              </a:rPr>
              <a:t>Yhteenveto</a:t>
            </a:r>
            <a:endParaRPr lang="fi-FI" sz="320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97152"/>
            <a:ext cx="7632848" cy="86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4436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0"/>
          <p:cNvSpPr/>
          <p:nvPr/>
        </p:nvSpPr>
        <p:spPr>
          <a:xfrm>
            <a:off x="251520" y="908720"/>
            <a:ext cx="6696744" cy="2952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61" name="Pyöristetty suorakulmio 60"/>
          <p:cNvSpPr/>
          <p:nvPr/>
        </p:nvSpPr>
        <p:spPr>
          <a:xfrm>
            <a:off x="1920058" y="980728"/>
            <a:ext cx="4740174" cy="1296144"/>
          </a:xfrm>
          <a:prstGeom prst="roundRect">
            <a:avLst/>
          </a:prstGeom>
          <a:solidFill>
            <a:schemeClr val="tx2"/>
          </a:solidFill>
          <a:ln w="2857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b="1" dirty="0">
                <a:solidFill>
                  <a:schemeClr val="bg1"/>
                </a:solidFill>
              </a:rPr>
              <a:t>Kaupungin </a:t>
            </a:r>
            <a:r>
              <a:rPr lang="fi-FI" sz="1100" b="1" dirty="0" smtClean="0">
                <a:solidFill>
                  <a:schemeClr val="bg1"/>
                </a:solidFill>
              </a:rPr>
              <a:t>päästrategia</a:t>
            </a:r>
          </a:p>
          <a:p>
            <a:pPr algn="ctr"/>
            <a:endParaRPr lang="fi-FI" sz="1100" b="1" dirty="0" smtClean="0">
              <a:solidFill>
                <a:schemeClr val="bg1"/>
              </a:solidFill>
            </a:endParaRPr>
          </a:p>
          <a:p>
            <a:pPr algn="ctr"/>
            <a:endParaRPr lang="fi-FI" sz="1100" b="1" dirty="0" smtClean="0">
              <a:solidFill>
                <a:schemeClr val="bg1"/>
              </a:solidFill>
            </a:endParaRPr>
          </a:p>
          <a:p>
            <a:pPr algn="ctr"/>
            <a:endParaRPr lang="fi-FI" sz="1100" b="1" dirty="0">
              <a:solidFill>
                <a:schemeClr val="bg1"/>
              </a:solidFill>
            </a:endParaRPr>
          </a:p>
          <a:p>
            <a:pPr algn="ctr"/>
            <a:endParaRPr lang="fi-FI" sz="1100" b="1" dirty="0" smtClean="0">
              <a:solidFill>
                <a:schemeClr val="bg1"/>
              </a:solidFill>
            </a:endParaRPr>
          </a:p>
          <a:p>
            <a:pPr algn="ctr"/>
            <a:endParaRPr lang="fi-FI" sz="1100" b="1" dirty="0">
              <a:solidFill>
                <a:schemeClr val="bg1"/>
              </a:solidFill>
            </a:endParaRPr>
          </a:p>
          <a:p>
            <a:pPr algn="ctr"/>
            <a:endParaRPr lang="fi-FI" sz="1100" b="1" dirty="0">
              <a:solidFill>
                <a:schemeClr val="bg1"/>
              </a:solidFill>
            </a:endParaRPr>
          </a:p>
        </p:txBody>
      </p:sp>
      <p:sp>
        <p:nvSpPr>
          <p:cNvPr id="65" name="Pyöristetty suorakulmio 64"/>
          <p:cNvSpPr/>
          <p:nvPr/>
        </p:nvSpPr>
        <p:spPr>
          <a:xfrm>
            <a:off x="2339752" y="1992083"/>
            <a:ext cx="1857646" cy="1399562"/>
          </a:xfrm>
          <a:prstGeom prst="round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rtlCol="0" anchor="t" anchorCtr="0"/>
          <a:lstStyle/>
          <a:p>
            <a:pPr algn="ctr"/>
            <a:r>
              <a:rPr lang="fi-FI" sz="1100" b="1" dirty="0" smtClean="0">
                <a:solidFill>
                  <a:schemeClr val="bg1"/>
                </a:solidFill>
              </a:rPr>
              <a:t>Kilpailukyky</a:t>
            </a:r>
          </a:p>
          <a:p>
            <a:pPr algn="ctr"/>
            <a:endParaRPr lang="fi-FI" sz="1100" b="1" dirty="0">
              <a:solidFill>
                <a:schemeClr val="tx1"/>
              </a:solidFill>
            </a:endParaRPr>
          </a:p>
          <a:p>
            <a:pPr algn="ctr"/>
            <a:endParaRPr lang="fi-FI" sz="1100" b="1" dirty="0" smtClean="0">
              <a:solidFill>
                <a:schemeClr val="tx1"/>
              </a:solidFill>
            </a:endParaRPr>
          </a:p>
          <a:p>
            <a:pPr algn="ctr"/>
            <a:endParaRPr lang="fi-FI" sz="1100" b="1" dirty="0">
              <a:solidFill>
                <a:schemeClr val="tx1"/>
              </a:solidFill>
            </a:endParaRPr>
          </a:p>
          <a:p>
            <a:pPr algn="ctr"/>
            <a:endParaRPr lang="fi-FI" sz="1100" b="1" dirty="0" smtClean="0">
              <a:solidFill>
                <a:schemeClr val="tx1"/>
              </a:solidFill>
            </a:endParaRPr>
          </a:p>
          <a:p>
            <a:pPr algn="ctr"/>
            <a:endParaRPr lang="fi-FI" sz="1100" b="1" dirty="0">
              <a:solidFill>
                <a:schemeClr val="tx1"/>
              </a:solidFill>
            </a:endParaRPr>
          </a:p>
          <a:p>
            <a:pPr algn="ctr"/>
            <a:endParaRPr lang="fi-FI" sz="1100" b="1" dirty="0" smtClean="0">
              <a:solidFill>
                <a:schemeClr val="tx1"/>
              </a:solidFill>
            </a:endParaRPr>
          </a:p>
          <a:p>
            <a:pPr algn="ctr"/>
            <a:endParaRPr lang="fi-FI" sz="1100" b="1" dirty="0">
              <a:solidFill>
                <a:schemeClr val="tx1"/>
              </a:solidFill>
            </a:endParaRPr>
          </a:p>
          <a:p>
            <a:pPr algn="ctr"/>
            <a:endParaRPr lang="fi-FI" sz="1100" b="1" dirty="0" smtClean="0">
              <a:solidFill>
                <a:schemeClr val="tx1"/>
              </a:solidFill>
            </a:endParaRPr>
          </a:p>
          <a:p>
            <a:pPr algn="ctr"/>
            <a:r>
              <a:rPr lang="fi-FI" sz="1100" dirty="0" smtClean="0">
                <a:solidFill>
                  <a:schemeClr val="tx1"/>
                </a:solidFill>
              </a:rPr>
              <a:t>                             </a:t>
            </a:r>
            <a:endParaRPr lang="fi-FI" sz="1100" dirty="0">
              <a:solidFill>
                <a:schemeClr val="tx1"/>
              </a:solidFill>
            </a:endParaRPr>
          </a:p>
        </p:txBody>
      </p:sp>
      <p:sp>
        <p:nvSpPr>
          <p:cNvPr id="66" name="Pyöristetty suorakulmio 65"/>
          <p:cNvSpPr/>
          <p:nvPr/>
        </p:nvSpPr>
        <p:spPr>
          <a:xfrm>
            <a:off x="4413813" y="1988840"/>
            <a:ext cx="1886379" cy="1443445"/>
          </a:xfrm>
          <a:prstGeom prst="round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rtlCol="0" anchor="t" anchorCtr="0"/>
          <a:lstStyle/>
          <a:p>
            <a:pPr algn="ctr"/>
            <a:r>
              <a:rPr lang="fi-FI" sz="1100" b="1" dirty="0" smtClean="0">
                <a:solidFill>
                  <a:schemeClr val="bg1"/>
                </a:solidFill>
              </a:rPr>
              <a:t>Hyvinvointi</a:t>
            </a:r>
            <a:endParaRPr lang="fi-FI" sz="1100" b="1" dirty="0" smtClean="0">
              <a:solidFill>
                <a:schemeClr val="tx1"/>
              </a:solidFill>
            </a:endParaRPr>
          </a:p>
          <a:p>
            <a:pPr algn="ctr"/>
            <a:endParaRPr lang="fi-FI" sz="1100" b="1" dirty="0">
              <a:solidFill>
                <a:schemeClr val="tx1"/>
              </a:solidFill>
            </a:endParaRPr>
          </a:p>
          <a:p>
            <a:pPr algn="ctr"/>
            <a:endParaRPr lang="fi-FI" sz="1100" b="1" dirty="0" smtClean="0">
              <a:solidFill>
                <a:schemeClr val="tx1"/>
              </a:solidFill>
            </a:endParaRPr>
          </a:p>
          <a:p>
            <a:pPr algn="ctr"/>
            <a:endParaRPr lang="fi-FI" sz="1100" dirty="0">
              <a:solidFill>
                <a:schemeClr val="tx1"/>
              </a:solidFill>
            </a:endParaRPr>
          </a:p>
        </p:txBody>
      </p:sp>
      <p:sp>
        <p:nvSpPr>
          <p:cNvPr id="124" name="Suorakulmio 123"/>
          <p:cNvSpPr/>
          <p:nvPr/>
        </p:nvSpPr>
        <p:spPr>
          <a:xfrm>
            <a:off x="7020272" y="908720"/>
            <a:ext cx="1899218" cy="42976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048295" y="260648"/>
            <a:ext cx="6484145" cy="508918"/>
          </a:xfrm>
        </p:spPr>
        <p:txBody>
          <a:bodyPr>
            <a:noAutofit/>
          </a:bodyPr>
          <a:lstStyle/>
          <a:p>
            <a:r>
              <a:rPr lang="fi-FI" sz="2000" dirty="0" smtClean="0"/>
              <a:t>Strategia-arkkitehtuuri</a:t>
            </a:r>
            <a:endParaRPr lang="fi-FI" sz="20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pPr/>
              <a:t>6.6.2013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dirty="0" smtClean="0"/>
              <a:t>Esittäjän nimi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pPr/>
              <a:t>15</a:t>
            </a:fld>
            <a:endParaRPr lang="fi-FI" dirty="0"/>
          </a:p>
        </p:txBody>
      </p:sp>
      <p:sp>
        <p:nvSpPr>
          <p:cNvPr id="10" name="Suorakulmio 9"/>
          <p:cNvSpPr/>
          <p:nvPr/>
        </p:nvSpPr>
        <p:spPr>
          <a:xfrm>
            <a:off x="251520" y="4005064"/>
            <a:ext cx="6696744" cy="12013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23" name="Tekstiruutu 22"/>
          <p:cNvSpPr txBox="1"/>
          <p:nvPr/>
        </p:nvSpPr>
        <p:spPr>
          <a:xfrm>
            <a:off x="251520" y="908720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b="1" dirty="0" smtClean="0"/>
              <a:t>STRATEGINEN SUUNITTELU</a:t>
            </a:r>
            <a:endParaRPr lang="fi-FI" sz="1100" b="1" dirty="0"/>
          </a:p>
        </p:txBody>
      </p:sp>
      <p:sp>
        <p:nvSpPr>
          <p:cNvPr id="24" name="Tekstiruutu 23"/>
          <p:cNvSpPr txBox="1"/>
          <p:nvPr/>
        </p:nvSpPr>
        <p:spPr>
          <a:xfrm>
            <a:off x="263168" y="4031486"/>
            <a:ext cx="13688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b="1" dirty="0" smtClean="0"/>
              <a:t>STRATEGIAN TOIMEENPANO</a:t>
            </a:r>
            <a:endParaRPr lang="fi-FI" sz="1100" b="1" dirty="0"/>
          </a:p>
        </p:txBody>
      </p:sp>
      <p:sp>
        <p:nvSpPr>
          <p:cNvPr id="27" name="Pyöristetty suorakulmio 26"/>
          <p:cNvSpPr/>
          <p:nvPr/>
        </p:nvSpPr>
        <p:spPr>
          <a:xfrm>
            <a:off x="1920058" y="2348879"/>
            <a:ext cx="4740174" cy="1368153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b="1" dirty="0" smtClean="0">
                <a:solidFill>
                  <a:schemeClr val="tx1"/>
                </a:solidFill>
              </a:rPr>
              <a:t>Resurssien kokonaisohjaus</a:t>
            </a:r>
          </a:p>
          <a:p>
            <a:pPr algn="ctr"/>
            <a:endParaRPr lang="fi-FI" sz="1100" b="1" dirty="0" smtClean="0">
              <a:solidFill>
                <a:schemeClr val="tx1"/>
              </a:solidFill>
            </a:endParaRPr>
          </a:p>
          <a:p>
            <a:pPr algn="ctr"/>
            <a:endParaRPr lang="fi-FI" sz="1100" b="1" dirty="0" smtClean="0">
              <a:solidFill>
                <a:schemeClr val="tx1"/>
              </a:solidFill>
            </a:endParaRPr>
          </a:p>
          <a:p>
            <a:pPr algn="ctr"/>
            <a:endParaRPr lang="fi-FI" sz="1100" b="1" dirty="0" smtClean="0">
              <a:solidFill>
                <a:schemeClr val="tx1"/>
              </a:solidFill>
            </a:endParaRPr>
          </a:p>
          <a:p>
            <a:pPr algn="ctr"/>
            <a:endParaRPr lang="fi-FI" sz="1100" b="1" dirty="0">
              <a:solidFill>
                <a:schemeClr val="tx1"/>
              </a:solidFill>
            </a:endParaRPr>
          </a:p>
          <a:p>
            <a:pPr algn="ctr"/>
            <a:endParaRPr lang="fi-FI" sz="1100" b="1" dirty="0" smtClean="0">
              <a:solidFill>
                <a:schemeClr val="tx1"/>
              </a:solidFill>
            </a:endParaRPr>
          </a:p>
          <a:p>
            <a:pPr algn="ctr"/>
            <a:endParaRPr lang="fi-FI" sz="1100" b="1" dirty="0" smtClean="0">
              <a:solidFill>
                <a:schemeClr val="tx1"/>
              </a:solidFill>
            </a:endParaRPr>
          </a:p>
          <a:p>
            <a:pPr algn="ctr"/>
            <a:endParaRPr lang="fi-FI" sz="1100" b="1" dirty="0">
              <a:solidFill>
                <a:schemeClr val="tx1"/>
              </a:solidFill>
            </a:endParaRPr>
          </a:p>
        </p:txBody>
      </p:sp>
      <p:sp>
        <p:nvSpPr>
          <p:cNvPr id="81" name="Pyöristetty suorakulmio 80"/>
          <p:cNvSpPr/>
          <p:nvPr/>
        </p:nvSpPr>
        <p:spPr>
          <a:xfrm>
            <a:off x="2043256" y="3585328"/>
            <a:ext cx="861888" cy="151216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100" b="1" dirty="0" smtClean="0">
              <a:solidFill>
                <a:schemeClr val="tx1"/>
              </a:solidFill>
            </a:endParaRPr>
          </a:p>
          <a:p>
            <a:pPr algn="ctr"/>
            <a:r>
              <a:rPr lang="fi-FI" sz="1100" b="1" dirty="0" smtClean="0">
                <a:solidFill>
                  <a:schemeClr val="tx1"/>
                </a:solidFill>
              </a:rPr>
              <a:t>Toimiala</a:t>
            </a:r>
          </a:p>
          <a:p>
            <a:pPr algn="ctr"/>
            <a:endParaRPr lang="fi-FI" sz="1100" b="1" dirty="0">
              <a:solidFill>
                <a:schemeClr val="tx1"/>
              </a:solidFill>
            </a:endParaRPr>
          </a:p>
          <a:p>
            <a:pPr algn="ctr"/>
            <a:endParaRPr lang="fi-FI" sz="1100" b="1" dirty="0" smtClean="0">
              <a:solidFill>
                <a:schemeClr val="tx1"/>
              </a:solidFill>
            </a:endParaRPr>
          </a:p>
          <a:p>
            <a:pPr algn="ctr"/>
            <a:endParaRPr lang="fi-FI" sz="1100" b="1" dirty="0">
              <a:solidFill>
                <a:schemeClr val="tx1"/>
              </a:solidFill>
            </a:endParaRPr>
          </a:p>
          <a:p>
            <a:pPr algn="ctr"/>
            <a:endParaRPr lang="fi-FI" sz="1100" b="1" dirty="0" smtClean="0">
              <a:solidFill>
                <a:schemeClr val="tx1"/>
              </a:solidFill>
            </a:endParaRPr>
          </a:p>
          <a:p>
            <a:pPr algn="ctr"/>
            <a:endParaRPr lang="fi-FI" sz="1100" b="1" dirty="0">
              <a:solidFill>
                <a:schemeClr val="tx1"/>
              </a:solidFill>
            </a:endParaRPr>
          </a:p>
          <a:p>
            <a:pPr algn="ctr"/>
            <a:endParaRPr lang="fi-FI" sz="1100" b="1" dirty="0" smtClean="0">
              <a:solidFill>
                <a:schemeClr val="tx1"/>
              </a:solidFill>
            </a:endParaRPr>
          </a:p>
          <a:p>
            <a:pPr algn="ctr"/>
            <a:endParaRPr lang="fi-FI" sz="1100" dirty="0">
              <a:solidFill>
                <a:schemeClr val="tx1"/>
              </a:solidFill>
            </a:endParaRPr>
          </a:p>
        </p:txBody>
      </p:sp>
      <p:sp>
        <p:nvSpPr>
          <p:cNvPr id="82" name="Pyöristetty suorakulmio 81"/>
          <p:cNvSpPr/>
          <p:nvPr/>
        </p:nvSpPr>
        <p:spPr>
          <a:xfrm>
            <a:off x="2964798" y="3573016"/>
            <a:ext cx="861888" cy="151216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100" b="1" dirty="0" smtClean="0">
              <a:solidFill>
                <a:schemeClr val="tx1"/>
              </a:solidFill>
            </a:endParaRPr>
          </a:p>
          <a:p>
            <a:pPr algn="ctr"/>
            <a:r>
              <a:rPr lang="fi-FI" sz="1100" b="1" dirty="0" smtClean="0">
                <a:solidFill>
                  <a:schemeClr val="tx1"/>
                </a:solidFill>
              </a:rPr>
              <a:t>Toimiala</a:t>
            </a:r>
          </a:p>
          <a:p>
            <a:pPr algn="ctr"/>
            <a:endParaRPr lang="fi-FI" sz="1100" b="1" dirty="0" smtClean="0">
              <a:solidFill>
                <a:schemeClr val="tx1"/>
              </a:solidFill>
            </a:endParaRPr>
          </a:p>
          <a:p>
            <a:pPr algn="ctr"/>
            <a:endParaRPr lang="fi-FI" sz="1100" b="1" dirty="0">
              <a:solidFill>
                <a:schemeClr val="tx1"/>
              </a:solidFill>
            </a:endParaRPr>
          </a:p>
          <a:p>
            <a:pPr algn="ctr"/>
            <a:endParaRPr lang="fi-FI" sz="1100" b="1" dirty="0" smtClean="0">
              <a:solidFill>
                <a:schemeClr val="tx1"/>
              </a:solidFill>
            </a:endParaRPr>
          </a:p>
          <a:p>
            <a:pPr algn="ctr"/>
            <a:endParaRPr lang="fi-FI" sz="1100" b="1" dirty="0">
              <a:solidFill>
                <a:schemeClr val="tx1"/>
              </a:solidFill>
            </a:endParaRPr>
          </a:p>
          <a:p>
            <a:pPr algn="ctr"/>
            <a:endParaRPr lang="fi-FI" sz="1100" b="1" dirty="0">
              <a:solidFill>
                <a:schemeClr val="tx1"/>
              </a:solidFill>
            </a:endParaRPr>
          </a:p>
          <a:p>
            <a:pPr algn="ctr"/>
            <a:endParaRPr lang="fi-FI" sz="1100" b="1" dirty="0" smtClean="0">
              <a:solidFill>
                <a:schemeClr val="tx1"/>
              </a:solidFill>
            </a:endParaRPr>
          </a:p>
          <a:p>
            <a:pPr algn="ctr"/>
            <a:endParaRPr lang="fi-FI" sz="1100" dirty="0">
              <a:solidFill>
                <a:schemeClr val="tx1"/>
              </a:solidFill>
            </a:endParaRPr>
          </a:p>
        </p:txBody>
      </p:sp>
      <p:sp>
        <p:nvSpPr>
          <p:cNvPr id="83" name="Pyöristetty suorakulmio 82"/>
          <p:cNvSpPr/>
          <p:nvPr/>
        </p:nvSpPr>
        <p:spPr>
          <a:xfrm>
            <a:off x="3900902" y="3573016"/>
            <a:ext cx="861888" cy="151216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100" b="1" dirty="0" smtClean="0">
              <a:solidFill>
                <a:schemeClr val="tx1"/>
              </a:solidFill>
            </a:endParaRPr>
          </a:p>
          <a:p>
            <a:pPr algn="ctr"/>
            <a:r>
              <a:rPr lang="fi-FI" sz="1100" b="1" dirty="0" smtClean="0">
                <a:solidFill>
                  <a:schemeClr val="tx1"/>
                </a:solidFill>
              </a:rPr>
              <a:t>Toimiala</a:t>
            </a:r>
          </a:p>
          <a:p>
            <a:pPr algn="ctr"/>
            <a:endParaRPr lang="fi-FI" sz="1100" b="1" dirty="0" smtClean="0">
              <a:solidFill>
                <a:schemeClr val="tx1"/>
              </a:solidFill>
            </a:endParaRPr>
          </a:p>
          <a:p>
            <a:pPr algn="ctr"/>
            <a:endParaRPr lang="fi-FI" sz="1100" b="1" dirty="0">
              <a:solidFill>
                <a:schemeClr val="tx1"/>
              </a:solidFill>
            </a:endParaRPr>
          </a:p>
          <a:p>
            <a:pPr algn="ctr"/>
            <a:endParaRPr lang="fi-FI" sz="1100" b="1" dirty="0" smtClean="0">
              <a:solidFill>
                <a:schemeClr val="tx1"/>
              </a:solidFill>
            </a:endParaRPr>
          </a:p>
          <a:p>
            <a:pPr algn="ctr"/>
            <a:endParaRPr lang="fi-FI" sz="1100" b="1" dirty="0">
              <a:solidFill>
                <a:schemeClr val="tx1"/>
              </a:solidFill>
            </a:endParaRPr>
          </a:p>
          <a:p>
            <a:pPr algn="ctr"/>
            <a:endParaRPr lang="fi-FI" sz="1100" b="1" dirty="0">
              <a:solidFill>
                <a:schemeClr val="tx1"/>
              </a:solidFill>
            </a:endParaRPr>
          </a:p>
          <a:p>
            <a:pPr algn="ctr"/>
            <a:endParaRPr lang="fi-FI" sz="1100" b="1" dirty="0" smtClean="0">
              <a:solidFill>
                <a:schemeClr val="tx1"/>
              </a:solidFill>
            </a:endParaRPr>
          </a:p>
          <a:p>
            <a:pPr algn="ctr"/>
            <a:endParaRPr lang="fi-FI" sz="1100" dirty="0">
              <a:solidFill>
                <a:schemeClr val="tx1"/>
              </a:solidFill>
            </a:endParaRPr>
          </a:p>
        </p:txBody>
      </p:sp>
      <p:sp>
        <p:nvSpPr>
          <p:cNvPr id="84" name="Pyöristetty suorakulmio 83"/>
          <p:cNvSpPr/>
          <p:nvPr/>
        </p:nvSpPr>
        <p:spPr>
          <a:xfrm>
            <a:off x="4788024" y="3573016"/>
            <a:ext cx="861888" cy="151216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100" b="1" dirty="0" smtClean="0">
              <a:solidFill>
                <a:schemeClr val="tx1"/>
              </a:solidFill>
            </a:endParaRPr>
          </a:p>
          <a:p>
            <a:pPr algn="ctr"/>
            <a:r>
              <a:rPr lang="fi-FI" sz="1100" b="1" dirty="0" smtClean="0">
                <a:solidFill>
                  <a:schemeClr val="tx1"/>
                </a:solidFill>
              </a:rPr>
              <a:t>Toimiala</a:t>
            </a:r>
          </a:p>
          <a:p>
            <a:pPr algn="ctr"/>
            <a:endParaRPr lang="fi-FI" sz="1100" b="1" dirty="0" smtClean="0">
              <a:solidFill>
                <a:schemeClr val="tx1"/>
              </a:solidFill>
            </a:endParaRPr>
          </a:p>
          <a:p>
            <a:pPr algn="ctr"/>
            <a:endParaRPr lang="fi-FI" sz="1100" b="1" dirty="0">
              <a:solidFill>
                <a:schemeClr val="tx1"/>
              </a:solidFill>
            </a:endParaRPr>
          </a:p>
          <a:p>
            <a:pPr algn="ctr"/>
            <a:endParaRPr lang="fi-FI" sz="1100" b="1" dirty="0" smtClean="0">
              <a:solidFill>
                <a:schemeClr val="tx1"/>
              </a:solidFill>
            </a:endParaRPr>
          </a:p>
          <a:p>
            <a:pPr algn="ctr"/>
            <a:endParaRPr lang="fi-FI" sz="1100" b="1" dirty="0">
              <a:solidFill>
                <a:schemeClr val="tx1"/>
              </a:solidFill>
            </a:endParaRPr>
          </a:p>
          <a:p>
            <a:pPr algn="ctr"/>
            <a:endParaRPr lang="fi-FI" sz="1100" b="1" dirty="0">
              <a:solidFill>
                <a:schemeClr val="tx1"/>
              </a:solidFill>
            </a:endParaRPr>
          </a:p>
          <a:p>
            <a:pPr algn="ctr"/>
            <a:endParaRPr lang="fi-FI" sz="1100" b="1" dirty="0" smtClean="0">
              <a:solidFill>
                <a:schemeClr val="tx1"/>
              </a:solidFill>
            </a:endParaRPr>
          </a:p>
          <a:p>
            <a:pPr algn="ctr"/>
            <a:endParaRPr lang="fi-FI" sz="1100" dirty="0">
              <a:solidFill>
                <a:schemeClr val="tx1"/>
              </a:solidFill>
            </a:endParaRPr>
          </a:p>
        </p:txBody>
      </p:sp>
      <p:sp>
        <p:nvSpPr>
          <p:cNvPr id="85" name="Pyöristetty suorakulmio 84"/>
          <p:cNvSpPr/>
          <p:nvPr/>
        </p:nvSpPr>
        <p:spPr>
          <a:xfrm>
            <a:off x="5724128" y="3573016"/>
            <a:ext cx="861888" cy="151216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100" b="1" dirty="0" smtClean="0">
              <a:solidFill>
                <a:schemeClr val="tx1"/>
              </a:solidFill>
            </a:endParaRPr>
          </a:p>
          <a:p>
            <a:pPr algn="ctr"/>
            <a:r>
              <a:rPr lang="fi-FI" sz="1100" b="1" dirty="0" smtClean="0">
                <a:solidFill>
                  <a:schemeClr val="tx1"/>
                </a:solidFill>
              </a:rPr>
              <a:t>Toimiala</a:t>
            </a:r>
          </a:p>
          <a:p>
            <a:pPr algn="ctr"/>
            <a:endParaRPr lang="fi-FI" sz="1100" b="1" dirty="0" smtClean="0">
              <a:solidFill>
                <a:schemeClr val="tx1"/>
              </a:solidFill>
            </a:endParaRPr>
          </a:p>
          <a:p>
            <a:pPr algn="ctr"/>
            <a:endParaRPr lang="fi-FI" sz="1100" b="1" dirty="0">
              <a:solidFill>
                <a:schemeClr val="tx1"/>
              </a:solidFill>
            </a:endParaRPr>
          </a:p>
          <a:p>
            <a:pPr algn="ctr"/>
            <a:endParaRPr lang="fi-FI" sz="1100" b="1" dirty="0" smtClean="0">
              <a:solidFill>
                <a:schemeClr val="tx1"/>
              </a:solidFill>
            </a:endParaRPr>
          </a:p>
          <a:p>
            <a:pPr algn="ctr"/>
            <a:endParaRPr lang="fi-FI" sz="1100" b="1" dirty="0">
              <a:solidFill>
                <a:schemeClr val="tx1"/>
              </a:solidFill>
            </a:endParaRPr>
          </a:p>
          <a:p>
            <a:pPr algn="ctr"/>
            <a:endParaRPr lang="fi-FI" sz="1100" b="1" dirty="0">
              <a:solidFill>
                <a:schemeClr val="tx1"/>
              </a:solidFill>
            </a:endParaRPr>
          </a:p>
          <a:p>
            <a:pPr algn="ctr"/>
            <a:endParaRPr lang="fi-FI" sz="1100" b="1" dirty="0" smtClean="0">
              <a:solidFill>
                <a:schemeClr val="tx1"/>
              </a:solidFill>
            </a:endParaRPr>
          </a:p>
          <a:p>
            <a:pPr algn="ctr"/>
            <a:endParaRPr lang="fi-FI" sz="1100" dirty="0">
              <a:solidFill>
                <a:schemeClr val="tx1"/>
              </a:solidFill>
            </a:endParaRPr>
          </a:p>
        </p:txBody>
      </p:sp>
      <p:cxnSp>
        <p:nvCxnSpPr>
          <p:cNvPr id="86" name="Suora yhdysviiva 85"/>
          <p:cNvCxnSpPr/>
          <p:nvPr/>
        </p:nvCxnSpPr>
        <p:spPr>
          <a:xfrm flipV="1">
            <a:off x="323528" y="3068960"/>
            <a:ext cx="8595962" cy="517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Pyöristetty suorakulmio 87"/>
          <p:cNvSpPr/>
          <p:nvPr/>
        </p:nvSpPr>
        <p:spPr>
          <a:xfrm>
            <a:off x="1994273" y="2628469"/>
            <a:ext cx="4593951" cy="368483"/>
          </a:xfrm>
          <a:prstGeom prst="roundRect">
            <a:avLst/>
          </a:prstGeom>
          <a:solidFill>
            <a:schemeClr val="tx2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b="1" dirty="0" smtClean="0">
                <a:solidFill>
                  <a:schemeClr val="bg1"/>
                </a:solidFill>
              </a:rPr>
              <a:t>Talousarvio ja taloussuunnitelma</a:t>
            </a:r>
          </a:p>
          <a:p>
            <a:pPr algn="ctr"/>
            <a:r>
              <a:rPr lang="fi-FI" sz="1100" dirty="0" smtClean="0">
                <a:solidFill>
                  <a:schemeClr val="bg1"/>
                </a:solidFill>
              </a:rPr>
              <a:t>”Sininen kirja”</a:t>
            </a:r>
            <a:endParaRPr lang="fi-FI" sz="1100" dirty="0">
              <a:solidFill>
                <a:schemeClr val="bg1"/>
              </a:solidFill>
            </a:endParaRPr>
          </a:p>
        </p:txBody>
      </p:sp>
      <p:cxnSp>
        <p:nvCxnSpPr>
          <p:cNvPr id="102" name="Suora yhdysviiva 101"/>
          <p:cNvCxnSpPr/>
          <p:nvPr/>
        </p:nvCxnSpPr>
        <p:spPr>
          <a:xfrm>
            <a:off x="323528" y="3933056"/>
            <a:ext cx="8595962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Ellipsi 95"/>
          <p:cNvSpPr/>
          <p:nvPr/>
        </p:nvSpPr>
        <p:spPr>
          <a:xfrm>
            <a:off x="7236296" y="1723601"/>
            <a:ext cx="1514625" cy="76929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b="1" dirty="0" smtClean="0">
                <a:solidFill>
                  <a:schemeClr val="tx1"/>
                </a:solidFill>
              </a:rPr>
              <a:t>Kaupungin-valtuusto</a:t>
            </a:r>
            <a:endParaRPr lang="fi-FI" sz="1000" b="1" dirty="0">
              <a:solidFill>
                <a:schemeClr val="tx1"/>
              </a:solidFill>
            </a:endParaRPr>
          </a:p>
        </p:txBody>
      </p:sp>
      <p:sp>
        <p:nvSpPr>
          <p:cNvPr id="105" name="Ellipsi 104"/>
          <p:cNvSpPr/>
          <p:nvPr/>
        </p:nvSpPr>
        <p:spPr>
          <a:xfrm>
            <a:off x="7236296" y="3091753"/>
            <a:ext cx="1514625" cy="76929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b="1" dirty="0" smtClean="0">
                <a:solidFill>
                  <a:schemeClr val="tx1"/>
                </a:solidFill>
              </a:rPr>
              <a:t>Kaupungin-hallitus</a:t>
            </a:r>
            <a:endParaRPr lang="fi-FI" sz="1000" b="1" dirty="0">
              <a:solidFill>
                <a:schemeClr val="tx1"/>
              </a:solidFill>
            </a:endParaRPr>
          </a:p>
        </p:txBody>
      </p:sp>
      <p:sp>
        <p:nvSpPr>
          <p:cNvPr id="106" name="Ellipsi 105"/>
          <p:cNvSpPr/>
          <p:nvPr/>
        </p:nvSpPr>
        <p:spPr>
          <a:xfrm>
            <a:off x="7236296" y="4171873"/>
            <a:ext cx="1514625" cy="769295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b="1" dirty="0" smtClean="0">
                <a:solidFill>
                  <a:schemeClr val="tx1"/>
                </a:solidFill>
              </a:rPr>
              <a:t>Toimialat</a:t>
            </a:r>
            <a:endParaRPr lang="fi-FI" sz="1000" b="1" dirty="0">
              <a:solidFill>
                <a:schemeClr val="tx1"/>
              </a:solidFill>
            </a:endParaRPr>
          </a:p>
        </p:txBody>
      </p:sp>
      <p:sp>
        <p:nvSpPr>
          <p:cNvPr id="126" name="Tekstiruutu 125"/>
          <p:cNvSpPr txBox="1"/>
          <p:nvPr/>
        </p:nvSpPr>
        <p:spPr>
          <a:xfrm>
            <a:off x="7020272" y="908720"/>
            <a:ext cx="201622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b="1" dirty="0" smtClean="0"/>
              <a:t>PÄÄTÖKSENTEKOTASOT</a:t>
            </a:r>
            <a:endParaRPr lang="fi-FI" sz="1100" b="1" dirty="0"/>
          </a:p>
        </p:txBody>
      </p:sp>
      <p:sp>
        <p:nvSpPr>
          <p:cNvPr id="130" name="Pyöristetty suorakulmio 129"/>
          <p:cNvSpPr/>
          <p:nvPr/>
        </p:nvSpPr>
        <p:spPr>
          <a:xfrm>
            <a:off x="1907704" y="4221088"/>
            <a:ext cx="4752528" cy="396044"/>
          </a:xfrm>
          <a:prstGeom prst="roundRect">
            <a:avLst/>
          </a:prstGeom>
          <a:solidFill>
            <a:schemeClr val="tx2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b="1" dirty="0" smtClean="0">
                <a:solidFill>
                  <a:schemeClr val="bg1"/>
                </a:solidFill>
              </a:rPr>
              <a:t>Operatiiviset sopimuk</a:t>
            </a:r>
            <a:r>
              <a:rPr lang="fi-FI" sz="1100" b="1" dirty="0">
                <a:solidFill>
                  <a:schemeClr val="bg1"/>
                </a:solidFill>
              </a:rPr>
              <a:t>s</a:t>
            </a:r>
            <a:r>
              <a:rPr lang="fi-FI" sz="1100" b="1" dirty="0" smtClean="0">
                <a:solidFill>
                  <a:schemeClr val="bg1"/>
                </a:solidFill>
              </a:rPr>
              <a:t>et</a:t>
            </a:r>
            <a:endParaRPr lang="fi-FI" sz="1100" b="1" dirty="0">
              <a:solidFill>
                <a:schemeClr val="bg1"/>
              </a:solidFill>
            </a:endParaRPr>
          </a:p>
        </p:txBody>
      </p:sp>
      <p:sp>
        <p:nvSpPr>
          <p:cNvPr id="67" name="Pyöristetty suorakulmio 66"/>
          <p:cNvSpPr/>
          <p:nvPr/>
        </p:nvSpPr>
        <p:spPr>
          <a:xfrm>
            <a:off x="2771799" y="1268760"/>
            <a:ext cx="3242611" cy="24305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rtlCol="0" anchor="t" anchorCtr="0"/>
          <a:lstStyle/>
          <a:p>
            <a:pPr algn="ctr"/>
            <a:r>
              <a:rPr lang="fi-FI" sz="1100" b="1" dirty="0" smtClean="0">
                <a:solidFill>
                  <a:schemeClr val="tx1"/>
                </a:solidFill>
              </a:rPr>
              <a:t>Visio ja arvot</a:t>
            </a:r>
          </a:p>
          <a:p>
            <a:pPr algn="ctr"/>
            <a:r>
              <a:rPr lang="fi-FI" sz="1100" dirty="0" smtClean="0">
                <a:solidFill>
                  <a:schemeClr val="tx1"/>
                </a:solidFill>
              </a:rPr>
              <a:t>                             </a:t>
            </a:r>
            <a:endParaRPr lang="fi-FI" sz="1100" dirty="0">
              <a:solidFill>
                <a:schemeClr val="tx1"/>
              </a:solidFill>
            </a:endParaRPr>
          </a:p>
        </p:txBody>
      </p:sp>
      <p:sp>
        <p:nvSpPr>
          <p:cNvPr id="73" name="Pyöristetty suorakulmio 72"/>
          <p:cNvSpPr/>
          <p:nvPr/>
        </p:nvSpPr>
        <p:spPr>
          <a:xfrm>
            <a:off x="1907704" y="3212976"/>
            <a:ext cx="4752528" cy="432048"/>
          </a:xfrm>
          <a:prstGeom prst="roundRect">
            <a:avLst/>
          </a:prstGeom>
          <a:solidFill>
            <a:schemeClr val="tx2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100" b="1" dirty="0" smtClean="0">
                <a:solidFill>
                  <a:schemeClr val="bg1"/>
                </a:solidFill>
              </a:rPr>
              <a:t>Toimialojen strategiset sopimukset </a:t>
            </a:r>
          </a:p>
          <a:p>
            <a:pPr algn="ctr"/>
            <a:r>
              <a:rPr lang="fi-FI" sz="1100" dirty="0" smtClean="0">
                <a:solidFill>
                  <a:schemeClr val="bg1"/>
                </a:solidFill>
              </a:rPr>
              <a:t>Tarkennetut resurssi-, toiminta- ja kehittämissuunnitelmat</a:t>
            </a:r>
          </a:p>
        </p:txBody>
      </p:sp>
      <p:sp>
        <p:nvSpPr>
          <p:cNvPr id="70" name="Pyöristetty suorakulmio 69"/>
          <p:cNvSpPr/>
          <p:nvPr/>
        </p:nvSpPr>
        <p:spPr>
          <a:xfrm>
            <a:off x="378878" y="3173299"/>
            <a:ext cx="1329460" cy="615741"/>
          </a:xfrm>
          <a:prstGeom prst="round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rtlCol="0" anchor="t" anchorCtr="0"/>
          <a:lstStyle/>
          <a:p>
            <a:pPr algn="ctr"/>
            <a:r>
              <a:rPr lang="fi-FI" sz="1100" dirty="0"/>
              <a:t>Muut kaupunkitason ohjausasiakirjat</a:t>
            </a:r>
            <a:endParaRPr lang="fi-FI" sz="1100" b="1" dirty="0"/>
          </a:p>
          <a:p>
            <a:pPr algn="ctr"/>
            <a:endParaRPr lang="fi-FI" sz="1100" b="1" dirty="0">
              <a:solidFill>
                <a:schemeClr val="tx1"/>
              </a:solidFill>
            </a:endParaRPr>
          </a:p>
          <a:p>
            <a:pPr algn="ctr"/>
            <a:endParaRPr lang="fi-FI" sz="1100" b="1" dirty="0" smtClean="0">
              <a:solidFill>
                <a:schemeClr val="tx1"/>
              </a:solidFill>
            </a:endParaRPr>
          </a:p>
          <a:p>
            <a:pPr algn="ctr"/>
            <a:endParaRPr lang="fi-FI" sz="1100" b="1" dirty="0">
              <a:solidFill>
                <a:schemeClr val="tx1"/>
              </a:solidFill>
            </a:endParaRPr>
          </a:p>
          <a:p>
            <a:pPr algn="ctr"/>
            <a:endParaRPr lang="fi-FI" sz="1100" b="1" dirty="0" smtClean="0">
              <a:solidFill>
                <a:schemeClr val="tx1"/>
              </a:solidFill>
            </a:endParaRPr>
          </a:p>
          <a:p>
            <a:pPr algn="ctr"/>
            <a:endParaRPr lang="fi-FI" sz="1100" b="1" dirty="0">
              <a:solidFill>
                <a:schemeClr val="tx1"/>
              </a:solidFill>
            </a:endParaRPr>
          </a:p>
          <a:p>
            <a:pPr algn="ctr"/>
            <a:endParaRPr lang="fi-FI" sz="1100" b="1" dirty="0" smtClean="0">
              <a:solidFill>
                <a:schemeClr val="tx1"/>
              </a:solidFill>
            </a:endParaRPr>
          </a:p>
          <a:p>
            <a:pPr algn="ctr"/>
            <a:r>
              <a:rPr lang="fi-FI" sz="1100" dirty="0" smtClean="0">
                <a:solidFill>
                  <a:schemeClr val="tx1"/>
                </a:solidFill>
              </a:rPr>
              <a:t>                             </a:t>
            </a:r>
            <a:endParaRPr lang="fi-FI" sz="1100" dirty="0">
              <a:solidFill>
                <a:schemeClr val="tx1"/>
              </a:solidFill>
            </a:endParaRPr>
          </a:p>
        </p:txBody>
      </p:sp>
      <p:sp>
        <p:nvSpPr>
          <p:cNvPr id="74" name="Pyöristetty suorakulmio 73"/>
          <p:cNvSpPr/>
          <p:nvPr/>
        </p:nvSpPr>
        <p:spPr>
          <a:xfrm>
            <a:off x="2771800" y="1601769"/>
            <a:ext cx="3242611" cy="24305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36000" rtlCol="0" anchor="t" anchorCtr="0"/>
          <a:lstStyle/>
          <a:p>
            <a:pPr algn="ctr"/>
            <a:r>
              <a:rPr lang="fi-FI" sz="1100" b="1" dirty="0" smtClean="0">
                <a:solidFill>
                  <a:schemeClr val="tx1"/>
                </a:solidFill>
              </a:rPr>
              <a:t>Strategiset päämäärät, tavoitteet ja mittarit</a:t>
            </a:r>
          </a:p>
          <a:p>
            <a:pPr algn="ctr"/>
            <a:r>
              <a:rPr lang="fi-FI" sz="1100" dirty="0" smtClean="0">
                <a:solidFill>
                  <a:schemeClr val="tx1"/>
                </a:solidFill>
              </a:rPr>
              <a:t>                             </a:t>
            </a:r>
            <a:endParaRPr lang="fi-FI" sz="1100" dirty="0">
              <a:solidFill>
                <a:schemeClr val="tx1"/>
              </a:solidFill>
            </a:endParaRPr>
          </a:p>
        </p:txBody>
      </p:sp>
      <p:sp>
        <p:nvSpPr>
          <p:cNvPr id="13" name="Tekstiruutu 12"/>
          <p:cNvSpPr txBox="1"/>
          <p:nvPr/>
        </p:nvSpPr>
        <p:spPr>
          <a:xfrm>
            <a:off x="1812045" y="5332566"/>
            <a:ext cx="69388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i-FI" sz="1200" dirty="0" smtClean="0"/>
              <a:t>Päästrategian lisäksi luodaan  ohjelmarakenteet kahdelle strategiselle ohjelmalle: kilpailukyky ja hyvinvointi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sz="1200" dirty="0" smtClean="0"/>
              <a:t>Toimialojen strategisiin sopimuksiin sisällytetään valtuuston hyväksymät päästrategian linjaukset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sz="1200" dirty="0" smtClean="0"/>
              <a:t>Strategia jalkautetaan sovittujen operatiivisten sopimusten kautta</a:t>
            </a:r>
          </a:p>
          <a:p>
            <a:pPr marL="285750" indent="-285750">
              <a:buFont typeface="Arial" pitchFamily="34" charset="0"/>
              <a:buChar char="•"/>
            </a:pPr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105302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6.6.2013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2</a:t>
            </a:fld>
            <a:endParaRPr lang="fi-FI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992456" cy="796950"/>
          </a:xfrm>
        </p:spPr>
        <p:txBody>
          <a:bodyPr>
            <a:normAutofit/>
          </a:bodyPr>
          <a:lstStyle/>
          <a:p>
            <a:r>
              <a:rPr lang="fi-FI" dirty="0" smtClean="0"/>
              <a:t>Uudistamisohjelman sisältö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i-FI" cap="small" dirty="0" smtClean="0"/>
              <a:t>Palveluanalyysi</a:t>
            </a:r>
            <a:endParaRPr lang="fi-FI" dirty="0"/>
          </a:p>
          <a:p>
            <a:pPr lvl="1"/>
            <a:r>
              <a:rPr lang="fi-FI" dirty="0" smtClean="0"/>
              <a:t>Toimialakohtaiset priorisoinnit ja vaikutusarvioinnit</a:t>
            </a:r>
          </a:p>
          <a:p>
            <a:pPr lvl="1"/>
            <a:r>
              <a:rPr lang="fi-FI" dirty="0" smtClean="0"/>
              <a:t>Yhteenveto</a:t>
            </a:r>
          </a:p>
          <a:p>
            <a:pPr marL="457200" indent="-457200">
              <a:buFont typeface="+mj-lt"/>
              <a:buAutoNum type="arabicPeriod"/>
            </a:pPr>
            <a:endParaRPr lang="fi-FI" dirty="0" smtClean="0"/>
          </a:p>
          <a:p>
            <a:pPr marL="457200" indent="-457200">
              <a:buFont typeface="+mj-lt"/>
              <a:buAutoNum type="arabicPeriod"/>
            </a:pPr>
            <a:r>
              <a:rPr lang="fi-FI" cap="small" dirty="0" smtClean="0"/>
              <a:t>Tuottoanalyysi</a:t>
            </a:r>
            <a:endParaRPr lang="fi-FI" sz="1800" dirty="0" smtClean="0"/>
          </a:p>
          <a:p>
            <a:pPr lvl="1"/>
            <a:r>
              <a:rPr lang="fi-FI" dirty="0" smtClean="0"/>
              <a:t>Verotulot ja valtionosuudet</a:t>
            </a:r>
          </a:p>
          <a:p>
            <a:pPr lvl="1"/>
            <a:r>
              <a:rPr lang="fi-FI" dirty="0" smtClean="0"/>
              <a:t>Kaupungin rahoitusomaisuus ja konsernivelanhoito</a:t>
            </a:r>
          </a:p>
          <a:p>
            <a:pPr lvl="1"/>
            <a:r>
              <a:rPr lang="fi-FI" dirty="0" smtClean="0"/>
              <a:t>Tuloutus yhtiöistä: korot ja osinkotuotot</a:t>
            </a:r>
          </a:p>
          <a:p>
            <a:pPr lvl="1"/>
            <a:r>
              <a:rPr lang="fi-FI" dirty="0" smtClean="0"/>
              <a:t>Taseanalyysit, välilliset omistukset</a:t>
            </a:r>
          </a:p>
          <a:p>
            <a:pPr marL="457200" indent="-457200">
              <a:buFont typeface="+mj-lt"/>
              <a:buAutoNum type="arabicPeriod"/>
            </a:pPr>
            <a:endParaRPr lang="fi-FI" dirty="0" smtClean="0"/>
          </a:p>
          <a:p>
            <a:pPr marL="457200" indent="-457200">
              <a:buFont typeface="+mj-lt"/>
              <a:buAutoNum type="arabicPeriod"/>
            </a:pPr>
            <a:r>
              <a:rPr lang="fi-FI" cap="small" dirty="0" smtClean="0"/>
              <a:t>Johtopäätökset</a:t>
            </a:r>
            <a:endParaRPr lang="fi-FI" sz="1800" dirty="0" smtClean="0"/>
          </a:p>
          <a:p>
            <a:pPr lvl="1"/>
            <a:r>
              <a:rPr lang="fi-FI" sz="1600" dirty="0" smtClean="0"/>
              <a:t>Tuloslaskelma ja rahoituslaskelma</a:t>
            </a:r>
          </a:p>
          <a:p>
            <a:pPr lvl="1"/>
            <a:r>
              <a:rPr lang="fi-FI" sz="1600" dirty="0" smtClean="0"/>
              <a:t>Poikkeama taloussuunnitelman (KV 12/2012) ja nykytilanteen välillä</a:t>
            </a:r>
          </a:p>
          <a:p>
            <a:pPr lvl="1"/>
            <a:r>
              <a:rPr lang="fi-FI" sz="1600" dirty="0" smtClean="0"/>
              <a:t>Toimenpiteet ja esitys suunnitteluluvuiksi TS 2014 - 2016</a:t>
            </a:r>
          </a:p>
        </p:txBody>
      </p:sp>
    </p:spTree>
    <p:extLst>
      <p:ext uri="{BB962C8B-B14F-4D97-AF65-F5344CB8AC3E}">
        <p14:creationId xmlns:p14="http://schemas.microsoft.com/office/powerpoint/2010/main" val="268963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Palveluanalyysi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 smtClean="0"/>
              <a:t>Toimialakohtaiset priorisoinnit ja vaikutusarvioinnit</a:t>
            </a:r>
          </a:p>
          <a:p>
            <a:endParaRPr lang="fi-FI" dirty="0" smtClean="0"/>
          </a:p>
          <a:p>
            <a:r>
              <a:rPr lang="fi-FI" dirty="0" smtClean="0"/>
              <a:t>Yhteenveto</a:t>
            </a:r>
            <a:endParaRPr lang="fi-FI" dirty="0"/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6.6.2013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32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/>
              <a:t>6.6.2013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4</a:t>
            </a:fld>
            <a:endParaRPr lang="fi-FI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683568" y="764704"/>
            <a:ext cx="7776000" cy="796950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Sivistystoimialan toimintaympäristö</a:t>
            </a:r>
            <a:br>
              <a:rPr lang="fi-FI" dirty="0" smtClean="0"/>
            </a:br>
            <a:endParaRPr lang="fi-FI" dirty="0"/>
          </a:p>
        </p:txBody>
      </p:sp>
      <p:sp>
        <p:nvSpPr>
          <p:cNvPr id="6" name="Tekstiruutu 5"/>
          <p:cNvSpPr txBox="1"/>
          <p:nvPr/>
        </p:nvSpPr>
        <p:spPr>
          <a:xfrm>
            <a:off x="1115616" y="1700808"/>
            <a:ext cx="55446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Varhaiskasvatuksen kysynnän kasvu vuodesta 2009, perusopetuksen oppilasmäärän laskun pysähtyminen ja kääntyminen kasvuun 2015. Lukio- ja ammatillisen koulutuksen määrän vakaus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Maahanmuuttajataustaisen väestön jatkuva kasvu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Valtionosuuksien leikkaukset tai jäädyttämiset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Uuden lainsäädännön (oppilashuoltolaki, varhaiskasvatuslaki) vaikutukset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3515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8460432" cy="796950"/>
          </a:xfrm>
        </p:spPr>
        <p:txBody>
          <a:bodyPr>
            <a:noAutofit/>
          </a:bodyPr>
          <a:lstStyle/>
          <a:p>
            <a:pPr lvl="1"/>
            <a:r>
              <a:rPr lang="fi-FI" sz="2800" b="1" dirty="0" smtClean="0">
                <a:solidFill>
                  <a:schemeClr val="tx2"/>
                </a:solidFill>
                <a:latin typeface="+mj-lt"/>
              </a:rPr>
              <a:t>Sivistystoimialan keskeiset toimenpiteet</a:t>
            </a:r>
            <a:br>
              <a:rPr lang="fi-FI" sz="2800" b="1" dirty="0" smtClean="0">
                <a:solidFill>
                  <a:schemeClr val="tx2"/>
                </a:solidFill>
                <a:latin typeface="+mj-lt"/>
              </a:rPr>
            </a:br>
            <a:endParaRPr lang="fi-FI" sz="2800" b="1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6.6.2013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5</a:t>
            </a:fld>
            <a:endParaRPr lang="fi-FI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980728"/>
            <a:ext cx="7416824" cy="529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32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/>
        </p:nvSpPr>
        <p:spPr>
          <a:xfrm>
            <a:off x="0" y="5085184"/>
            <a:ext cx="1763688" cy="11521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892480" cy="796950"/>
          </a:xfrm>
        </p:spPr>
        <p:txBody>
          <a:bodyPr>
            <a:noAutofit/>
          </a:bodyPr>
          <a:lstStyle/>
          <a:p>
            <a:pPr lvl="1"/>
            <a:r>
              <a:rPr lang="fi-FI" sz="2800" b="1" dirty="0" smtClean="0">
                <a:solidFill>
                  <a:schemeClr val="tx2"/>
                </a:solidFill>
                <a:latin typeface="+mj-lt"/>
              </a:rPr>
              <a:t>Sivistystoimiala</a:t>
            </a:r>
            <a:br>
              <a:rPr lang="fi-FI" sz="2800" b="1" dirty="0" smtClean="0">
                <a:solidFill>
                  <a:schemeClr val="tx2"/>
                </a:solidFill>
                <a:latin typeface="+mj-lt"/>
              </a:rPr>
            </a:br>
            <a:endParaRPr lang="fi-FI" sz="2800" b="1" dirty="0" smtClean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3501008"/>
            <a:ext cx="8352283" cy="25203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1800" dirty="0" smtClean="0"/>
              <a:t>Uudistamisohjelma</a:t>
            </a:r>
            <a:endParaRPr lang="fi-FI" dirty="0"/>
          </a:p>
          <a:p>
            <a:pPr marL="342900" indent="-342900">
              <a:buFont typeface="+mj-lt"/>
              <a:buAutoNum type="arabicPeriod"/>
            </a:pPr>
            <a:r>
              <a:rPr lang="fi-FI" sz="1600" b="0" dirty="0" smtClean="0"/>
              <a:t>Perusopetuksen ryhmäkoon kasvattaminen keskimääräisestä 19 oppilaasta 21 oppilaaseen</a:t>
            </a:r>
          </a:p>
          <a:p>
            <a:pPr marL="342900" indent="-342900">
              <a:buFont typeface="+mj-lt"/>
              <a:buAutoNum type="arabicPeriod"/>
            </a:pPr>
            <a:r>
              <a:rPr lang="fi-FI" sz="1600" b="0" dirty="0" smtClean="0"/>
              <a:t>Varhaiskasvatuksen henkilöstön </a:t>
            </a:r>
            <a:r>
              <a:rPr lang="fi-FI" sz="1600" b="0" dirty="0" err="1" smtClean="0"/>
              <a:t>työhyvinvoinnin</a:t>
            </a:r>
            <a:r>
              <a:rPr lang="fi-FI" sz="1600" b="0" dirty="0" smtClean="0"/>
              <a:t> tukeminen ja oikea-aikainen resursointi, sijaistyövoiman käytön vähentäminen</a:t>
            </a:r>
            <a:endParaRPr lang="fi-FI" sz="1600" b="0" dirty="0"/>
          </a:p>
          <a:p>
            <a:pPr marL="342900" indent="-342900">
              <a:buFont typeface="+mj-lt"/>
              <a:buAutoNum type="arabicPeriod"/>
            </a:pPr>
            <a:r>
              <a:rPr lang="fi-FI" sz="1600" b="0" dirty="0" smtClean="0"/>
              <a:t>Seudullinen lukiokoulutuksen kustannussopimus</a:t>
            </a:r>
            <a:endParaRPr lang="fi-FI" sz="1600" b="0" dirty="0"/>
          </a:p>
          <a:p>
            <a:pPr marL="342900" indent="-342900">
              <a:buFont typeface="+mj-lt"/>
              <a:buAutoNum type="arabicPeriod"/>
            </a:pPr>
            <a:r>
              <a:rPr lang="fi-FI" sz="1600" b="0" dirty="0" smtClean="0"/>
              <a:t>Varhaiskasvatuksen laitoshuoltajien työn mitoituksen tarkistaminen siivouksen ja ruokahuollon osalta ja ilman hoidollista työtä</a:t>
            </a:r>
            <a:endParaRPr lang="fi-FI" sz="1600" b="0" dirty="0"/>
          </a:p>
          <a:p>
            <a:pPr marL="342900" indent="-342900">
              <a:buFont typeface="+mj-lt"/>
              <a:buAutoNum type="arabicPeriod"/>
            </a:pPr>
            <a:r>
              <a:rPr lang="fi-FI" sz="1600" b="0" dirty="0" smtClean="0"/>
              <a:t>Varhaiskasvatuksen palveluohjauksen kehittäminen ja kysynnän ohjaaminen kevyempien hoitopalveluiden piiriin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6.6.2013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6</a:t>
            </a:fld>
            <a:endParaRPr lang="fi-FI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48" y="1196751"/>
            <a:ext cx="8039100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996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Tuottoanalyysi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/>
              <a:t>Verotulot ja valtionosuudet</a:t>
            </a:r>
          </a:p>
          <a:p>
            <a:endParaRPr lang="fi-FI" dirty="0" smtClean="0"/>
          </a:p>
          <a:p>
            <a:r>
              <a:rPr lang="fi-FI" dirty="0" smtClean="0"/>
              <a:t>Kaupungin </a:t>
            </a:r>
            <a:r>
              <a:rPr lang="fi-FI" dirty="0"/>
              <a:t>rahoitusomaisuus ja konsernivelanhoito</a:t>
            </a:r>
          </a:p>
          <a:p>
            <a:endParaRPr lang="fi-FI" dirty="0" smtClean="0"/>
          </a:p>
          <a:p>
            <a:r>
              <a:rPr lang="fi-FI" dirty="0" smtClean="0"/>
              <a:t>Tuloutus </a:t>
            </a:r>
            <a:r>
              <a:rPr lang="fi-FI" dirty="0"/>
              <a:t>yhtiöistä: korot ja osinkotuotot</a:t>
            </a:r>
          </a:p>
          <a:p>
            <a:endParaRPr lang="fi-FI" dirty="0" smtClean="0"/>
          </a:p>
          <a:p>
            <a:r>
              <a:rPr lang="fi-FI" dirty="0" smtClean="0"/>
              <a:t>Taseanalyysit</a:t>
            </a:r>
            <a:r>
              <a:rPr lang="fi-FI" dirty="0"/>
              <a:t>, välilliset omistukset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6.6.2013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823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Verotulot ja valtionosuudet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6.6.2013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8</a:t>
            </a:fld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838200" y="5129213"/>
            <a:ext cx="52283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i="1" dirty="0"/>
              <a:t>(Vuoden 2013 kunnallisveron osalta lähteenä käytetty </a:t>
            </a:r>
            <a:endParaRPr lang="fi-FI" sz="1100" i="1" dirty="0" smtClean="0"/>
          </a:p>
          <a:p>
            <a:r>
              <a:rPr lang="fi-FI" sz="1100" i="1" dirty="0" smtClean="0"/>
              <a:t>kuntaliiton </a:t>
            </a:r>
            <a:r>
              <a:rPr lang="fi-FI" sz="1100" i="1" dirty="0"/>
              <a:t>14.5.2013 päivitettyä kuntakohtaista ennustekehikkoa)</a:t>
            </a: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28788"/>
            <a:ext cx="7467600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515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Verotulot ja valtionosuudet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6.6.2013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9</a:t>
            </a:fld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838200" y="4869160"/>
            <a:ext cx="522838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i="1" dirty="0"/>
              <a:t>(Vuoden 2013 kunnallisveron osalta lähteenä käytetty </a:t>
            </a:r>
            <a:endParaRPr lang="fi-FI" sz="1100" i="1" dirty="0" smtClean="0"/>
          </a:p>
          <a:p>
            <a:r>
              <a:rPr lang="fi-FI" sz="1100" i="1" dirty="0" smtClean="0"/>
              <a:t>kuntaliiton </a:t>
            </a:r>
            <a:r>
              <a:rPr lang="fi-FI" sz="1100" i="1" dirty="0"/>
              <a:t>14.5.2013 päivitettyä kuntakohtaista ennustekehikkoa)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28788"/>
            <a:ext cx="7477125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7627058"/>
      </p:ext>
    </p:extLst>
  </p:cSld>
  <p:clrMapOvr>
    <a:masterClrMapping/>
  </p:clrMapOvr>
</p:sld>
</file>

<file path=ppt/theme/theme1.xml><?xml version="1.0" encoding="utf-8"?>
<a:theme xmlns:a="http://schemas.openxmlformats.org/drawingml/2006/main" name="tku_ppt-pohja_25012012">
  <a:themeElements>
    <a:clrScheme name="Mukautettu 1">
      <a:dk1>
        <a:sysClr val="windowText" lastClr="000000"/>
      </a:dk1>
      <a:lt1>
        <a:sysClr val="window" lastClr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>
  <documentManagement>
    <_Julkisuus_ xmlns="b03131df-fdca-4f96-b491-cb071e0af91d">Julkinen</_Julkisuus_>
    <Kuvaus_x0020_ xmlns="b03131df-fdca-4f96-b491-cb071e0af91d" xsi:nil="true"/>
    <TaxCatchAll xmlns="b03131df-fdca-4f96-b491-cb071e0af91d">
      <Value>2</Value>
      <Value>4</Value>
      <Value>3</Value>
      <Value>24</Value>
      <Value>1</Value>
    </TaxCatchAll>
    <f6425a5d6274420ba12265519cac2494 xmlns="b03131df-fdca-4f96-b491-cb071e0af9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Suunnitelma</TermName>
          <TermId xmlns="http://schemas.microsoft.com/office/infopath/2007/PartnerControls">cfe62796-5d0d-4f9c-88a6-a18691657d5e</TermId>
        </TermInfo>
      </Terms>
    </f6425a5d6274420ba12265519cac2494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ksti Turku" ma:contentTypeID="0x010100BABE01DC4AF04CBC98B987127D9FC69A0800CEFDF6AB6B542348AE0DDE8130D7078E" ma:contentTypeVersion="113" ma:contentTypeDescription="Luo uusi asiakirja." ma:contentTypeScope="" ma:versionID="1165894a45bae4ecea9c6c232cef14ab">
  <xsd:schema xmlns:xsd="http://www.w3.org/2001/XMLSchema" xmlns:xs="http://www.w3.org/2001/XMLSchema" xmlns:p="http://schemas.microsoft.com/office/2006/metadata/properties" xmlns:ns2="b03131df-fdca-4f96-b491-cb071e0af91d" targetNamespace="http://schemas.microsoft.com/office/2006/metadata/properties" ma:root="true" ma:fieldsID="10a68fcd29430d68a8fff655e7aca8f9" ns2:_="">
    <xsd:import namespace="b03131df-fdca-4f96-b491-cb071e0af91d"/>
    <xsd:element name="properties">
      <xsd:complexType>
        <xsd:sequence>
          <xsd:element name="documentManagement">
            <xsd:complexType>
              <xsd:all>
                <xsd:element ref="ns2:_Julkisuus_" minOccurs="0"/>
                <xsd:element ref="ns2:_dlc_DocId" minOccurs="0"/>
                <xsd:element ref="ns2:_dlc_DocIdUrl" minOccurs="0"/>
                <xsd:element ref="ns2:_dlc_DocIdPersistId" minOccurs="0"/>
                <xsd:element ref="ns2:f6425a5d6274420ba12265519cac2494" minOccurs="0"/>
                <xsd:element ref="ns2:TaxCatchAll" minOccurs="0"/>
                <xsd:element ref="ns2:TaxCatchAllLabel" minOccurs="0"/>
                <xsd:element ref="ns2:Kuvaus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3131df-fdca-4f96-b491-cb071e0af91d" elementFormDefault="qualified">
    <xsd:import namespace="http://schemas.microsoft.com/office/2006/documentManagement/types"/>
    <xsd:import namespace="http://schemas.microsoft.com/office/infopath/2007/PartnerControls"/>
    <xsd:element name="_Julkisuus_" ma:index="1" nillable="true" ma:displayName="Julkisuus" ma:default="Julkinen" ma:format="Dropdown" ma:internalName="_Julkisuus_">
      <xsd:simpleType>
        <xsd:restriction base="dms:Choice">
          <xsd:enumeration value="Julkinen"/>
          <xsd:enumeration value="Salassa pidettävä"/>
        </xsd:restriction>
      </xsd:simpleType>
    </xsd:element>
    <xsd:element name="_dlc_DocId" ma:index="7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8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9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f6425a5d6274420ba12265519cac2494" ma:index="11" ma:taxonomy="true" ma:internalName="f6425a5d6274420ba12265519cac2494" ma:taxonomyFieldName="_Tekstin_x0020_tyyppi" ma:displayName="Tekstin tyyppi" ma:default="" ma:fieldId="{f6425a5d-6274-420b-a122-65519cac2494}" ma:sspId="6948e327-c22f-45f3-ba73-76ec8822dedd" ma:termSetId="11208e52-d581-4242-bb75-ee5be9a4985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description="" ma:hidden="true" ma:list="{d685d71d-1d2d-45e9-a202-260c50b74023}" ma:internalName="TaxCatchAll" ma:showField="CatchAllData" ma:web="7a112db0-4ab2-47df-9bd4-197c83270b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description="" ma:hidden="true" ma:list="{d685d71d-1d2d-45e9-a202-260c50b74023}" ma:internalName="TaxCatchAllLabel" ma:readOnly="true" ma:showField="CatchAllDataLabel" ma:web="7a112db0-4ab2-47df-9bd4-197c83270b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uvaus_x0020_" ma:index="17" nillable="true" ma:displayName="Kuvaus " ma:internalName="Kuvaus_x0020_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Sisältölaji"/>
        <xsd:element ref="dc:title" minOccurs="0" maxOccurs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/>
</file>

<file path=customXml/item4.xml><?xml version="1.0" encoding="utf-8"?>
<?mso-contentType ?>
<SharedContentType xmlns="Microsoft.SharePoint.Taxonomy.ContentTypeSync" SourceId="6948e327-c22f-45f3-ba73-76ec8822dedd" ContentTypeId="0x010100BABE01DC4AF04CBC98B987127D9FC69A08" PreviousValue="false"/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CCC5478-4154-469B-AF0E-85881E5B6817}">
  <ds:schemaRefs>
    <ds:schemaRef ds:uri="http://purl.org/dc/dcmitype/"/>
    <ds:schemaRef ds:uri="http://schemas.microsoft.com/office/2006/documentManagement/types"/>
    <ds:schemaRef ds:uri="b03131df-fdca-4f96-b491-cb071e0af91d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infopath/2007/PartnerControl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CE39A155-4FDD-42EA-A794-47D3CB3664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3131df-fdca-4f96-b491-cb071e0af9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0378377-A50D-4414-8420-7797C8071B27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B1C9C67E-AC70-4B54-902E-79D9C382F150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C236D86C-32BB-4242-8EAF-898F744746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19277</TotalTime>
  <Words>702</Words>
  <Application>Microsoft Office PowerPoint</Application>
  <PresentationFormat>Näytössä katseltava diaesitys (4:3)</PresentationFormat>
  <Paragraphs>312</Paragraphs>
  <Slides>15</Slides>
  <Notes>2</Notes>
  <HiddenSlides>0</HiddenSlides>
  <MMClips>0</MMClips>
  <ScaleCrop>false</ScaleCrop>
  <HeadingPairs>
    <vt:vector size="6" baseType="variant"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17" baseType="lpstr">
      <vt:lpstr>tku_ppt-pohja_25012012</vt:lpstr>
      <vt:lpstr>Laskentataulukko</vt:lpstr>
      <vt:lpstr>Uudistamisohjelma suunnittelukaudelle 2014-2016</vt:lpstr>
      <vt:lpstr>Uudistamisohjelman sisältö</vt:lpstr>
      <vt:lpstr>Palveluanalyysi</vt:lpstr>
      <vt:lpstr>Sivistystoimialan toimintaympäristö </vt:lpstr>
      <vt:lpstr>Sivistystoimialan keskeiset toimenpiteet </vt:lpstr>
      <vt:lpstr>Sivistystoimiala </vt:lpstr>
      <vt:lpstr>Tuottoanalyysi</vt:lpstr>
      <vt:lpstr>Verotulot ja valtionosuudet</vt:lpstr>
      <vt:lpstr>Verotulot ja valtionosuudet</vt:lpstr>
      <vt:lpstr>Taseanalyysit ja välilliset omistukset</vt:lpstr>
      <vt:lpstr>Toimintakate-erittely  toimielimittäin</vt:lpstr>
      <vt:lpstr>Toimialojen tilainvestointiesitykset vuosille 2014 - 2023</vt:lpstr>
      <vt:lpstr>Sivistystoimiala</vt:lpstr>
      <vt:lpstr>Muita huomioitavia hankkeita</vt:lpstr>
      <vt:lpstr>Strategia-arkkitehtuuri</vt:lpstr>
    </vt:vector>
  </TitlesOfParts>
  <Company>Turun kaupunki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valtteri.mikkola@turku.fi</dc:creator>
  <cp:lastModifiedBy>Lehmusto Hanna</cp:lastModifiedBy>
  <cp:revision>282</cp:revision>
  <cp:lastPrinted>2013-05-17T13:25:05Z</cp:lastPrinted>
  <dcterms:created xsi:type="dcterms:W3CDTF">2012-01-04T10:39:25Z</dcterms:created>
  <dcterms:modified xsi:type="dcterms:W3CDTF">2013-06-06T09:17:28Z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0x010100BABE01DC4AF04CBC98B987127D9FC69A0800CEFDF6AB6B542348AE0DDE8130D7078E</vt:lpwstr>
  </property>
  <property fmtid="{D5CDD505-2E9C-101B-9397-08002B2CF9AE}" pid="3" name="j08d1eaf84c644719eb3d45d656088a2">
    <vt:lpwstr>Videokuva|82098cdd-6e57-4a24-8887-90ce7bab4a54</vt:lpwstr>
  </property>
  <property fmtid="{D5CDD505-2E9C-101B-9397-08002B2CF9AE}" pid="4" name="ec87dd8dbe3f4b87b196639a53969ad4">
    <vt:lpwstr>Suomi|ddab1725-3888-478f-9c8c-3eeceecd16e9</vt:lpwstr>
  </property>
  <property fmtid="{D5CDD505-2E9C-101B-9397-08002B2CF9AE}" pid="5" name="bcb735522fc34cde8200f6a746f2dda6">
    <vt:lpwstr>Äänitiedosto|2ce7008b-f285-403a-bd25-9c3fffad5372</vt:lpwstr>
  </property>
  <property fmtid="{D5CDD505-2E9C-101B-9397-08002B2CF9AE}" pid="6" name="h94c21d59b064f78a5c2e322551a3e88">
    <vt:lpwstr>Diaesitys|29bf125c-3304-4b20-a038-e327a30ca536</vt:lpwstr>
  </property>
  <property fmtid="{D5CDD505-2E9C-101B-9397-08002B2CF9AE}" pid="7" name="_Kieli">
    <vt:lpwstr>1;#Suomi|ddab1725-3888-478f-9c8c-3eeceecd16e9</vt:lpwstr>
  </property>
  <property fmtid="{D5CDD505-2E9C-101B-9397-08002B2CF9AE}" pid="8" name="Videotiedoston_x0020_tyyppi">
    <vt:lpwstr>2;#Videokuva|82098cdd-6e57-4a24-8887-90ce7bab4a54</vt:lpwstr>
  </property>
  <property fmtid="{D5CDD505-2E9C-101B-9397-08002B2CF9AE}" pid="9" name="_Tekstin tyyppi">
    <vt:lpwstr>24;#Suunnitelma|cfe62796-5d0d-4f9c-88a6-a18691657d5e</vt:lpwstr>
  </property>
  <property fmtid="{D5CDD505-2E9C-101B-9397-08002B2CF9AE}" pid="10" name="__x00c4__x00e4_nitiedoston_x0020_tyyppi">
    <vt:lpwstr>3;#Äänitiedosto|2ce7008b-f285-403a-bd25-9c3fffad5372</vt:lpwstr>
  </property>
  <property fmtid="{D5CDD505-2E9C-101B-9397-08002B2CF9AE}" pid="11" name="_Esitysaineistojen_x0020_tyyppi">
    <vt:lpwstr>4;#Diaesitys|29bf125c-3304-4b20-a038-e327a30ca536</vt:lpwstr>
  </property>
  <property fmtid="{D5CDD505-2E9C-101B-9397-08002B2CF9AE}" pid="12" name="_Äänitiedoston tyyppi">
    <vt:lpwstr>3;#Äänitiedosto|2ce7008b-f285-403a-bd25-9c3fffad5372</vt:lpwstr>
  </property>
  <property fmtid="{D5CDD505-2E9C-101B-9397-08002B2CF9AE}" pid="13" name="_Esitysaineistojen tyyppi">
    <vt:lpwstr>4;#Diaesitys|29bf125c-3304-4b20-a038-e327a30ca536</vt:lpwstr>
  </property>
  <property fmtid="{D5CDD505-2E9C-101B-9397-08002B2CF9AE}" pid="14" name="Videotiedoston tyyppi">
    <vt:lpwstr>2;#Videokuva|82098cdd-6e57-4a24-8887-90ce7bab4a54</vt:lpwstr>
  </property>
</Properties>
</file>