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handoutMasterIdLst>
    <p:handoutMasterId r:id="rId8"/>
  </p:handoutMasterIdLst>
  <p:sldIdLst>
    <p:sldId id="267" r:id="rId2"/>
    <p:sldId id="273" r:id="rId3"/>
    <p:sldId id="277" r:id="rId4"/>
    <p:sldId id="279" r:id="rId5"/>
    <p:sldId id="274" r:id="rId6"/>
  </p:sldIdLst>
  <p:sldSz cx="9144000" cy="6858000" type="screen4x3"/>
  <p:notesSz cx="6743700" cy="98758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20" d="100"/>
          <a:sy n="120" d="100"/>
        </p:scale>
        <p:origin x="-1374" y="28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16.5.2013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16.5.2013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7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huhtikuu 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Sivistystoimiala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408" y="975866"/>
            <a:ext cx="7776000" cy="796950"/>
          </a:xfrm>
        </p:spPr>
        <p:txBody>
          <a:bodyPr>
            <a:noAutofit/>
          </a:bodyPr>
          <a:lstStyle/>
          <a:p>
            <a:r>
              <a:rPr lang="fi-FI" sz="1800" dirty="0" smtClean="0"/>
              <a:t>Talousarvion seurantaraportti huhtikuu 2013</a:t>
            </a:r>
            <a:endParaRPr lang="fi-FI" sz="18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331640" y="234888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Tähän </a:t>
            </a:r>
            <a:r>
              <a:rPr lang="fi-FI" dirty="0" err="1" smtClean="0"/>
              <a:t>SAP-raportti</a:t>
            </a:r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162175"/>
            <a:ext cx="88011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6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8280920" cy="5040560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24"/>
              </a:spcBef>
              <a:buClr>
                <a:srgbClr val="00468B"/>
              </a:buClr>
              <a:buSzPct val="120000"/>
              <a:buNone/>
            </a:pPr>
            <a:r>
              <a:rPr lang="fi-FI" sz="1900" b="1" dirty="0" smtClean="0">
                <a:solidFill>
                  <a:srgbClr val="00468B"/>
                </a:solidFill>
              </a:rPr>
              <a:t>Keskeiset poikkeamat </a:t>
            </a:r>
            <a:endParaRPr lang="fi-FI" sz="1900" b="1" dirty="0">
              <a:solidFill>
                <a:srgbClr val="00468B"/>
              </a:solidFill>
            </a:endParaRP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rgbClr val="00468B"/>
                </a:solidFill>
              </a:rPr>
              <a:t>Varhaiskasvatuksen nettoylitysennuste 1,6 milj. €, josta palvelusetelikustannukset n. 2,3 milj. €. Päivähoitomaksujen tulokertymä on noin 300.000 euroa budjetoitua suurempi ja uuden toiminnan arvioitu tulokasvu on 100.000 €. Henkilöstökulut riittävät nykyiseen toimintaan ja syksyllä suunniteltuun toiminnan laajentamiseen.</a:t>
            </a: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rgbClr val="00468B"/>
                </a:solidFill>
              </a:rPr>
              <a:t>Ammatillisen koulutuksen nettoylitysennuste on n. 1,2 milj. €, johon sisältyvät Opetus- ja kulttuuriministeriöltä saadut päätökset lisäpaikoista. Näiden lisäpaikkojen valtionosuuksista on lähtenyt määrärahan korotusanomus valtuustolle nettosummaltaan 698.000 €. Oppisopimuksen koulutuspaikkojen osalta ylitysennustetta on n. 500.000 €, joka myös näiden toteutuessa on katettua. Näistä aiheutuva lisämäärärahatarve tuodaan lautakunnalle ja valtuustolle paikkojen lukumäärän varmistuttua syksyllä.</a:t>
            </a: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rgbClr val="00468B"/>
                </a:solidFill>
              </a:rPr>
              <a:t>Aikuiskoulutuksen nettoylitysennuste on n. 500.000 €, joka perustuu Opetus- ja kulttuuriministeriön myöntämään rahoitukseen nuorisotakuun toteuttamisesta. Tähän päätökseen perustuen anomus lisämäärärahasta on lähtenyt valtuustolle.</a:t>
            </a: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rgbClr val="00468B"/>
                </a:solidFill>
              </a:rPr>
              <a:t>Muut ylitysennusteet: yhteisten toimintojen eläkemenot (320.000 €) ja ruotsinkielisen tulosalueen henkilöstömenot (150.000 €). Perusopetuksen ja ruotsinkielisen tulosalueen osalta jatketaan toimenpiteitä talousarviossa pysymiseksi. </a:t>
            </a:r>
          </a:p>
          <a:p>
            <a:endParaRPr lang="fi-FI" sz="1500" dirty="0" smtClean="0">
              <a:solidFill>
                <a:srgbClr val="00468B"/>
              </a:solidFill>
            </a:endParaRPr>
          </a:p>
          <a:p>
            <a:r>
              <a:rPr lang="fi-FI" sz="1500" dirty="0" smtClean="0">
                <a:solidFill>
                  <a:srgbClr val="00468B"/>
                </a:solidFill>
              </a:rPr>
              <a:t>Sivistystoimialan ennuste nettoylityksestä on yhteensä n. 3,1 milj. €</a:t>
            </a:r>
            <a:endParaRPr lang="fi-FI" sz="1500" dirty="0">
              <a:solidFill>
                <a:srgbClr val="00468B"/>
              </a:solidFill>
            </a:endParaRP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444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12" name="Sisällön paikkamerkki 1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00468B"/>
                </a:solidFill>
              </a:rPr>
              <a:t>Talousarviomuutokset</a:t>
            </a:r>
          </a:p>
          <a:p>
            <a:endParaRPr lang="fi-FI" sz="1600" dirty="0">
              <a:solidFill>
                <a:srgbClr val="00468B"/>
              </a:solidFill>
            </a:endParaRPr>
          </a:p>
          <a:p>
            <a:r>
              <a:rPr lang="fi-FI" sz="1600" dirty="0" err="1" smtClean="0">
                <a:solidFill>
                  <a:srgbClr val="00468B"/>
                </a:solidFill>
              </a:rPr>
              <a:t>Kj</a:t>
            </a:r>
            <a:r>
              <a:rPr lang="fi-FI" sz="1600" dirty="0" smtClean="0">
                <a:solidFill>
                  <a:srgbClr val="00468B"/>
                </a:solidFill>
              </a:rPr>
              <a:t> 21.12.2012 § 117, lakimiehen siirtäminen kasvatus- ja opetustoimesta konsernihallintoon, henkilöstömenot -67.082 euroa</a:t>
            </a:r>
          </a:p>
          <a:p>
            <a:endParaRPr lang="fi-FI" sz="1600" b="1" dirty="0" smtClean="0">
              <a:solidFill>
                <a:srgbClr val="00468B"/>
              </a:solidFill>
            </a:endParaRPr>
          </a:p>
          <a:p>
            <a:r>
              <a:rPr lang="fi-FI" sz="1600" b="1" dirty="0" smtClean="0">
                <a:solidFill>
                  <a:srgbClr val="00468B"/>
                </a:solidFill>
              </a:rPr>
              <a:t>Perusopetuksen </a:t>
            </a:r>
            <a:r>
              <a:rPr lang="fi-FI" sz="1600" b="1" dirty="0">
                <a:solidFill>
                  <a:srgbClr val="00468B"/>
                </a:solidFill>
              </a:rPr>
              <a:t>tulosalueelle päätökset Opetus- ja kulttuuriministeriön erityisavustuksista: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ryhmäkokojen pienentämiseksi lukuvuodelle 2013 – 2014, yhteensä 2.491.100 €, vuodelle 2013 tästä kohdistuu 1.037.958 €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koulutuksellista tasa-arvoa edistäviin toimenpiteisiin lukuvuodelle 2013 – 2014, yhteensä 2.237.182 €, vuodelle 2013 tästä kohdistuu 1.119.197 €</a:t>
            </a:r>
          </a:p>
          <a:p>
            <a:endParaRPr lang="fi-FI" sz="1600" b="1" dirty="0" smtClean="0">
              <a:solidFill>
                <a:srgbClr val="00468B"/>
              </a:solidFill>
            </a:endParaRPr>
          </a:p>
          <a:p>
            <a:r>
              <a:rPr lang="fi-FI" sz="1600" b="1" dirty="0" smtClean="0">
                <a:solidFill>
                  <a:srgbClr val="00468B"/>
                </a:solidFill>
              </a:rPr>
              <a:t>Ammatillisen </a:t>
            </a:r>
            <a:r>
              <a:rPr lang="fi-FI" sz="1600" b="1" dirty="0">
                <a:solidFill>
                  <a:srgbClr val="00468B"/>
                </a:solidFill>
              </a:rPr>
              <a:t>koulutuksen ja aikuiskoulutuksen tulosalueille Opetus- ja kulttuuriministeriön päätökset: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Nuorten aikuisten osaamisohjelman lisämääräraha, 60 opiskelija-työvuotta oppilaitosmuotoisena koulutuksena, valtionosuus 491.978 € ja oppisopimuskoulutuksena 85 paikkaa, valtionosuus 270.307 €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Oppisopimukseen myönnetyt 34 lisäpaikkaa, valtionosuus 111.025 €</a:t>
            </a:r>
          </a:p>
          <a:p>
            <a:pPr lvl="2"/>
            <a:r>
              <a:rPr lang="fi-FI" sz="1600" b="1" dirty="0">
                <a:solidFill>
                  <a:srgbClr val="00468B"/>
                </a:solidFill>
              </a:rPr>
              <a:t>Perusopetuksen päättäneiden oppisopimuksena toteutettava ammatillinen koulutus, 45 perustutkintopaikkaa, valtionosuus 316.390 €, korotettu koulutuskorvaus 180.000 €  </a:t>
            </a:r>
          </a:p>
          <a:p>
            <a:endParaRPr lang="fi-FI" dirty="0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Sivistystoimiala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18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16.5.2013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692696"/>
            <a:ext cx="8280920" cy="792087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/>
              <a:t>Sivistystoimiala</a:t>
            </a:r>
          </a:p>
          <a:p>
            <a:endParaRPr lang="fi-FI" sz="2800" dirty="0" smtClean="0"/>
          </a:p>
          <a:p>
            <a:r>
              <a:rPr lang="fi-FI" sz="2800" dirty="0"/>
              <a:t>Työvoiman käytön mittarit 2013 - </a:t>
            </a:r>
            <a:r>
              <a:rPr lang="fi-FI" sz="2800" dirty="0" smtClean="0"/>
              <a:t>04</a:t>
            </a:r>
            <a:endParaRPr lang="fi-FI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321</Words>
  <Application>Microsoft Office PowerPoint</Application>
  <PresentationFormat>Näytössä katseltava diaesitys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tku_ppt-pohja_25012012</vt:lpstr>
      <vt:lpstr>Kuukausiraportti huhtikuu 2013</vt:lpstr>
      <vt:lpstr>Talousarvion seurantaraportti huhtikuu 2013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Laiho Jukka</dc:creator>
  <cp:lastModifiedBy>Lehmusto Hanna</cp:lastModifiedBy>
  <cp:revision>137</cp:revision>
  <cp:lastPrinted>2013-05-15T07:58:58Z</cp:lastPrinted>
  <dcterms:created xsi:type="dcterms:W3CDTF">2012-01-04T10:39:25Z</dcterms:created>
  <dcterms:modified xsi:type="dcterms:W3CDTF">2013-05-16T12:12:47Z</dcterms:modified>
</cp:coreProperties>
</file>