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6"/>
  </p:sldMasterIdLst>
  <p:notesMasterIdLst>
    <p:notesMasterId r:id="rId22"/>
  </p:notesMasterIdLst>
  <p:sldIdLst>
    <p:sldId id="256" r:id="rId7"/>
    <p:sldId id="273" r:id="rId8"/>
    <p:sldId id="277" r:id="rId9"/>
    <p:sldId id="278" r:id="rId10"/>
    <p:sldId id="276" r:id="rId11"/>
    <p:sldId id="257" r:id="rId12"/>
    <p:sldId id="265" r:id="rId13"/>
    <p:sldId id="270" r:id="rId14"/>
    <p:sldId id="267" r:id="rId15"/>
    <p:sldId id="261" r:id="rId16"/>
    <p:sldId id="262" r:id="rId17"/>
    <p:sldId id="272" r:id="rId18"/>
    <p:sldId id="263" r:id="rId19"/>
    <p:sldId id="258" r:id="rId20"/>
    <p:sldId id="260" r:id="rId2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BAF"/>
    <a:srgbClr val="E4FD87"/>
    <a:srgbClr val="E1F6AC"/>
    <a:srgbClr val="CFF07C"/>
    <a:srgbClr val="B0FF89"/>
    <a:srgbClr val="EDFAC2"/>
    <a:srgbClr val="D3F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D1D7-B806-476B-8948-EA2C280A523E}" type="datetimeFigureOut">
              <a:rPr lang="fi-FI" smtClean="0"/>
              <a:t>16.5.2013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9DDD3-00B7-4AFF-841C-E6D9FAB7BD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63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9DDD3-00B7-4AFF-841C-E6D9FAB7BD64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61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4E5C8E-CEEC-491C-8EF9-356BCEE1EC85}" type="datetime1">
              <a:rPr lang="fi-FI" smtClean="0"/>
              <a:t>16.5.2013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5144D-2F43-4E82-94F3-34FF564B1E28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F3E3-30F8-401C-8925-477224EA42D6}" type="datetime1">
              <a:rPr lang="fi-FI" smtClean="0"/>
              <a:t>16.5.2013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FC7E-8605-4F61-97EF-704EBF011033}" type="datetime1">
              <a:rPr lang="fi-FI" smtClean="0"/>
              <a:t>16.5.2013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FE2-8004-47EE-B23B-AF0A63224F64}" type="datetime1">
              <a:rPr lang="fi-FI" smtClean="0"/>
              <a:t>16.5.2013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FC7E-8605-4F61-97EF-704EBF011033}" type="datetime1">
              <a:rPr lang="fi-FI" smtClean="0"/>
              <a:t>16.5.2013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FC7E-8605-4F61-97EF-704EBF011033}" type="datetime1">
              <a:rPr lang="fi-FI" smtClean="0"/>
              <a:t>16.5.2013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61FC7E-8605-4F61-97EF-704EBF011033}" type="datetime1">
              <a:rPr lang="fi-FI" smtClean="0"/>
              <a:t>16.5.2013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FC7E-8605-4F61-97EF-704EBF011033}" type="datetime1">
              <a:rPr lang="fi-FI" smtClean="0"/>
              <a:t>16.5.2013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0F96-87CA-429B-A46C-B4AC7A4AE6F8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14" name="Kuva 1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456384" cy="46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2132856"/>
            <a:ext cx="5184144" cy="796950"/>
          </a:xfrm>
        </p:spPr>
        <p:txBody>
          <a:bodyPr>
            <a:normAutofit/>
          </a:bodyPr>
          <a:lstStyle/>
          <a:p>
            <a:r>
              <a:rPr lang="fi-FI" dirty="0" smtClean="0"/>
              <a:t>Sivistystoimialan hallinto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yöristetty suorakulmio 3"/>
          <p:cNvSpPr/>
          <p:nvPr/>
        </p:nvSpPr>
        <p:spPr>
          <a:xfrm>
            <a:off x="3001299" y="2060848"/>
            <a:ext cx="2643188" cy="1071562"/>
          </a:xfrm>
          <a:prstGeom prst="roundRect">
            <a:avLst>
              <a:gd name="adj" fmla="val 23777"/>
            </a:avLst>
          </a:prstGeom>
          <a:solidFill>
            <a:srgbClr val="E1F6A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fi-FI" dirty="0"/>
              <a:t>Suunnittelu- ja kehittämispalveluiden vastuualue</a:t>
            </a:r>
          </a:p>
        </p:txBody>
      </p:sp>
      <p:sp>
        <p:nvSpPr>
          <p:cNvPr id="5" name="Pyöristetty suorakulmio 4"/>
          <p:cNvSpPr/>
          <p:nvPr/>
        </p:nvSpPr>
        <p:spPr>
          <a:xfrm>
            <a:off x="643862" y="3632473"/>
            <a:ext cx="1191834" cy="1143000"/>
          </a:xfrm>
          <a:prstGeom prst="roundRect">
            <a:avLst/>
          </a:prstGeom>
          <a:solidFill>
            <a:srgbClr val="E1F6A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fi-FI" dirty="0" smtClean="0"/>
              <a:t>Viestintä</a:t>
            </a:r>
            <a:endParaRPr lang="fi-FI" dirty="0"/>
          </a:p>
        </p:txBody>
      </p:sp>
      <p:sp>
        <p:nvSpPr>
          <p:cNvPr id="6" name="Pyöristetty suorakulmio 5"/>
          <p:cNvSpPr/>
          <p:nvPr/>
        </p:nvSpPr>
        <p:spPr>
          <a:xfrm>
            <a:off x="2029890" y="3606748"/>
            <a:ext cx="1214438" cy="1143000"/>
          </a:xfrm>
          <a:prstGeom prst="roundRect">
            <a:avLst/>
          </a:prstGeom>
          <a:solidFill>
            <a:srgbClr val="E1F6A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fi-FI" dirty="0" err="1" smtClean="0"/>
              <a:t>Kv-toiminta</a:t>
            </a:r>
            <a:endParaRPr lang="fi-FI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3429924" y="3632473"/>
            <a:ext cx="1785938" cy="1143000"/>
          </a:xfrm>
          <a:prstGeom prst="roundRect">
            <a:avLst/>
          </a:prstGeom>
          <a:solidFill>
            <a:srgbClr val="E1F6A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fi-FI" dirty="0"/>
          </a:p>
          <a:p>
            <a:pPr algn="ctr">
              <a:spcBef>
                <a:spcPct val="0"/>
              </a:spcBef>
              <a:defRPr/>
            </a:pPr>
            <a:r>
              <a:rPr lang="fi-FI" dirty="0"/>
              <a:t>Suunnittelu, laatu ja osaamisen kehittäminen</a:t>
            </a:r>
          </a:p>
          <a:p>
            <a:pPr>
              <a:spcBef>
                <a:spcPct val="0"/>
              </a:spcBef>
              <a:defRPr/>
            </a:pPr>
            <a:endParaRPr lang="fi-FI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5430174" y="3635648"/>
            <a:ext cx="1428750" cy="1143000"/>
          </a:xfrm>
          <a:prstGeom prst="roundRect">
            <a:avLst/>
          </a:prstGeom>
          <a:solidFill>
            <a:srgbClr val="E1F6A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fi-FI" dirty="0"/>
              <a:t>Hanke-toiminta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7073237" y="3634060"/>
            <a:ext cx="1071562" cy="1141413"/>
          </a:xfrm>
          <a:prstGeom prst="roundRect">
            <a:avLst/>
          </a:prstGeom>
          <a:solidFill>
            <a:srgbClr val="E1F6A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fi-FI" dirty="0"/>
              <a:t>TVT-kehittä-minen</a:t>
            </a:r>
          </a:p>
        </p:txBody>
      </p:sp>
      <p:cxnSp>
        <p:nvCxnSpPr>
          <p:cNvPr id="10" name="Kulmayhdysviiva 9"/>
          <p:cNvCxnSpPr/>
          <p:nvPr/>
        </p:nvCxnSpPr>
        <p:spPr>
          <a:xfrm>
            <a:off x="1215362" y="3346723"/>
            <a:ext cx="6394450" cy="3175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/>
        </p:nvCxnSpPr>
        <p:spPr>
          <a:xfrm rot="5400000" flipH="1" flipV="1">
            <a:off x="1072487" y="3492773"/>
            <a:ext cx="285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 rot="5400000" flipH="1" flipV="1">
            <a:off x="2501237" y="3491185"/>
            <a:ext cx="28416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 rot="5400000" flipH="1" flipV="1">
            <a:off x="6055649" y="3489598"/>
            <a:ext cx="285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>
            <a:stCxn id="9" idx="0"/>
          </p:cNvCxnSpPr>
          <p:nvPr/>
        </p:nvCxnSpPr>
        <p:spPr>
          <a:xfrm rot="5400000" flipH="1" flipV="1">
            <a:off x="7466937" y="3491185"/>
            <a:ext cx="285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>
            <a:stCxn id="4" idx="2"/>
            <a:endCxn id="7" idx="0"/>
          </p:cNvCxnSpPr>
          <p:nvPr/>
        </p:nvCxnSpPr>
        <p:spPr>
          <a:xfrm rot="5400000">
            <a:off x="4072068" y="3382441"/>
            <a:ext cx="5016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D11FBA-845F-46A3-9BC1-AD7EA9D1B112}" type="datetime1">
              <a:rPr lang="fi-FI" smtClean="0"/>
              <a:t>16.5.2013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55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395537" y="1052736"/>
            <a:ext cx="7200799" cy="51125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i-FI" dirty="0">
                <a:latin typeface="Arial" charset="0"/>
              </a:rPr>
              <a:t>Suunnittelu- ja kehittämispalvelut</a:t>
            </a:r>
            <a:r>
              <a:rPr lang="fi-FI" sz="1800" dirty="0">
                <a:latin typeface="Arial" charset="0"/>
              </a:rPr>
              <a:t>, </a:t>
            </a:r>
            <a:br>
              <a:rPr lang="fi-FI" sz="1800" dirty="0">
                <a:latin typeface="Arial" charset="0"/>
              </a:rPr>
            </a:br>
            <a:r>
              <a:rPr lang="fi-FI" sz="1800" dirty="0" smtClean="0">
                <a:latin typeface="Arial" charset="0"/>
              </a:rPr>
              <a:t>kehitysjohtaja </a:t>
            </a:r>
            <a:r>
              <a:rPr lang="fi-FI" sz="1800" dirty="0">
                <a:latin typeface="Arial" charset="0"/>
              </a:rPr>
              <a:t>Pia Lagercrantz </a:t>
            </a:r>
          </a:p>
          <a:p>
            <a:pPr>
              <a:lnSpc>
                <a:spcPct val="90000"/>
              </a:lnSpc>
            </a:pPr>
            <a:r>
              <a:rPr lang="fi-FI" sz="1800" b="0" dirty="0" smtClean="0">
                <a:latin typeface="Arial" charset="0"/>
              </a:rPr>
              <a:t>34 asiantuntijaa, </a:t>
            </a:r>
            <a:r>
              <a:rPr lang="fi-FI" sz="1800" b="0" dirty="0">
                <a:latin typeface="Arial" charset="0"/>
              </a:rPr>
              <a:t>toiminta tiimeinä</a:t>
            </a:r>
          </a:p>
          <a:p>
            <a:pPr>
              <a:lnSpc>
                <a:spcPct val="90000"/>
              </a:lnSpc>
              <a:buNone/>
            </a:pPr>
            <a:endParaRPr lang="fi-FI" sz="18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fi-FI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fi-FI" sz="1400" dirty="0" smtClean="0">
                <a:latin typeface="Arial" charset="0"/>
              </a:rPr>
              <a:t>Viestintä, viestintäpäällikkö </a:t>
            </a:r>
            <a:r>
              <a:rPr lang="fi-FI" sz="1400" dirty="0">
                <a:latin typeface="Arial" charset="0"/>
              </a:rPr>
              <a:t>Satu </a:t>
            </a:r>
            <a:r>
              <a:rPr lang="fi-FI" sz="1400" dirty="0" smtClean="0">
                <a:latin typeface="Arial" charset="0"/>
              </a:rPr>
              <a:t>Hatakka, viestintäsuunnittelija Marja Nikkinen ja verkkotoimittaja Laura Vesanto</a:t>
            </a:r>
            <a:endParaRPr lang="fi-FI" sz="1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fi-FI" sz="1400" dirty="0">
                <a:latin typeface="Arial" charset="0"/>
              </a:rPr>
              <a:t>Ulkoinen ja sisäinen viestintä, markkinointiviestintä, verkko- ja intranet sivujen kehittäminen ja sisällön ajantasaistaminen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latin typeface="Arial" charset="0"/>
              </a:rPr>
              <a:t>Ammatti-instituutin ja lukioiden hakuoppaan tuottaminen, julkaisujen taittaminen, toimintaoppaiden tuottaminen, tapahtumien ja koulutusten esitteiden ja mainosten suunnittelu ja </a:t>
            </a:r>
            <a:r>
              <a:rPr lang="fi-FI" sz="1400" dirty="0" smtClean="0">
                <a:latin typeface="Arial" charset="0"/>
              </a:rPr>
              <a:t>toimittaminen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i-FI" sz="1400" dirty="0">
              <a:latin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i-FI" sz="1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fi-FI" sz="1400" dirty="0" err="1">
                <a:latin typeface="Arial" charset="0"/>
              </a:rPr>
              <a:t>Kv-tiimi</a:t>
            </a:r>
            <a:r>
              <a:rPr lang="fi-FI" sz="1400" dirty="0">
                <a:latin typeface="Arial" charset="0"/>
              </a:rPr>
              <a:t>, </a:t>
            </a:r>
            <a:r>
              <a:rPr lang="fi-FI" sz="1400" dirty="0" err="1">
                <a:latin typeface="Arial" charset="0"/>
              </a:rPr>
              <a:t>kv</a:t>
            </a:r>
            <a:r>
              <a:rPr lang="fi-FI" sz="1400" dirty="0">
                <a:latin typeface="Arial" charset="0"/>
              </a:rPr>
              <a:t> -koordinaattori Helena Mikkola + 4 jäsentä (+ hankkeiden vastuuopettajat ja 3 ohjaavaa opettajaa – alakoulu, yläkoulu ja lukio)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latin typeface="Arial" charset="0"/>
              </a:rPr>
              <a:t>Kansainvälisen ja globaalikasvatusyhteistyön kehittäminen, ohjaus ja </a:t>
            </a:r>
            <a:endParaRPr lang="fi-FI" sz="1400" dirty="0" smtClean="0">
              <a:latin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1400" dirty="0" smtClean="0">
                <a:latin typeface="Arial" charset="0"/>
              </a:rPr>
              <a:t>      koordinointi</a:t>
            </a:r>
            <a:r>
              <a:rPr lang="fi-FI" sz="1400" dirty="0">
                <a:latin typeface="Arial" charset="0"/>
              </a:rPr>
              <a:t>, opiskelijoiden ja henkilöstön tukeminen </a:t>
            </a:r>
            <a:r>
              <a:rPr lang="fi-FI" sz="1400" dirty="0" err="1">
                <a:latin typeface="Arial" charset="0"/>
              </a:rPr>
              <a:t>kv-vaihdoissa</a:t>
            </a:r>
            <a:r>
              <a:rPr lang="fi-FI" sz="1400" dirty="0">
                <a:latin typeface="Arial" charset="0"/>
              </a:rPr>
              <a:t>, </a:t>
            </a:r>
            <a:endParaRPr lang="fi-FI" sz="1400" dirty="0" smtClean="0">
              <a:latin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1400" dirty="0">
                <a:latin typeface="Arial" charset="0"/>
              </a:rPr>
              <a:t> </a:t>
            </a:r>
            <a:r>
              <a:rPr lang="fi-FI" sz="1400" dirty="0" smtClean="0">
                <a:latin typeface="Arial" charset="0"/>
              </a:rPr>
              <a:t>     hankkeiden suunnitteluun </a:t>
            </a:r>
            <a:r>
              <a:rPr lang="fi-FI" sz="1400" dirty="0">
                <a:latin typeface="Arial" charset="0"/>
              </a:rPr>
              <a:t>ja valmisteluun osallistuminen, </a:t>
            </a:r>
            <a:endParaRPr lang="fi-FI" sz="1400" dirty="0" smtClean="0">
              <a:latin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1400" dirty="0">
                <a:latin typeface="Arial" charset="0"/>
              </a:rPr>
              <a:t> </a:t>
            </a:r>
            <a:r>
              <a:rPr lang="fi-FI" sz="1400" dirty="0" smtClean="0">
                <a:latin typeface="Arial" charset="0"/>
              </a:rPr>
              <a:t>     rahoitushakemusten tekeminen</a:t>
            </a:r>
            <a:endParaRPr lang="fi-FI" sz="1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fi-FI" sz="1400" dirty="0">
                <a:latin typeface="Arial" charset="0"/>
              </a:rPr>
              <a:t>Vaihto-opiskelijoiden tukeminen ja ohjaus, vieraiden </a:t>
            </a:r>
            <a:endParaRPr lang="fi-FI" sz="1400" dirty="0" smtClean="0">
              <a:latin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1400" dirty="0" smtClean="0">
                <a:latin typeface="Arial" charset="0"/>
              </a:rPr>
              <a:t>      isännöinti </a:t>
            </a:r>
            <a:r>
              <a:rPr lang="fi-FI" sz="1400" dirty="0">
                <a:latin typeface="Arial" charset="0"/>
              </a:rPr>
              <a:t>yhdessä </a:t>
            </a:r>
            <a:r>
              <a:rPr lang="fi-FI" sz="1400" dirty="0" smtClean="0">
                <a:latin typeface="Arial" charset="0"/>
              </a:rPr>
              <a:t>tulosalueiden </a:t>
            </a:r>
            <a:r>
              <a:rPr lang="fi-FI" sz="1400" dirty="0">
                <a:latin typeface="Arial" charset="0"/>
              </a:rPr>
              <a:t>kanssa</a:t>
            </a:r>
          </a:p>
          <a:p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400021-C25B-429E-AB3A-D28FF2817AC2}" type="datetime1">
              <a:rPr lang="fi-FI" smtClean="0"/>
              <a:t>16.5.2013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2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fontAlgn="base"/>
            <a:r>
              <a:rPr lang="fi-FI" sz="1400" dirty="0"/>
              <a:t>Suunnittelu, laatu ja osaamisen kehittäminen - tiimi, </a:t>
            </a:r>
            <a:br>
              <a:rPr lang="fi-FI" sz="1400" dirty="0"/>
            </a:br>
            <a:r>
              <a:rPr lang="fi-FI" sz="1400" dirty="0" smtClean="0"/>
              <a:t>Mia Vihiniemi </a:t>
            </a:r>
            <a:r>
              <a:rPr lang="fi-FI" sz="1400" dirty="0"/>
              <a:t>+ 4 jäsentä</a:t>
            </a:r>
          </a:p>
          <a:p>
            <a:pPr lvl="1" fontAlgn="base"/>
            <a:r>
              <a:rPr lang="fi-FI" sz="1400" dirty="0"/>
              <a:t>Seurantatiedon tuottaminen yhdessä muiden yksiköiden </a:t>
            </a:r>
            <a:br>
              <a:rPr lang="fi-FI" sz="1400" dirty="0"/>
            </a:br>
            <a:r>
              <a:rPr lang="fi-FI" sz="1400" dirty="0"/>
              <a:t>kanssa, henkilöstön keskitetyn koulutuksen suunnittelu, </a:t>
            </a:r>
            <a:br>
              <a:rPr lang="fi-FI" sz="1400" dirty="0"/>
            </a:br>
            <a:r>
              <a:rPr lang="fi-FI" sz="1400" dirty="0"/>
              <a:t>osaamisen kehittämisen suunnittelu, asiakas- ja </a:t>
            </a:r>
            <a:br>
              <a:rPr lang="fi-FI" sz="1400" dirty="0"/>
            </a:br>
            <a:r>
              <a:rPr lang="fi-FI" sz="1400" dirty="0"/>
              <a:t>henkilöstöpalautekyselyiden toteuttaminen ja analysointi, </a:t>
            </a:r>
            <a:br>
              <a:rPr lang="fi-FI" sz="1400" dirty="0"/>
            </a:br>
            <a:r>
              <a:rPr lang="fi-FI" sz="1400" dirty="0"/>
              <a:t>yhteisten toimintamallien luomisen </a:t>
            </a:r>
            <a:r>
              <a:rPr lang="fi-FI" sz="1400" dirty="0" smtClean="0"/>
              <a:t>tukeminen</a:t>
            </a:r>
          </a:p>
          <a:p>
            <a:pPr marL="457200" lvl="1" indent="0" fontAlgn="base">
              <a:buNone/>
            </a:pPr>
            <a:endParaRPr lang="fi-FI" sz="1400" dirty="0"/>
          </a:p>
          <a:p>
            <a:pPr marL="457200" lvl="1" indent="0" fontAlgn="base">
              <a:buNone/>
            </a:pPr>
            <a:endParaRPr lang="fi-FI" sz="1400" dirty="0" smtClean="0"/>
          </a:p>
          <a:p>
            <a:pPr lvl="0"/>
            <a:r>
              <a:rPr lang="fi-FI" sz="1400" dirty="0"/>
              <a:t>Tietokone opetuksessa – </a:t>
            </a:r>
            <a:r>
              <a:rPr lang="fi-FI" sz="1400" dirty="0" err="1"/>
              <a:t>TOP-keskus</a:t>
            </a:r>
            <a:r>
              <a:rPr lang="fi-FI" sz="1400" dirty="0"/>
              <a:t> ja </a:t>
            </a:r>
            <a:r>
              <a:rPr lang="fi-FI" sz="1400" dirty="0" err="1"/>
              <a:t>TVT:n</a:t>
            </a:r>
            <a:r>
              <a:rPr lang="fi-FI" sz="1400" dirty="0"/>
              <a:t> opetuskäytön kehittämistiimi, toiminnanjohtaja Jouni Paakkinen + 6 jäsentä</a:t>
            </a:r>
          </a:p>
          <a:p>
            <a:pPr lvl="1"/>
            <a:r>
              <a:rPr lang="fi-FI" sz="1400" dirty="0"/>
              <a:t>Opettajien kouluttaminen ja tukeminen tieto- </a:t>
            </a:r>
            <a:r>
              <a:rPr lang="fi-FI" sz="1400" dirty="0" smtClean="0"/>
              <a:t>ja </a:t>
            </a:r>
            <a:br>
              <a:rPr lang="fi-FI" sz="1400" dirty="0" smtClean="0"/>
            </a:br>
            <a:r>
              <a:rPr lang="fi-FI" sz="1400" dirty="0" smtClean="0"/>
              <a:t>viestintätekniikan </a:t>
            </a:r>
            <a:r>
              <a:rPr lang="fi-FI" sz="1400" dirty="0"/>
              <a:t>opetuskäytössä, opetuksen verkkopalveluiden </a:t>
            </a:r>
            <a:br>
              <a:rPr lang="fi-FI" sz="1400" dirty="0"/>
            </a:br>
            <a:r>
              <a:rPr lang="fi-FI" sz="1400" dirty="0" smtClean="0"/>
              <a:t>ja </a:t>
            </a:r>
            <a:r>
              <a:rPr lang="fi-FI" sz="1400" dirty="0"/>
              <a:t>etäopetuksen kehittäminen </a:t>
            </a:r>
          </a:p>
          <a:p>
            <a:pPr lvl="1"/>
            <a:r>
              <a:rPr lang="fi-FI" sz="1400" dirty="0" err="1"/>
              <a:t>TVT:n</a:t>
            </a:r>
            <a:r>
              <a:rPr lang="fi-FI" sz="1400" dirty="0"/>
              <a:t> opetuskäytön suunnitelma, TVT- hankkeiden </a:t>
            </a:r>
            <a:br>
              <a:rPr lang="fi-FI" sz="1400" dirty="0"/>
            </a:br>
            <a:r>
              <a:rPr lang="fi-FI" sz="1400" dirty="0" smtClean="0"/>
              <a:t>suunnittelu </a:t>
            </a:r>
            <a:r>
              <a:rPr lang="fi-FI" sz="1400" dirty="0"/>
              <a:t>ja toteuttaminen, alan kehityksen seuraaminen </a:t>
            </a:r>
            <a:br>
              <a:rPr lang="fi-FI" sz="1400" dirty="0"/>
            </a:br>
            <a:r>
              <a:rPr lang="fi-FI" sz="1400" dirty="0" smtClean="0"/>
              <a:t>ja </a:t>
            </a:r>
            <a:r>
              <a:rPr lang="fi-FI" sz="1400" dirty="0"/>
              <a:t>uusien mahdollisuuksien testaaminen</a:t>
            </a:r>
          </a:p>
          <a:p>
            <a:pPr marL="457200" lvl="1" indent="0" fontAlgn="base">
              <a:buNone/>
            </a:pPr>
            <a:endParaRPr lang="fi-FI" sz="1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5144D-2F43-4E82-94F3-34FF564B1E28}" type="datetime1">
              <a:rPr lang="fi-FI" smtClean="0"/>
              <a:t>16.5.2013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36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5976664" cy="4896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 dirty="0">
                <a:latin typeface="Arial" charset="0"/>
              </a:rPr>
              <a:t>Projektitoimisto ja projektitiimi, projektipäällikkö Matti Mäkelä + 18 jäsentä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latin typeface="Arial" charset="0"/>
              </a:rPr>
              <a:t>Projektitoimiston tehtäviin kuuluu hankesalkkujen toiminnan koordinointi ja kehittäminen, hankerekisterin ylläpito, uusien hankkeiden suunnitteluun ja hakuprosesseihin osallistuminen sekä hanketoiminnan yleisstrategioiden suunnittelun ja toteuttamisen tukeminen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latin typeface="Arial" charset="0"/>
              </a:rPr>
              <a:t>Lisäksi projektitoimisto tarjoaa hankkeille johtamis-, hallinto-, koulutus- ja konsultointipalveluita sekä edistää hanketulosten hyödyntämistä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latin typeface="Arial" charset="0"/>
              </a:rPr>
              <a:t>Projektitiimiin kuuluvat hankesalkkujen vastuuhenkilöt. Tarvittaessa tiimin kokoonpanoa voidaan vahvistaa keskeisten hankkeiden projektipäälliköillä sekä muilla asiantuntijoilla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latin typeface="Arial" charset="0"/>
              </a:rPr>
              <a:t>Projektitiimin tehtäviin kuuluvat erityisesti hanketoiminnan ja hanketoimijoiden yhteistyön ja osaamisen kehittäminen sekä uusien kehittämisideoiden ja -tavoitteiden esiin nostaminen</a:t>
            </a:r>
          </a:p>
          <a:p>
            <a:pPr lvl="1">
              <a:lnSpc>
                <a:spcPct val="90000"/>
              </a:lnSpc>
            </a:pPr>
            <a:endParaRPr lang="fi-FI" sz="1400" dirty="0">
              <a:latin typeface="Arial" charset="0"/>
            </a:endParaRPr>
          </a:p>
          <a:p>
            <a:endParaRPr lang="fi-FI" sz="14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2D598E-F82D-4DBF-AFC1-64912D9C9E12}" type="datetime1">
              <a:rPr lang="fi-FI" smtClean="0"/>
              <a:t>16.5.2013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5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Yleishallinto</a:t>
            </a:r>
            <a:r>
              <a:rPr lang="fi-FI" dirty="0" smtClean="0"/>
              <a:t> ja henkilöstöpalvelut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2059106"/>
            <a:ext cx="7775575" cy="4250214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Henkilöstö- ja </a:t>
            </a:r>
            <a:r>
              <a:rPr lang="fi-FI" dirty="0" smtClean="0"/>
              <a:t>palkkahallinto</a:t>
            </a:r>
            <a:endParaRPr lang="fi-FI" dirty="0"/>
          </a:p>
          <a:p>
            <a:pPr lvl="2"/>
            <a:r>
              <a:rPr lang="fi-FI" b="0" dirty="0" smtClean="0"/>
              <a:t>Rekrytointi</a:t>
            </a:r>
            <a:endParaRPr lang="fi-FI" dirty="0"/>
          </a:p>
          <a:p>
            <a:pPr lvl="2"/>
            <a:r>
              <a:rPr lang="fi-FI" b="0" dirty="0" smtClean="0"/>
              <a:t>Työllistyminen</a:t>
            </a:r>
            <a:endParaRPr lang="fi-FI" dirty="0"/>
          </a:p>
          <a:p>
            <a:pPr lvl="2"/>
            <a:r>
              <a:rPr lang="fi-FI" dirty="0"/>
              <a:t>P</a:t>
            </a:r>
            <a:r>
              <a:rPr lang="fi-FI" b="0" dirty="0" smtClean="0"/>
              <a:t>alvelusuhdeasiat</a:t>
            </a:r>
            <a:r>
              <a:rPr lang="fi-FI" b="0" dirty="0"/>
              <a:t>					 </a:t>
            </a:r>
            <a:endParaRPr lang="fi-FI" dirty="0"/>
          </a:p>
          <a:p>
            <a:pPr lvl="2"/>
            <a:r>
              <a:rPr lang="fi-FI" dirty="0"/>
              <a:t>T</a:t>
            </a:r>
            <a:r>
              <a:rPr lang="fi-FI" b="0" dirty="0" smtClean="0"/>
              <a:t>oimipaikat</a:t>
            </a:r>
            <a:r>
              <a:rPr lang="fi-FI" b="0" dirty="0"/>
              <a:t>, perusopetuksen ja lukion </a:t>
            </a:r>
            <a:r>
              <a:rPr lang="fi-FI" b="0" dirty="0" smtClean="0"/>
              <a:t>opettajat</a:t>
            </a:r>
            <a:endParaRPr lang="fi-FI" dirty="0"/>
          </a:p>
          <a:p>
            <a:pPr lvl="2"/>
            <a:r>
              <a:rPr lang="fi-FI" dirty="0"/>
              <a:t>O</a:t>
            </a:r>
            <a:r>
              <a:rPr lang="fi-FI" b="0" dirty="0" smtClean="0"/>
              <a:t>pettajien </a:t>
            </a:r>
            <a:r>
              <a:rPr lang="fi-FI" b="0" dirty="0"/>
              <a:t>kelpoisuudet ja palkan määrittäminen	</a:t>
            </a:r>
            <a:r>
              <a:rPr lang="fi-FI" b="0" dirty="0" smtClean="0"/>
              <a:t/>
            </a:r>
            <a:br>
              <a:rPr lang="fi-FI" b="0" dirty="0" smtClean="0"/>
            </a:br>
            <a:r>
              <a:rPr lang="fi-FI" dirty="0"/>
              <a:t>		</a:t>
            </a:r>
          </a:p>
          <a:p>
            <a:pPr>
              <a:buFontTx/>
              <a:buChar char="•"/>
            </a:pPr>
            <a:r>
              <a:rPr lang="fi-FI" dirty="0"/>
              <a:t> Tieto- ja asiahallinto ja hallinnon IT:n </a:t>
            </a:r>
            <a:r>
              <a:rPr lang="fi-FI" dirty="0" smtClean="0"/>
              <a:t>kehittäminen</a:t>
            </a:r>
            <a:endParaRPr lang="fi-FI" dirty="0"/>
          </a:p>
          <a:p>
            <a:pPr lvl="2">
              <a:buFontTx/>
              <a:buChar char="•"/>
            </a:pPr>
            <a:r>
              <a:rPr lang="fi-FI" b="0" dirty="0" err="1" smtClean="0"/>
              <a:t>Personec</a:t>
            </a:r>
            <a:r>
              <a:rPr lang="fi-FI" b="0" dirty="0" smtClean="0"/>
              <a:t> F.K</a:t>
            </a:r>
            <a:endParaRPr lang="fi-FI" dirty="0"/>
          </a:p>
          <a:p>
            <a:pPr lvl="2">
              <a:buFontTx/>
              <a:buChar char="•"/>
            </a:pPr>
            <a:r>
              <a:rPr lang="fi-FI" b="0" dirty="0" smtClean="0"/>
              <a:t>ESS</a:t>
            </a:r>
            <a:endParaRPr lang="fi-FI" dirty="0"/>
          </a:p>
          <a:p>
            <a:pPr lvl="2">
              <a:buFontTx/>
              <a:buChar char="•"/>
            </a:pPr>
            <a:r>
              <a:rPr lang="fi-FI" b="0" dirty="0" err="1" smtClean="0"/>
              <a:t>MultiPrimus</a:t>
            </a:r>
            <a:endParaRPr lang="fi-FI" dirty="0"/>
          </a:p>
          <a:p>
            <a:pPr lvl="2">
              <a:buFontTx/>
              <a:buChar char="•"/>
            </a:pPr>
            <a:r>
              <a:rPr lang="fi-FI" b="0" dirty="0" err="1" smtClean="0"/>
              <a:t>Rekry</a:t>
            </a:r>
            <a:endParaRPr lang="fi-FI" dirty="0"/>
          </a:p>
          <a:p>
            <a:pPr lvl="2">
              <a:buFontTx/>
              <a:buChar char="•"/>
            </a:pPr>
            <a:r>
              <a:rPr lang="fi-FI" b="0" dirty="0" smtClean="0"/>
              <a:t>Joutsen</a:t>
            </a:r>
            <a:endParaRPr lang="fi-FI" dirty="0"/>
          </a:p>
          <a:p>
            <a:pPr lvl="2">
              <a:buFontTx/>
              <a:buChar char="•"/>
            </a:pPr>
            <a:r>
              <a:rPr lang="fi-FI" b="0" dirty="0" err="1" smtClean="0"/>
              <a:t>Netku</a:t>
            </a:r>
            <a:r>
              <a:rPr lang="fi-FI" b="0" dirty="0"/>
              <a:t>; henkilöstöhallinnon ohjeet ja lomakkeet </a:t>
            </a:r>
            <a:endParaRPr lang="fi-FI" dirty="0"/>
          </a:p>
          <a:p>
            <a:pPr lvl="2">
              <a:buFontTx/>
              <a:buChar char="•"/>
            </a:pPr>
            <a:r>
              <a:rPr lang="fi-FI" b="0" dirty="0" smtClean="0"/>
              <a:t>Sähköposti</a:t>
            </a:r>
            <a:endParaRPr lang="fi-FI" dirty="0"/>
          </a:p>
          <a:p>
            <a:pPr lvl="2">
              <a:buFontTx/>
              <a:buChar char="•"/>
            </a:pPr>
            <a:r>
              <a:rPr lang="fi-FI" dirty="0"/>
              <a:t>A</a:t>
            </a:r>
            <a:r>
              <a:rPr lang="fi-FI" b="0" dirty="0" smtClean="0"/>
              <a:t>rkistointi</a:t>
            </a:r>
            <a:br>
              <a:rPr lang="fi-FI" b="0" dirty="0" smtClean="0"/>
            </a:br>
            <a:endParaRPr lang="fi-FI" b="0" dirty="0"/>
          </a:p>
          <a:p>
            <a:pPr>
              <a:buFontTx/>
              <a:buChar char="•"/>
            </a:pPr>
            <a:r>
              <a:rPr lang="fi-FI" dirty="0"/>
              <a:t> Henkilöstön työsuojeluasiat ja hallintokunnan turvallisuussuunnittelu</a:t>
            </a:r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3B866B-C26A-42EC-87F3-00B7C36468A4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15" name="Suorakulmio 14"/>
          <p:cNvSpPr/>
          <p:nvPr/>
        </p:nvSpPr>
        <p:spPr>
          <a:xfrm>
            <a:off x="2699792" y="14127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i-FI" i="1" dirty="0" smtClean="0"/>
              <a:t>Hallintopäällikkö Pentti Merta</a:t>
            </a:r>
            <a:br>
              <a:rPr lang="fi-FI" i="1" dirty="0" smtClean="0"/>
            </a:br>
            <a:r>
              <a:rPr lang="fi-FI" i="1" dirty="0" smtClean="0"/>
              <a:t>yht. 19 henkilöä ilman kahta työsuojeluvaltuutettua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710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980728"/>
            <a:ext cx="1799768" cy="43691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Haasteet: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fi-FI" dirty="0"/>
              <a:t> </a:t>
            </a:r>
            <a:r>
              <a:rPr lang="fi-FI" sz="1800" dirty="0"/>
              <a:t>Päätösten oikeellisuus hajautetussa </a:t>
            </a:r>
            <a:r>
              <a:rPr lang="fi-FI" sz="1800" dirty="0" smtClean="0"/>
              <a:t>hallinnossa</a:t>
            </a:r>
            <a:endParaRPr lang="fi-FI" dirty="0"/>
          </a:p>
          <a:p>
            <a:pPr lvl="2">
              <a:buFontTx/>
              <a:buChar char="•"/>
            </a:pPr>
            <a:r>
              <a:rPr lang="fi-FI" sz="1400" b="0" dirty="0" smtClean="0"/>
              <a:t>146 päättäjää</a:t>
            </a:r>
            <a:endParaRPr lang="fi-FI" sz="1400" dirty="0"/>
          </a:p>
          <a:p>
            <a:pPr lvl="2">
              <a:buFontTx/>
              <a:buChar char="•"/>
            </a:pPr>
            <a:r>
              <a:rPr lang="fi-FI" sz="1400" b="0" dirty="0" smtClean="0"/>
              <a:t>n</a:t>
            </a:r>
            <a:r>
              <a:rPr lang="fi-FI" sz="1400" b="0" dirty="0"/>
              <a:t>. 13 000 henkilövalintapäätöstä vuodessa </a:t>
            </a:r>
            <a:br>
              <a:rPr lang="fi-FI" sz="1400" b="0" dirty="0"/>
            </a:br>
            <a:r>
              <a:rPr lang="fi-FI" sz="1400" b="0" dirty="0" smtClean="0"/>
              <a:t>(</a:t>
            </a:r>
            <a:r>
              <a:rPr lang="fi-FI" sz="1400" b="0" dirty="0"/>
              <a:t>perusopetus ja lukio n. 10 </a:t>
            </a:r>
            <a:r>
              <a:rPr lang="fi-FI" sz="1400" b="0" dirty="0" smtClean="0"/>
              <a:t>000)</a:t>
            </a:r>
            <a:endParaRPr lang="fi-FI" sz="1400" dirty="0"/>
          </a:p>
          <a:p>
            <a:pPr lvl="2">
              <a:buFontTx/>
              <a:buChar char="•"/>
            </a:pPr>
            <a:r>
              <a:rPr lang="fi-FI" sz="1400" b="0" dirty="0" smtClean="0"/>
              <a:t>119 </a:t>
            </a:r>
            <a:r>
              <a:rPr lang="fi-FI" sz="1400" b="0" dirty="0"/>
              <a:t>nimikettä </a:t>
            </a:r>
            <a:endParaRPr lang="fi-FI" sz="1400" dirty="0"/>
          </a:p>
          <a:p>
            <a:pPr lvl="2">
              <a:buFontTx/>
              <a:buChar char="•"/>
            </a:pPr>
            <a:r>
              <a:rPr lang="fi-FI" sz="1400" b="0" dirty="0" smtClean="0"/>
              <a:t>60 </a:t>
            </a:r>
            <a:r>
              <a:rPr lang="fi-FI" sz="1400" b="0" dirty="0"/>
              <a:t>eri opettajapalkkaa </a:t>
            </a:r>
          </a:p>
          <a:p>
            <a:pPr>
              <a:buFontTx/>
              <a:buChar char="•"/>
            </a:pPr>
            <a:r>
              <a:rPr lang="fi-FI" dirty="0"/>
              <a:t> </a:t>
            </a:r>
            <a:r>
              <a:rPr lang="fi-FI" sz="1800" dirty="0"/>
              <a:t>Sähköisen asioinnin / työtavan </a:t>
            </a:r>
            <a:r>
              <a:rPr lang="fi-FI" sz="1800" dirty="0" smtClean="0"/>
              <a:t>edistäminen</a:t>
            </a:r>
            <a:endParaRPr lang="fi-FI" dirty="0"/>
          </a:p>
          <a:p>
            <a:pPr lvl="2">
              <a:buFontTx/>
              <a:buChar char="•"/>
            </a:pPr>
            <a:r>
              <a:rPr lang="fi-FI" sz="1400" dirty="0"/>
              <a:t>J</a:t>
            </a:r>
            <a:r>
              <a:rPr lang="fi-FI" sz="1400" b="0" dirty="0" smtClean="0"/>
              <a:t>ärjestelmien </a:t>
            </a:r>
            <a:r>
              <a:rPr lang="fi-FI" sz="1400" b="0" dirty="0"/>
              <a:t>käytettävyyden </a:t>
            </a:r>
            <a:r>
              <a:rPr lang="fi-FI" sz="1400" b="0" dirty="0" smtClean="0"/>
              <a:t>parantaminen</a:t>
            </a:r>
            <a:endParaRPr lang="fi-FI" sz="1400" dirty="0"/>
          </a:p>
          <a:p>
            <a:pPr lvl="2">
              <a:buFontTx/>
              <a:buChar char="•"/>
            </a:pPr>
            <a:r>
              <a:rPr lang="fi-FI" sz="1400" b="0" dirty="0" smtClean="0"/>
              <a:t>18 </a:t>
            </a:r>
            <a:r>
              <a:rPr lang="fi-FI" sz="1400" b="0" dirty="0"/>
              <a:t>eri </a:t>
            </a:r>
            <a:r>
              <a:rPr lang="fi-FI" sz="1400" b="0" dirty="0" smtClean="0"/>
              <a:t>tietojärjestelmää</a:t>
            </a:r>
            <a:endParaRPr lang="fi-FI" sz="1400" dirty="0"/>
          </a:p>
          <a:p>
            <a:pPr lvl="2">
              <a:buFontTx/>
              <a:buChar char="•"/>
            </a:pPr>
            <a:r>
              <a:rPr lang="fi-FI" sz="1400" b="0" dirty="0" smtClean="0"/>
              <a:t>ESS </a:t>
            </a:r>
            <a:r>
              <a:rPr lang="fi-FI" sz="1400" b="0" dirty="0"/>
              <a:t>käyttöönoton laajeneminen </a:t>
            </a:r>
            <a:endParaRPr lang="fi-FI" sz="1400" dirty="0"/>
          </a:p>
          <a:p>
            <a:pPr marL="914400" lvl="2" indent="0">
              <a:buNone/>
            </a:pPr>
            <a:r>
              <a:rPr lang="fi-FI" sz="1400" dirty="0"/>
              <a:t> </a:t>
            </a:r>
            <a:r>
              <a:rPr lang="fi-FI" sz="1400" dirty="0" smtClean="0"/>
              <a:t>    </a:t>
            </a:r>
            <a:r>
              <a:rPr lang="fi-FI" sz="1400" b="0" dirty="0" smtClean="0"/>
              <a:t>(</a:t>
            </a:r>
            <a:r>
              <a:rPr lang="fi-FI" sz="1400" b="0" dirty="0"/>
              <a:t>n. 1300 poissaolopäätöstä kuukaudessa)</a:t>
            </a:r>
          </a:p>
          <a:p>
            <a:pPr>
              <a:buFontTx/>
              <a:buChar char="•"/>
            </a:pPr>
            <a:r>
              <a:rPr lang="fi-FI" dirty="0"/>
              <a:t> </a:t>
            </a:r>
            <a:r>
              <a:rPr lang="fi-FI" sz="1800" dirty="0"/>
              <a:t>Määräaikaisen henkilöstön vähentäminen</a:t>
            </a:r>
          </a:p>
          <a:p>
            <a:pPr>
              <a:buFontTx/>
              <a:buChar char="•"/>
            </a:pPr>
            <a:r>
              <a:rPr lang="fi-FI" sz="1800" dirty="0"/>
              <a:t> Opettajien TSA</a:t>
            </a:r>
          </a:p>
          <a:p>
            <a:pPr>
              <a:buFontTx/>
              <a:buChar char="•"/>
            </a:pPr>
            <a:r>
              <a:rPr lang="fi-FI" sz="1800" dirty="0"/>
              <a:t> Varhaiskasvatuksen sijaispuute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8630CF-0317-4511-ABB8-888A3B727724}" type="datetime1">
              <a:rPr lang="fi-FI" smtClean="0"/>
              <a:t>16.5.2013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72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8" t="13546" r="5452" b="7645"/>
          <a:stretch/>
        </p:blipFill>
        <p:spPr>
          <a:xfrm>
            <a:off x="467544" y="980728"/>
            <a:ext cx="8382748" cy="5256584"/>
          </a:xfrm>
        </p:spPr>
      </p:pic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5144D-2F43-4E82-94F3-34FF564B1E28}" type="datetime1">
              <a:rPr lang="fi-FI" smtClean="0"/>
              <a:t>16.5.2013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81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Yhteisen hallinnon talous</a:t>
            </a:r>
            <a:endParaRPr lang="fi-FI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12" y="2420888"/>
            <a:ext cx="840499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35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54300"/>
            <a:ext cx="892899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1403648" y="83671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Talouden jako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832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Sivistystoimialan yhteinen hallinto</a:t>
            </a:r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3"/>
          </p:nvPr>
        </p:nvSpPr>
        <p:spPr>
          <a:xfrm>
            <a:off x="971600" y="1556792"/>
            <a:ext cx="7128148" cy="42479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2300" b="1" dirty="0"/>
              <a:t>Sivistystoimialan johto</a:t>
            </a:r>
          </a:p>
          <a:p>
            <a:r>
              <a:rPr lang="fi-FI" sz="2300" dirty="0"/>
              <a:t>Timo Jalonen, </a:t>
            </a:r>
            <a:r>
              <a:rPr lang="fi-FI" sz="2300" dirty="0" smtClean="0"/>
              <a:t>toimialajohtaja</a:t>
            </a:r>
          </a:p>
          <a:p>
            <a:r>
              <a:rPr lang="fi-FI" sz="2300" dirty="0" smtClean="0"/>
              <a:t>Pirjo </a:t>
            </a:r>
            <a:r>
              <a:rPr lang="fi-FI" sz="2300" dirty="0"/>
              <a:t>S</a:t>
            </a:r>
            <a:r>
              <a:rPr lang="fi-FI" sz="2300" dirty="0" smtClean="0"/>
              <a:t>kyttä, johdon sihteeri</a:t>
            </a:r>
            <a:endParaRPr lang="fi-FI" sz="2300" dirty="0"/>
          </a:p>
          <a:p>
            <a:pPr marL="0" indent="0">
              <a:buNone/>
            </a:pPr>
            <a:endParaRPr lang="fi-FI" sz="2300" b="1" dirty="0"/>
          </a:p>
          <a:p>
            <a:pPr marL="0" indent="0">
              <a:buNone/>
            </a:pPr>
            <a:r>
              <a:rPr lang="fi-FI" sz="2300" b="1" dirty="0" smtClean="0"/>
              <a:t>Palvelujohtajat</a:t>
            </a:r>
            <a:endParaRPr lang="fi-FI" sz="2300" b="1" dirty="0"/>
          </a:p>
          <a:p>
            <a:r>
              <a:rPr lang="fi-FI" sz="2300" dirty="0"/>
              <a:t>Mika </a:t>
            </a:r>
            <a:r>
              <a:rPr lang="fi-FI" sz="2300" dirty="0" err="1"/>
              <a:t>Helva</a:t>
            </a:r>
            <a:r>
              <a:rPr lang="fi-FI" sz="2300" dirty="0"/>
              <a:t>, palvelujohtaja / nuorten ja aikuisten koulutuksen pääprosessi</a:t>
            </a:r>
          </a:p>
          <a:p>
            <a:r>
              <a:rPr lang="fi-FI" sz="2300" dirty="0" smtClean="0"/>
              <a:t>Vesa </a:t>
            </a:r>
            <a:r>
              <a:rPr lang="fi-FI" sz="2300" dirty="0"/>
              <a:t>Kulmala, palvelujohtaja/ lasten kasvatuksen ja opetuksen pääprosessi</a:t>
            </a:r>
          </a:p>
          <a:p>
            <a:pPr marL="0" indent="0">
              <a:buNone/>
            </a:pPr>
            <a:endParaRPr lang="fi-FI" sz="2300" b="1" dirty="0"/>
          </a:p>
          <a:p>
            <a:pPr marL="0" indent="0">
              <a:buNone/>
            </a:pPr>
            <a:r>
              <a:rPr lang="fi-FI" sz="2300" b="1" dirty="0"/>
              <a:t>Yksikönpäälliköt</a:t>
            </a:r>
          </a:p>
          <a:p>
            <a:r>
              <a:rPr lang="fi-FI" sz="2300" dirty="0"/>
              <a:t>Tapio Alapaattikoski, suunnittelupäällikkö / tilapalvelut</a:t>
            </a:r>
          </a:p>
          <a:p>
            <a:r>
              <a:rPr lang="fi-FI" sz="2300" dirty="0"/>
              <a:t>Pia Lagercrantz, kehitysjohtaja / suunnittelu- ja kehittämispalvelut</a:t>
            </a:r>
          </a:p>
          <a:p>
            <a:r>
              <a:rPr lang="fi-FI" sz="2300" dirty="0"/>
              <a:t>Pentti Merta, hallintopäällikkö / yleishallinto- ja henkilöstöpalvelut</a:t>
            </a:r>
          </a:p>
          <a:p>
            <a:r>
              <a:rPr lang="fi-FI" sz="2300" dirty="0"/>
              <a:t>Anne Takalo, talouspäällikkö / </a:t>
            </a:r>
            <a:r>
              <a:rPr lang="fi-FI" sz="2300" dirty="0" smtClean="0"/>
              <a:t>talouspalvelut</a:t>
            </a:r>
          </a:p>
          <a:p>
            <a:pPr marL="0" indent="0">
              <a:buNone/>
            </a:pPr>
            <a:endParaRPr lang="fi-FI" sz="2300" dirty="0" smtClean="0"/>
          </a:p>
          <a:p>
            <a:pPr marL="0" indent="0">
              <a:buNone/>
            </a:pPr>
            <a:r>
              <a:rPr lang="fi-FI" sz="2300" b="1" dirty="0" smtClean="0"/>
              <a:t>Tulosaluejohtajat eivät kuulu yhteiseen hallintoon vaan omalle tulosalueelleen</a:t>
            </a:r>
          </a:p>
          <a:p>
            <a:pPr marL="0" indent="0">
              <a:buNone/>
            </a:pPr>
            <a:endParaRPr lang="fi-FI" sz="2300" dirty="0"/>
          </a:p>
          <a:p>
            <a:pPr marL="0" indent="0">
              <a:buNone/>
            </a:pPr>
            <a:r>
              <a:rPr lang="fi-FI" sz="2300" b="1" dirty="0" smtClean="0"/>
              <a:t>Kaksi pääluottamusmiestä kuuluu tähän kokonaisuuteen</a:t>
            </a:r>
            <a:endParaRPr lang="fi-FI" sz="2300" b="1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726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5184144" cy="796950"/>
          </a:xfrm>
        </p:spPr>
        <p:txBody>
          <a:bodyPr>
            <a:normAutofit/>
          </a:bodyPr>
          <a:lstStyle/>
          <a:p>
            <a:r>
              <a:rPr lang="fi-FI" dirty="0" smtClean="0"/>
              <a:t>Sivistystoimialan hallinto</a:t>
            </a:r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6F570A-8C46-4D63-B73E-2545C44C0942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5" name="Pyöristetty suorakulmio 4"/>
          <p:cNvSpPr/>
          <p:nvPr/>
        </p:nvSpPr>
        <p:spPr>
          <a:xfrm>
            <a:off x="431540" y="2397870"/>
            <a:ext cx="1440160" cy="30243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fi-FI" sz="1200" b="1" dirty="0" smtClean="0">
                <a:solidFill>
                  <a:schemeClr val="tx1"/>
                </a:solidFill>
              </a:rPr>
              <a:t>JOHTO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>
                <a:solidFill>
                  <a:schemeClr val="tx1"/>
                </a:solidFill>
              </a:rPr>
              <a:t>t</a:t>
            </a:r>
            <a:r>
              <a:rPr lang="fi-FI" sz="1200" dirty="0" smtClean="0">
                <a:solidFill>
                  <a:schemeClr val="tx1"/>
                </a:solidFill>
              </a:rPr>
              <a:t>oimialajohtaja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>
                <a:solidFill>
                  <a:schemeClr val="tx1"/>
                </a:solidFill>
              </a:rPr>
              <a:t>p</a:t>
            </a:r>
            <a:r>
              <a:rPr lang="fi-FI" sz="1200" dirty="0" smtClean="0">
                <a:solidFill>
                  <a:schemeClr val="tx1"/>
                </a:solidFill>
              </a:rPr>
              <a:t>alvelujohtajat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 smtClean="0">
                <a:solidFill>
                  <a:schemeClr val="tx1"/>
                </a:solidFill>
              </a:rPr>
              <a:t>toimialajohtajan sihteeri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9" name="Pyöristetty suorakulmio 8"/>
          <p:cNvSpPr/>
          <p:nvPr/>
        </p:nvSpPr>
        <p:spPr>
          <a:xfrm>
            <a:off x="2110595" y="2402063"/>
            <a:ext cx="1440161" cy="302433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fi-FI" sz="1200" b="1" dirty="0" smtClean="0">
                <a:solidFill>
                  <a:schemeClr val="tx1"/>
                </a:solidFill>
              </a:rPr>
              <a:t>TALOUS-PALVELUT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>
                <a:solidFill>
                  <a:schemeClr val="tx1"/>
                </a:solidFill>
              </a:rPr>
              <a:t>t</a:t>
            </a:r>
            <a:r>
              <a:rPr lang="fi-FI" sz="1200" dirty="0" smtClean="0">
                <a:solidFill>
                  <a:schemeClr val="tx1"/>
                </a:solidFill>
              </a:rPr>
              <a:t>alouspäällikkö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 smtClean="0">
                <a:solidFill>
                  <a:schemeClr val="tx1"/>
                </a:solidFill>
              </a:rPr>
              <a:t>Anne Takalo</a:t>
            </a:r>
          </a:p>
        </p:txBody>
      </p:sp>
      <p:sp>
        <p:nvSpPr>
          <p:cNvPr id="10" name="Pyöristetty suorakulmio 9"/>
          <p:cNvSpPr/>
          <p:nvPr/>
        </p:nvSpPr>
        <p:spPr>
          <a:xfrm>
            <a:off x="3707904" y="2402063"/>
            <a:ext cx="1440000" cy="30243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fi-FI" sz="1200" b="1" dirty="0" smtClean="0">
                <a:solidFill>
                  <a:schemeClr val="tx1"/>
                </a:solidFill>
              </a:rPr>
              <a:t>TILA-PALVELUT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>
                <a:solidFill>
                  <a:schemeClr val="tx1"/>
                </a:solidFill>
              </a:rPr>
              <a:t>s</a:t>
            </a:r>
            <a:r>
              <a:rPr lang="fi-FI" sz="1200" dirty="0" smtClean="0">
                <a:solidFill>
                  <a:schemeClr val="tx1"/>
                </a:solidFill>
              </a:rPr>
              <a:t>uunnittelu-päällikkö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 smtClean="0">
                <a:solidFill>
                  <a:schemeClr val="tx1"/>
                </a:solidFill>
              </a:rPr>
              <a:t>Tapio 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 smtClean="0">
                <a:solidFill>
                  <a:schemeClr val="tx1"/>
                </a:solidFill>
              </a:rPr>
              <a:t>Alapaattikoski</a:t>
            </a:r>
          </a:p>
        </p:txBody>
      </p:sp>
      <p:sp>
        <p:nvSpPr>
          <p:cNvPr id="11" name="Pyöristetty suorakulmio 10"/>
          <p:cNvSpPr/>
          <p:nvPr/>
        </p:nvSpPr>
        <p:spPr>
          <a:xfrm>
            <a:off x="7020272" y="2373375"/>
            <a:ext cx="1440000" cy="3024336"/>
          </a:xfrm>
          <a:prstGeom prst="roundRect">
            <a:avLst/>
          </a:prstGeom>
          <a:solidFill>
            <a:srgbClr val="D3F46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endParaRPr lang="fi-FI" sz="16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fi-FI" sz="1200" b="1" dirty="0" smtClean="0">
                <a:solidFill>
                  <a:schemeClr val="tx1"/>
                </a:solidFill>
              </a:rPr>
              <a:t>YLEIS-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b="1" dirty="0" smtClean="0">
                <a:solidFill>
                  <a:schemeClr val="tx1"/>
                </a:solidFill>
              </a:rPr>
              <a:t>HALLINTO JA HENKILÖSTÖ-PALVELUT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>
                <a:solidFill>
                  <a:schemeClr val="tx1"/>
                </a:solidFill>
              </a:rPr>
              <a:t>h</a:t>
            </a:r>
            <a:r>
              <a:rPr lang="fi-FI" sz="1200" dirty="0" smtClean="0">
                <a:solidFill>
                  <a:schemeClr val="tx1"/>
                </a:solidFill>
              </a:rPr>
              <a:t>allinto-päällikkö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 smtClean="0">
                <a:solidFill>
                  <a:schemeClr val="tx1"/>
                </a:solidFill>
              </a:rPr>
              <a:t>Pentti Merta</a:t>
            </a:r>
          </a:p>
          <a:p>
            <a:pPr algn="ctr">
              <a:spcBef>
                <a:spcPct val="0"/>
              </a:spcBef>
              <a:defRPr/>
            </a:pPr>
            <a:endParaRPr lang="fi-FI" sz="1200" dirty="0" smtClean="0">
              <a:solidFill>
                <a:schemeClr val="tx1"/>
              </a:solidFill>
            </a:endParaRPr>
          </a:p>
        </p:txBody>
      </p:sp>
      <p:cxnSp>
        <p:nvCxnSpPr>
          <p:cNvPr id="13" name="Suora yhdysviiva 12"/>
          <p:cNvCxnSpPr/>
          <p:nvPr/>
        </p:nvCxnSpPr>
        <p:spPr>
          <a:xfrm flipV="1">
            <a:off x="1151620" y="191683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 flipV="1">
            <a:off x="2830675" y="193557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 flipV="1">
            <a:off x="6012160" y="1926201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/>
          <p:cNvCxnSpPr/>
          <p:nvPr/>
        </p:nvCxnSpPr>
        <p:spPr>
          <a:xfrm flipV="1">
            <a:off x="7858344" y="1916832"/>
            <a:ext cx="0" cy="450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1151620" y="1916832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yöristetty suorakulmio 16"/>
          <p:cNvSpPr/>
          <p:nvPr/>
        </p:nvSpPr>
        <p:spPr>
          <a:xfrm>
            <a:off x="5364088" y="2402063"/>
            <a:ext cx="1440000" cy="30243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fi-FI" sz="1150" b="1" dirty="0" smtClean="0">
                <a:solidFill>
                  <a:schemeClr val="tx1"/>
                </a:solidFill>
              </a:rPr>
              <a:t>SUUNNITTELU- JA KEHITTÄMIS-PALVELUT</a:t>
            </a:r>
            <a:endParaRPr lang="fi-FI" sz="115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fi-FI" sz="1200" dirty="0">
                <a:solidFill>
                  <a:schemeClr val="tx1"/>
                </a:solidFill>
              </a:rPr>
              <a:t>k</a:t>
            </a:r>
            <a:r>
              <a:rPr lang="fi-FI" sz="1200" dirty="0" smtClean="0">
                <a:solidFill>
                  <a:schemeClr val="tx1"/>
                </a:solidFill>
              </a:rPr>
              <a:t>ehitysjohtaja</a:t>
            </a:r>
          </a:p>
          <a:p>
            <a:pPr algn="ctr">
              <a:spcBef>
                <a:spcPct val="0"/>
              </a:spcBef>
              <a:defRPr/>
            </a:pPr>
            <a:r>
              <a:rPr lang="fi-FI" sz="1200" dirty="0" smtClean="0">
                <a:solidFill>
                  <a:schemeClr val="tx1"/>
                </a:solidFill>
              </a:rPr>
              <a:t>Pia </a:t>
            </a:r>
            <a:r>
              <a:rPr lang="fi-FI" sz="1200" dirty="0">
                <a:solidFill>
                  <a:schemeClr val="tx1"/>
                </a:solidFill>
              </a:rPr>
              <a:t>Lagercrantz</a:t>
            </a:r>
          </a:p>
          <a:p>
            <a:pPr algn="ctr">
              <a:spcBef>
                <a:spcPct val="0"/>
              </a:spcBef>
              <a:defRPr/>
            </a:pPr>
            <a:endParaRPr lang="fi-FI" sz="1200" dirty="0" smtClean="0">
              <a:solidFill>
                <a:schemeClr val="tx1"/>
              </a:solidFill>
            </a:endParaRPr>
          </a:p>
        </p:txBody>
      </p:sp>
      <p:cxnSp>
        <p:nvCxnSpPr>
          <p:cNvPr id="19" name="Suora yhdysviiva 18"/>
          <p:cNvCxnSpPr/>
          <p:nvPr/>
        </p:nvCxnSpPr>
        <p:spPr>
          <a:xfrm flipV="1">
            <a:off x="4416389" y="194132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1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87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467544" y="980728"/>
            <a:ext cx="77755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fi-FI" sz="3200" dirty="0" smtClean="0">
                <a:solidFill>
                  <a:schemeClr val="accent1"/>
                </a:solidFill>
              </a:rPr>
              <a:t>Talouspalvelut</a:t>
            </a:r>
            <a:endParaRPr lang="en-US" sz="3200" dirty="0">
              <a:solidFill>
                <a:schemeClr val="accent1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fi-FI" sz="16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6586BD-65F4-453D-81A3-8FFEDECA2646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025687" y="1381280"/>
            <a:ext cx="28813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fi-FI" sz="1600" i="1" dirty="0"/>
              <a:t>Talouspäällikkö Anne Takalo</a:t>
            </a:r>
            <a:br>
              <a:rPr lang="fi-FI" sz="1600" i="1" dirty="0"/>
            </a:br>
            <a:r>
              <a:rPr lang="fi-FI" sz="1600" i="1" dirty="0"/>
              <a:t>yht. </a:t>
            </a:r>
            <a:r>
              <a:rPr lang="fi-FI" sz="1600" i="1" dirty="0" smtClean="0"/>
              <a:t>14 </a:t>
            </a:r>
            <a:r>
              <a:rPr lang="fi-FI" sz="1600" i="1" dirty="0"/>
              <a:t>henkilöä</a:t>
            </a:r>
            <a:endParaRPr lang="en-US" sz="1600" i="1" dirty="0"/>
          </a:p>
        </p:txBody>
      </p:sp>
      <p:sp>
        <p:nvSpPr>
          <p:cNvPr id="3" name="Suorakulmio 2"/>
          <p:cNvSpPr/>
          <p:nvPr/>
        </p:nvSpPr>
        <p:spPr>
          <a:xfrm>
            <a:off x="539552" y="1777777"/>
            <a:ext cx="1193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/>
              <a:t>Tehtävät: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9552" y="2147109"/>
            <a:ext cx="6624736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dirty="0"/>
              <a:t> </a:t>
            </a:r>
            <a:r>
              <a:rPr lang="fi-FI" sz="1600" dirty="0" smtClean="0"/>
              <a:t>Talousarvion laadinta, talouden seuranta, raportointi ja ennusteet	</a:t>
            </a:r>
          </a:p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sz="1600" dirty="0" smtClean="0"/>
              <a:t> Kirjanpito, oikaisut ja täsmäytykset</a:t>
            </a:r>
          </a:p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sz="1600" dirty="0" smtClean="0"/>
              <a:t> Osto- ja myyntilaskutus, vieraskuntalaislaskutus, ulkomaanmaksut</a:t>
            </a:r>
          </a:p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sz="1600" dirty="0"/>
              <a:t> </a:t>
            </a:r>
            <a:r>
              <a:rPr lang="fi-FI" sz="1600" dirty="0" smtClean="0"/>
              <a:t>Tilastointi ja raportointi tilastokeskukseen ja valtionhallintoon, kustannuslaskenta</a:t>
            </a:r>
          </a:p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sz="1600" dirty="0" smtClean="0"/>
              <a:t> Lasten ja oppilaiden tapaturmien ja omaisuuden korvausasiat</a:t>
            </a:r>
          </a:p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sz="1600" dirty="0"/>
              <a:t> </a:t>
            </a:r>
            <a:r>
              <a:rPr lang="fi-FI" sz="1600" dirty="0" smtClean="0"/>
              <a:t>Keskitetyt hankinnat liittyen uudisrakennuksiin ja perusparannuskohteisiin sekä av-välineistöön</a:t>
            </a:r>
          </a:p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sz="1600" dirty="0"/>
              <a:t> </a:t>
            </a:r>
            <a:r>
              <a:rPr lang="fi-FI" sz="1600" dirty="0" smtClean="0"/>
              <a:t>Taloushallintoon liittyvien järjestelmien tuki ja neuvonta ja ammattikäyttäjätehtävät: </a:t>
            </a:r>
            <a:r>
              <a:rPr lang="fi-FI" sz="1600" dirty="0" err="1" smtClean="0"/>
              <a:t>Populus</a:t>
            </a:r>
            <a:r>
              <a:rPr lang="fi-FI" sz="1600" dirty="0" smtClean="0"/>
              <a:t>, SAP, Rondo, </a:t>
            </a:r>
            <a:r>
              <a:rPr lang="fi-FI" sz="1600" dirty="0" err="1" smtClean="0"/>
              <a:t>SKJ-kassajärjestelmä</a:t>
            </a:r>
            <a:endParaRPr lang="fi-FI" sz="1600" dirty="0"/>
          </a:p>
          <a:p>
            <a:pPr algn="l" eaLnBrk="1" hangingPunct="1">
              <a:buClr>
                <a:schemeClr val="accent5">
                  <a:lumMod val="75000"/>
                </a:schemeClr>
              </a:buClr>
              <a:defRPr/>
            </a:pPr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5795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1"/>
          <p:cNvSpPr txBox="1">
            <a:spLocks noGrp="1" noChangeArrowheads="1"/>
          </p:cNvSpPr>
          <p:nvPr>
            <p:ph sz="quarter" idx="13"/>
          </p:nvPr>
        </p:nvSpPr>
        <p:spPr bwMode="auto">
          <a:xfrm>
            <a:off x="658232" y="1844824"/>
            <a:ext cx="7775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buNone/>
            </a:pPr>
            <a:r>
              <a:rPr lang="fi-FI" sz="1800" dirty="0"/>
              <a:t>Haasteita 2012 - 2013: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55144D-2F43-4E82-94F3-34FF564B1E28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13770" y="234888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dirty="0" smtClean="0"/>
              <a:t> Talouden prosessien yhdenmukaistaminen</a:t>
            </a:r>
            <a:r>
              <a:rPr lang="fi-FI" sz="1600" dirty="0" smtClean="0"/>
              <a:t>	</a:t>
            </a:r>
            <a:r>
              <a:rPr lang="fi-FI" dirty="0" smtClean="0"/>
              <a:t>	 </a:t>
            </a:r>
          </a:p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dirty="0" smtClean="0"/>
              <a:t> Raportoinnin kehittäminen ja tuki viraston johdolle ja tulosalueille</a:t>
            </a:r>
          </a:p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dirty="0" smtClean="0"/>
              <a:t> Budjetoinnin kehittäminen koulu- ja yksikkökohtaiseksi</a:t>
            </a:r>
          </a:p>
          <a:p>
            <a:pPr algn="l" eaLnBrk="1" hangingPunct="1">
              <a:buClr>
                <a:schemeClr val="accent5">
                  <a:lumMod val="75000"/>
                </a:schemeClr>
              </a:buClr>
              <a:buFontTx/>
              <a:buChar char="•"/>
              <a:defRPr/>
            </a:pPr>
            <a:r>
              <a:rPr lang="fi-FI" dirty="0"/>
              <a:t> </a:t>
            </a:r>
            <a:r>
              <a:rPr lang="fi-FI" dirty="0" smtClean="0"/>
              <a:t>Tuotteistaminen ja kustannuslaskenta</a:t>
            </a:r>
          </a:p>
        </p:txBody>
      </p:sp>
      <p:sp>
        <p:nvSpPr>
          <p:cNvPr id="7" name="Text Box 387"/>
          <p:cNvSpPr txBox="1">
            <a:spLocks noChangeArrowheads="1"/>
          </p:cNvSpPr>
          <p:nvPr/>
        </p:nvSpPr>
        <p:spPr bwMode="auto">
          <a:xfrm>
            <a:off x="467544" y="980728"/>
            <a:ext cx="77755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rtlCol="0">
            <a:spAutoFit/>
          </a:bodyPr>
          <a:lstStyle>
            <a:lvl1pPr marL="285750" indent="-285750" algn="l" defTabSz="914400" rtl="0" eaLnBrk="0" latinLnBrk="0" hangingPunct="0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  <a:defRPr sz="2000" b="1" i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ctr" defTabSz="457200" rtl="0" eaLnBrk="0" fontAlgn="base" latinLnBrk="0" hangingPunct="0">
              <a:spcBef>
                <a:spcPct val="50000"/>
              </a:spcBef>
              <a:spcAft>
                <a:spcPct val="0"/>
              </a:spcAft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ctr" defTabSz="457200" rtl="0" eaLnBrk="0" fontAlgn="base" latinLnBrk="0" hangingPunct="0">
              <a:spcBef>
                <a:spcPct val="50000"/>
              </a:spcBef>
              <a:spcAft>
                <a:spcPct val="0"/>
              </a:spcAft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ctr" defTabSz="457200" rtl="0" eaLnBrk="0" fontAlgn="base" latinLnBrk="0" hangingPunct="0">
              <a:spcBef>
                <a:spcPct val="50000"/>
              </a:spcBef>
              <a:spcAft>
                <a:spcPct val="0"/>
              </a:spcAft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ctr" defTabSz="457200" rtl="0" eaLnBrk="0" fontAlgn="base" latinLnBrk="0" hangingPunct="0">
              <a:spcBef>
                <a:spcPct val="50000"/>
              </a:spcBef>
              <a:spcAft>
                <a:spcPct val="0"/>
              </a:spcAft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fi-FI" sz="3200" dirty="0" smtClean="0">
                <a:solidFill>
                  <a:schemeClr val="accent1"/>
                </a:solidFill>
              </a:rPr>
              <a:t>Talouspalvelut</a:t>
            </a:r>
            <a:endParaRPr lang="en-US" sz="1600" dirty="0" smtClean="0"/>
          </a:p>
          <a:p>
            <a:pPr eaLnBrk="1" hangingPunct="1">
              <a:spcBef>
                <a:spcPct val="0"/>
              </a:spcBef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8047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6768752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i-FI" sz="3200" dirty="0" smtClean="0">
                <a:solidFill>
                  <a:schemeClr val="tx2"/>
                </a:solidFill>
              </a:rPr>
              <a:t>Tilapalvelut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  <a:p>
            <a:r>
              <a:rPr lang="fi-FI" dirty="0"/>
              <a:t>Suunnittelupäällikkö Tapio Alapaattikoski </a:t>
            </a:r>
            <a:r>
              <a:rPr lang="fi-FI" b="0" dirty="0"/>
              <a:t>vastaa Tilapalvelujen esimiehenä hallintokunnan tilankäytön, rakennushankkeiden ja kunnossapidon suunnittelusta, sekä kiinteistöhoidosta ja kiinteistöjen työsuojelu- ja turvallisuusasioista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r>
              <a:rPr lang="fi-FI" dirty="0"/>
              <a:t>Sihteeri Anne Grönroos: </a:t>
            </a:r>
            <a:r>
              <a:rPr lang="fi-FI" b="0" dirty="0"/>
              <a:t>Tilapalveluja koskeva informointi ja tiedottaminen, koulutuskeskus Ulapan varausasiat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Rakennusinsinööri Osmo Koskinen: </a:t>
            </a:r>
            <a:r>
              <a:rPr lang="fi-FI" b="0" dirty="0"/>
              <a:t>päiväkotien ja ammatti-instituutin kiinteistöjen kunnossapitotöiden valmistelu, kiinteistönhoidon seuranta ja käyttäjälle kuuluvat toimenpiteet em. k</a:t>
            </a:r>
            <a:r>
              <a:rPr lang="fi-FI" b="0" dirty="0" smtClean="0"/>
              <a:t>iinteistöissä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r>
              <a:rPr lang="fi-FI" dirty="0"/>
              <a:t>Siivoustyönjohtaja Elina Eskola: </a:t>
            </a:r>
            <a:r>
              <a:rPr lang="fi-FI" b="0" dirty="0"/>
              <a:t>päiväkotien siivoustyön mitoitus ja kehittäminen, siivouksen yhteyshenkilö peruskouluihin, lukioihin ja ammatillisiin oppilaitoksiin sekä kaupungin Kiinteistöpalveluliikelaitoksen siivousyksikköön.</a:t>
            </a:r>
          </a:p>
          <a:p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129D95-EEE5-4AD4-8223-065AC250CD64}" type="datetime1">
              <a:rPr lang="fi-FI" smtClean="0"/>
              <a:t>16.5.2013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380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19b25ddc254828948cf4ce84aad47a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ac19b25ddc254828948cf4ce84aad47a>
    <_Julkisuus_ xmlns="b03131df-fdca-4f96-b491-cb071e0af91d">Julkinen</_Julkisuus_>
    <TaxCatchAll xmlns="b03131df-fdca-4f96-b491-cb071e0af91d">
      <Value>11</Value>
    </TaxCatchAll>
    <Päätös-_x0020__x002f_kokouspvm xmlns="b03131df-fdca-4f96-b491-cb071e0af91d">2013-05-12T21:00:00+00:00</Päätös-_x0020__x002f_kokouspvm>
    <IconOverlay xmlns="http://schemas.microsoft.com/sharepoint/v4" xsi:nil="true"/>
    <Kuvaus_x0020_ xmlns="b03131df-fdca-4f96-b491-cb071e0af91d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okousasiakirja Turku" ma:contentTypeID="0x010100BABE01DC4AF04CBC98B987127D9FC69A0600861397CBEE10084D9826867557146C12" ma:contentTypeVersion="108" ma:contentTypeDescription="Luo uusi asiakirja." ma:contentTypeScope="" ma:versionID="11d9b751300d6546dacd79696c7e4192">
  <xsd:schema xmlns:xsd="http://www.w3.org/2001/XMLSchema" xmlns:xs="http://www.w3.org/2001/XMLSchema" xmlns:p="http://schemas.microsoft.com/office/2006/metadata/properties" xmlns:ns2="b03131df-fdca-4f96-b491-cb071e0af91d" xmlns:ns3="http://schemas.microsoft.com/sharepoint/v4" targetNamespace="http://schemas.microsoft.com/office/2006/metadata/properties" ma:root="true" ma:fieldsID="26a91eb47b4f036c03b11b0f1c5cf840" ns2:_="" ns3:_="">
    <xsd:import namespace="b03131df-fdca-4f96-b491-cb071e0af91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Päätös-_x0020__x002f_kokouspvm"/>
                <xsd:element ref="ns2:_dlc_DocId" minOccurs="0"/>
                <xsd:element ref="ns2:_dlc_DocIdUrl" minOccurs="0"/>
                <xsd:element ref="ns2:_dlc_DocIdPersistId" minOccurs="0"/>
                <xsd:element ref="ns2:ac19b25ddc254828948cf4ce84aad47a" minOccurs="0"/>
                <xsd:element ref="ns2:TaxCatchAll" minOccurs="0"/>
                <xsd:element ref="ns2:TaxCatchAllLabel" minOccurs="0"/>
                <xsd:element ref="ns3:IconOverlay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Päätös-_x0020__x002f_kokouspvm" ma:index="2" ma:displayName="Päätös- /kokouspvm" ma:format="DateOnly" ma:internalName="P_x00e4__x00e4_t_x00f6_s_x002d__x0020__x002F_kokouspvm">
      <xsd:simpleType>
        <xsd:restriction base="dms:DateTime"/>
      </xsd:simpleType>
    </xsd:element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19b25ddc254828948cf4ce84aad47a" ma:index="12" ma:taxonomy="true" ma:internalName="ac19b25ddc254828948cf4ce84aad47a" ma:taxonomyFieldName="_Kokousasiakirjan_x0020_tyyppi" ma:displayName="Kokousasiakirjan tyyppi" ma:default="" ma:fieldId="{ac19b25d-dc25-4828-948c-f4ce84aad47a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2463b85d-2072-414b-8629-83c340b48517}" ma:internalName="TaxCatchAll" ma:showField="CatchAllData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2463b85d-2072-414b-8629-83c340b48517}" ma:internalName="TaxCatchAllLabel" ma:readOnly="true" ma:showField="CatchAllDataLabel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9" nillable="true" ma:displayName="Kuvaus " ma:internalName="Kuvaus_x0020_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6948e327-c22f-45f3-ba73-76ec8822dedd" ContentTypeId="0x010100BABE01DC4AF04CBC98B987127D9FC69A06" PreviousValue="false"/>
</file>

<file path=customXml/itemProps1.xml><?xml version="1.0" encoding="utf-8"?>
<ds:datastoreItem xmlns:ds="http://schemas.openxmlformats.org/officeDocument/2006/customXml" ds:itemID="{96359348-EC87-4E36-B71D-4171C9A1BB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F169E1-FB17-4A5D-A68F-821B992E38A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32E4F10-A416-4740-B49B-502008B34122}">
  <ds:schemaRefs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sharepoint/v4"/>
    <ds:schemaRef ds:uri="b03131df-fdca-4f96-b491-cb071e0af91d"/>
  </ds:schemaRefs>
</ds:datastoreItem>
</file>

<file path=customXml/itemProps4.xml><?xml version="1.0" encoding="utf-8"?>
<ds:datastoreItem xmlns:ds="http://schemas.openxmlformats.org/officeDocument/2006/customXml" ds:itemID="{AAF3924D-6413-4635-8876-B888359CF2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5FE0402-0B41-4DB6-BDC4-053225CC5C36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Turku_SIV_pp_pohja</Template>
  <TotalTime>669</TotalTime>
  <Words>291</Words>
  <Application>Microsoft Office PowerPoint</Application>
  <PresentationFormat>Näytössä katseltava diaesitys (4:3)</PresentationFormat>
  <Paragraphs>146</Paragraphs>
  <Slides>15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tku_ppt-pohja_25012012</vt:lpstr>
      <vt:lpstr>Sivistystoimialan hallinto</vt:lpstr>
      <vt:lpstr>PowerPoint-esitys</vt:lpstr>
      <vt:lpstr>Yhteisen hallinnon talous</vt:lpstr>
      <vt:lpstr>PowerPoint-esitys</vt:lpstr>
      <vt:lpstr>Sivistystoimialan yhteinen hallinto</vt:lpstr>
      <vt:lpstr>Sivistystoimialan hallinto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Yleishallinto ja henkilöstöpalvelut</vt:lpstr>
      <vt:lpstr>Haasteet: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Kasvatus- ja opetusvirasto</dc:title>
  <dc:creator>Nikkinen Marja</dc:creator>
  <cp:lastModifiedBy>Lehmusto Hanna</cp:lastModifiedBy>
  <cp:revision>47</cp:revision>
  <dcterms:created xsi:type="dcterms:W3CDTF">2012-08-02T07:47:50Z</dcterms:created>
  <dcterms:modified xsi:type="dcterms:W3CDTF">2013-05-16T12:06:30Z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0x010100BABE01DC4AF04CBC98B987127D9FC69A0600861397CBEE10084D9826867557146C12</vt:lpwstr>
  </property>
  <property fmtid="{D5CDD505-2E9C-101B-9397-08002B2CF9AE}" pid="3" name="URL">
    <vt:lpwstr>, </vt:lpwstr>
  </property>
  <property fmtid="{D5CDD505-2E9C-101B-9397-08002B2CF9AE}" pid="4" name="_Kokousasiakirjan tyyppi">
    <vt:lpwstr>11;#Liite|2bf75084-fc5f-437d-8688-7a1f79a9adba</vt:lpwstr>
  </property>
</Properties>
</file>