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70" r:id="rId4"/>
    <p:sldId id="269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2489" autoAdjust="0"/>
  </p:normalViewPr>
  <p:slideViewPr>
    <p:cSldViewPr>
      <p:cViewPr>
        <p:scale>
          <a:sx n="70" d="100"/>
          <a:sy n="70" d="100"/>
        </p:scale>
        <p:origin x="-1164" y="-16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5.12.2012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5.12.2012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7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Päivähoidon palveluverkkoselvitys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Yleistä selvityksestä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Selvitystyön tavoite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äivähoitopaikkojen turvaaminen varhaiskasvatuksen piiriin kuuluville lapsille 2012-2017</a:t>
            </a:r>
          </a:p>
          <a:p>
            <a:endParaRPr lang="fi-FI" dirty="0"/>
          </a:p>
          <a:p>
            <a:r>
              <a:rPr lang="fi-FI" dirty="0" smtClean="0"/>
              <a:t>Nykytilan kuvaus vuoden 2012 perusteella</a:t>
            </a:r>
          </a:p>
          <a:p>
            <a:endParaRPr lang="fi-FI" dirty="0" smtClean="0"/>
          </a:p>
          <a:p>
            <a:r>
              <a:rPr lang="fi-FI" dirty="0" smtClean="0"/>
              <a:t>Tulevaisuuden tarkasteluajanjaksona 2013-2018</a:t>
            </a:r>
          </a:p>
          <a:p>
            <a:endParaRPr lang="fi-FI" dirty="0" smtClean="0"/>
          </a:p>
          <a:p>
            <a:r>
              <a:rPr lang="fi-FI" dirty="0" smtClean="0"/>
              <a:t>Lapsimääräennusteen perusteena</a:t>
            </a:r>
          </a:p>
          <a:p>
            <a:pPr lvl="1"/>
            <a:r>
              <a:rPr lang="fi-FI" dirty="0" smtClean="0"/>
              <a:t>Toteutunut väestökehitys</a:t>
            </a:r>
          </a:p>
          <a:p>
            <a:pPr lvl="1"/>
            <a:r>
              <a:rPr lang="fi-FI" dirty="0" smtClean="0"/>
              <a:t>Kaavoitus- ja maankäyttösuunnitelmat</a:t>
            </a:r>
          </a:p>
          <a:p>
            <a:pPr lvl="1"/>
            <a:r>
              <a:rPr lang="fi-FI" dirty="0" smtClean="0"/>
              <a:t>Turun kaupungin suuraluekohtaiset väestöennusteet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Tarvetta tarkasteltu varhaiskasvatus- ja palvelualueittain</a:t>
            </a:r>
          </a:p>
          <a:p>
            <a:endParaRPr lang="fi-FI" dirty="0" smtClean="0"/>
          </a:p>
          <a:p>
            <a:r>
              <a:rPr lang="fi-FI" dirty="0" smtClean="0"/>
              <a:t>Tarpeen määritys lapsimäärien kasvuun perustuen nykyisen kattavuustason tai tavoitetason näkökulmasta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Selvityksen laadintaperiaatteet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Huomioi kaupunkitason tavoitteet</a:t>
            </a:r>
          </a:p>
          <a:p>
            <a:pPr lvl="1"/>
            <a:r>
              <a:rPr lang="fi-FI" dirty="0" smtClean="0"/>
              <a:t>Kevyempien hoitomuotojen lisääminen tulevaisuudessa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ksityisiltä </a:t>
            </a:r>
            <a:r>
              <a:rPr lang="fi-FI" dirty="0"/>
              <a:t>hankittavien päivähoitopalvelujen </a:t>
            </a:r>
            <a:r>
              <a:rPr lang="fi-FI" dirty="0" smtClean="0"/>
              <a:t>osuuden lisäys</a:t>
            </a:r>
          </a:p>
          <a:p>
            <a:pPr lvl="1"/>
            <a:endParaRPr lang="fi-FI" dirty="0"/>
          </a:p>
          <a:p>
            <a:r>
              <a:rPr lang="fi-FI" dirty="0" smtClean="0"/>
              <a:t>Selvitys ei ota kantaa palveluntuottajaan (kunnallinen vai yksityinen)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Tavoitteena </a:t>
            </a:r>
            <a:r>
              <a:rPr lang="fi-FI" dirty="0"/>
              <a:t>selvittää, missä päivähoitopaikkoja tarvitaan ottaen huomioon ennakoitu lapsimäärän kasvu, nykyinen päivähoitotarjonta sekä nykyisestä kapasiteetista poistuvaksi ennakoitu </a:t>
            </a:r>
            <a:r>
              <a:rPr lang="fi-FI" dirty="0" smtClean="0"/>
              <a:t>hoitopaikkojen määrä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33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Kaupunkitaso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Vuonna 2013 päivähoitoikäisiä Turussa 11 471 kappaletta</a:t>
            </a:r>
          </a:p>
          <a:p>
            <a:endParaRPr lang="fi-FI" dirty="0" smtClean="0"/>
          </a:p>
          <a:p>
            <a:r>
              <a:rPr lang="fi-FI" dirty="0" smtClean="0"/>
              <a:t>2013 päivähoitopaikkoja yhteensä 8035 (kunnalliset ja yksityiset)</a:t>
            </a:r>
          </a:p>
          <a:p>
            <a:endParaRPr lang="fi-FI" dirty="0" smtClean="0"/>
          </a:p>
          <a:p>
            <a:r>
              <a:rPr lang="fi-FI" dirty="0" smtClean="0"/>
              <a:t>Päivähoitopaikkoja saatavilla 70,0 % päivähoitoikäisistä lapsista</a:t>
            </a:r>
          </a:p>
          <a:p>
            <a:endParaRPr lang="fi-FI" dirty="0" smtClean="0"/>
          </a:p>
          <a:p>
            <a:r>
              <a:rPr lang="fi-FI" dirty="0" smtClean="0"/>
              <a:t>Palvelutason säilyttäminen merkitsee 655 uutta hoitopaikkaa vuoteen 2018 mennessä</a:t>
            </a:r>
          </a:p>
          <a:p>
            <a:endParaRPr lang="fi-FI" dirty="0" smtClean="0"/>
          </a:p>
          <a:p>
            <a:r>
              <a:rPr lang="fi-FI" dirty="0" smtClean="0">
                <a:solidFill>
                  <a:schemeClr val="tx1"/>
                </a:solidFill>
              </a:rPr>
              <a:t>Päivähoidon hakijatilanne 11/2012 on yhteensä 481 lasta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31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Eteläinen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Päivähoidon kattavuustavoitteeksi asetetaan vähintään nykyisen palvelutason säilyttäminen</a:t>
            </a:r>
          </a:p>
          <a:p>
            <a:endParaRPr lang="fi-FI" dirty="0"/>
          </a:p>
          <a:p>
            <a:r>
              <a:rPr lang="fi-FI" dirty="0" err="1"/>
              <a:t>Hirvensalo-Kakskerran</a:t>
            </a:r>
            <a:r>
              <a:rPr lang="fi-FI" dirty="0"/>
              <a:t> palvelualue 2018</a:t>
            </a:r>
          </a:p>
          <a:p>
            <a:pPr lvl="1"/>
            <a:r>
              <a:rPr lang="fi-FI" dirty="0"/>
              <a:t>46 uutta hoitopaikkaa</a:t>
            </a:r>
          </a:p>
          <a:p>
            <a:pPr lvl="1"/>
            <a:r>
              <a:rPr lang="fi-FI" dirty="0"/>
              <a:t>120 hoitopaikkaa </a:t>
            </a:r>
            <a:r>
              <a:rPr lang="fi-FI" dirty="0" smtClean="0"/>
              <a:t>poistuu</a:t>
            </a:r>
          </a:p>
          <a:p>
            <a:pPr lvl="1"/>
            <a:endParaRPr lang="fi-FI" dirty="0"/>
          </a:p>
          <a:p>
            <a:r>
              <a:rPr lang="fi-FI" dirty="0" err="1" smtClean="0"/>
              <a:t>Skanssi-Uittamon</a:t>
            </a:r>
            <a:r>
              <a:rPr lang="fi-FI" dirty="0" smtClean="0"/>
              <a:t> palvelualue 2018</a:t>
            </a:r>
          </a:p>
          <a:p>
            <a:pPr lvl="1"/>
            <a:r>
              <a:rPr lang="fi-FI" dirty="0" smtClean="0"/>
              <a:t>44 uutta päivähoitopaikkaa</a:t>
            </a:r>
          </a:p>
          <a:p>
            <a:pPr lvl="1"/>
            <a:r>
              <a:rPr lang="fi-FI" dirty="0" smtClean="0"/>
              <a:t>21 hoitopaikkaa poistuu</a:t>
            </a:r>
          </a:p>
          <a:p>
            <a:endParaRPr lang="fi-FI" dirty="0"/>
          </a:p>
          <a:p>
            <a:r>
              <a:rPr lang="fi-FI" dirty="0" smtClean="0"/>
              <a:t>Avoimen varhaiskasvatustoiminnan lisääminen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4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Itäinen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säilyttäminen</a:t>
            </a:r>
          </a:p>
          <a:p>
            <a:endParaRPr lang="fi-FI" dirty="0"/>
          </a:p>
          <a:p>
            <a:r>
              <a:rPr lang="fi-FI" dirty="0" smtClean="0"/>
              <a:t>Varissuo-Lausteen palvelualue 2018</a:t>
            </a:r>
          </a:p>
          <a:p>
            <a:pPr lvl="1"/>
            <a:r>
              <a:rPr lang="fi-FI" dirty="0" smtClean="0"/>
              <a:t>39 </a:t>
            </a:r>
            <a:r>
              <a:rPr lang="fi-FI" dirty="0"/>
              <a:t>uutta päivähoitopaikkaa</a:t>
            </a:r>
          </a:p>
          <a:p>
            <a:pPr lvl="1"/>
            <a:r>
              <a:rPr lang="fi-FI" dirty="0" smtClean="0"/>
              <a:t>Huomioitava tämänhetkinen paikkavajaus</a:t>
            </a:r>
            <a:endParaRPr lang="fi-FI" dirty="0"/>
          </a:p>
          <a:p>
            <a:pPr lvl="1"/>
            <a:endParaRPr lang="fi-FI" dirty="0" smtClean="0"/>
          </a:p>
          <a:p>
            <a:r>
              <a:rPr lang="fi-FI" dirty="0" smtClean="0"/>
              <a:t>Nummi-Halisten palvelualue 2018</a:t>
            </a:r>
          </a:p>
          <a:p>
            <a:pPr lvl="1"/>
            <a:r>
              <a:rPr lang="fi-FI" dirty="0" smtClean="0"/>
              <a:t>47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endParaRPr lang="fi-FI" dirty="0"/>
          </a:p>
          <a:p>
            <a:r>
              <a:rPr lang="fi-FI" dirty="0"/>
              <a:t>Avoimen varhaiskasvatustoiminnan lisääminen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4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Läntinen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Keskustan palvelualue 2018</a:t>
            </a:r>
          </a:p>
          <a:p>
            <a:pPr lvl="1"/>
            <a:r>
              <a:rPr lang="fi-FI" dirty="0" smtClean="0"/>
              <a:t>Päivähoidon </a:t>
            </a:r>
            <a:r>
              <a:rPr lang="fi-FI" dirty="0"/>
              <a:t>kattavuustavoitteeksi </a:t>
            </a:r>
            <a:r>
              <a:rPr lang="fi-FI" dirty="0" smtClean="0"/>
              <a:t>asetetaan 85 %</a:t>
            </a:r>
          </a:p>
          <a:p>
            <a:pPr lvl="1"/>
            <a:r>
              <a:rPr lang="fi-FI" dirty="0" smtClean="0"/>
              <a:t>173 </a:t>
            </a:r>
            <a:r>
              <a:rPr lang="fi-FI" dirty="0"/>
              <a:t>uutta </a:t>
            </a:r>
            <a:r>
              <a:rPr lang="fi-FI" dirty="0" smtClean="0"/>
              <a:t>päivähoitopaikkaa, jotta nykyinen palvelutaso säilyy</a:t>
            </a:r>
          </a:p>
          <a:p>
            <a:pPr lvl="1"/>
            <a:r>
              <a:rPr lang="fi-FI" dirty="0" smtClean="0"/>
              <a:t>228 uutta päivähoitopaikkaa, jotta 85 %:n tavoitekattavuus toteutuu</a:t>
            </a:r>
            <a:endParaRPr lang="fi-FI" dirty="0"/>
          </a:p>
          <a:p>
            <a:pPr lvl="1"/>
            <a:r>
              <a:rPr lang="fi-FI" dirty="0" smtClean="0"/>
              <a:t>150 </a:t>
            </a:r>
            <a:r>
              <a:rPr lang="fi-FI" dirty="0"/>
              <a:t>hoitopaikkaa poistuu</a:t>
            </a:r>
          </a:p>
          <a:p>
            <a:endParaRPr lang="fi-FI" dirty="0" smtClean="0"/>
          </a:p>
          <a:p>
            <a:r>
              <a:rPr lang="fi-FI" dirty="0" err="1" smtClean="0"/>
              <a:t>Pansio-Jyrkkälän</a:t>
            </a:r>
            <a:r>
              <a:rPr lang="fi-FI" dirty="0" smtClean="0"/>
              <a:t> palvelualue 2018</a:t>
            </a:r>
          </a:p>
          <a:p>
            <a:pPr lvl="1"/>
            <a:r>
              <a:rPr lang="fi-FI" dirty="0"/>
              <a:t>Päivähoidon kattavuustavoitteeksi asetetaan </a:t>
            </a:r>
            <a:r>
              <a:rPr lang="fi-FI" dirty="0" smtClean="0"/>
              <a:t>vähintään </a:t>
            </a:r>
            <a:r>
              <a:rPr lang="fi-FI" dirty="0"/>
              <a:t>nykyisen palvelutason </a:t>
            </a:r>
            <a:r>
              <a:rPr lang="fi-FI" dirty="0" smtClean="0"/>
              <a:t>säilyttäminen</a:t>
            </a:r>
          </a:p>
          <a:p>
            <a:pPr lvl="1"/>
            <a:r>
              <a:rPr lang="fi-FI" dirty="0"/>
              <a:t>6</a:t>
            </a:r>
            <a:r>
              <a:rPr lang="fi-FI" dirty="0" smtClean="0"/>
              <a:t>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endParaRPr lang="fi-FI" dirty="0"/>
          </a:p>
          <a:p>
            <a:r>
              <a:rPr lang="fi-FI" dirty="0"/>
              <a:t>Avoimen varhaiskasvatustoiminnan lisääminen</a:t>
            </a:r>
          </a:p>
          <a:p>
            <a:endParaRPr lang="fi-FI" dirty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1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Pohjoinen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Länsikeskuksen palvelualue 2018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Päivähoidon kattavuustavoitteeksi </a:t>
            </a:r>
            <a:r>
              <a:rPr lang="fi-FI" dirty="0" smtClean="0">
                <a:solidFill>
                  <a:schemeClr val="tx1"/>
                </a:solidFill>
              </a:rPr>
              <a:t>asetetaan 75 %</a:t>
            </a:r>
            <a:endParaRPr lang="fi-FI" dirty="0">
              <a:solidFill>
                <a:schemeClr val="tx1"/>
              </a:solidFill>
            </a:endParaRPr>
          </a:p>
          <a:p>
            <a:pPr lvl="1"/>
            <a:r>
              <a:rPr lang="fi-FI" dirty="0" smtClean="0"/>
              <a:t>136 </a:t>
            </a:r>
            <a:r>
              <a:rPr lang="fi-FI" dirty="0"/>
              <a:t>uutta </a:t>
            </a:r>
            <a:r>
              <a:rPr lang="fi-FI" dirty="0" smtClean="0"/>
              <a:t>päivähoitopaikkaa, </a:t>
            </a:r>
            <a:r>
              <a:rPr lang="fi-FI" dirty="0"/>
              <a:t>jotta nykyinen palvelutaso säilyy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436 </a:t>
            </a:r>
            <a:r>
              <a:rPr lang="fi-FI" dirty="0">
                <a:solidFill>
                  <a:schemeClr val="tx1"/>
                </a:solidFill>
              </a:rPr>
              <a:t>uutta </a:t>
            </a:r>
            <a:r>
              <a:rPr lang="fi-FI" dirty="0" smtClean="0">
                <a:solidFill>
                  <a:schemeClr val="tx1"/>
                </a:solidFill>
              </a:rPr>
              <a:t>päivähoitopaikkaa, </a:t>
            </a:r>
            <a:r>
              <a:rPr lang="fi-FI" dirty="0">
                <a:solidFill>
                  <a:schemeClr val="tx1"/>
                </a:solidFill>
              </a:rPr>
              <a:t>jotta </a:t>
            </a:r>
            <a:r>
              <a:rPr lang="fi-FI" dirty="0" smtClean="0">
                <a:solidFill>
                  <a:schemeClr val="tx1"/>
                </a:solidFill>
              </a:rPr>
              <a:t>75 %:</a:t>
            </a:r>
            <a:r>
              <a:rPr lang="fi-FI" dirty="0">
                <a:solidFill>
                  <a:schemeClr val="tx1"/>
                </a:solidFill>
              </a:rPr>
              <a:t>n tavoitekattavuus toteutuu</a:t>
            </a:r>
          </a:p>
          <a:p>
            <a:pPr lvl="1"/>
            <a:r>
              <a:rPr lang="fi-FI" dirty="0" smtClean="0"/>
              <a:t>68 </a:t>
            </a:r>
            <a:r>
              <a:rPr lang="fi-FI" dirty="0"/>
              <a:t>hoitopaikkaa poistuu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Maaria-Paattisten palvelualue 2018</a:t>
            </a:r>
          </a:p>
          <a:p>
            <a:pPr lvl="1"/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</a:t>
            </a:r>
            <a:r>
              <a:rPr lang="fi-FI" dirty="0" smtClean="0"/>
              <a:t>säilyttäminen</a:t>
            </a:r>
          </a:p>
          <a:p>
            <a:pPr lvl="1"/>
            <a:r>
              <a:rPr lang="fi-FI" dirty="0" smtClean="0"/>
              <a:t>55 </a:t>
            </a:r>
            <a:r>
              <a:rPr lang="fi-FI" dirty="0"/>
              <a:t>uutta päivähoitopaikkaa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Runosmäki-Raunistulan palvelualue 2018</a:t>
            </a:r>
          </a:p>
          <a:p>
            <a:pPr lvl="1"/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</a:t>
            </a:r>
            <a:r>
              <a:rPr lang="fi-FI" dirty="0" smtClean="0"/>
              <a:t>säilyttäminen</a:t>
            </a:r>
          </a:p>
          <a:p>
            <a:pPr lvl="1"/>
            <a:r>
              <a:rPr lang="fi-FI" dirty="0" smtClean="0"/>
              <a:t>50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endParaRPr lang="fi-FI" dirty="0"/>
          </a:p>
          <a:p>
            <a:r>
              <a:rPr lang="fi-FI" dirty="0"/>
              <a:t>Avoimen varhaiskasvatustoiminnan lisääminen</a:t>
            </a:r>
          </a:p>
          <a:p>
            <a:endParaRPr lang="fi-FI" dirty="0"/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8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Ruotsinkielinen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säilyttäminen</a:t>
            </a:r>
          </a:p>
          <a:p>
            <a:endParaRPr lang="fi-FI" dirty="0" smtClean="0"/>
          </a:p>
          <a:p>
            <a:r>
              <a:rPr lang="fi-FI" dirty="0" smtClean="0"/>
              <a:t>Ruotsinkielinen varhaiskasvatusalue 2018</a:t>
            </a:r>
            <a:endParaRPr lang="fi-FI" dirty="0"/>
          </a:p>
          <a:p>
            <a:pPr lvl="1"/>
            <a:r>
              <a:rPr lang="fi-FI" dirty="0" smtClean="0"/>
              <a:t>49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pPr lvl="1"/>
            <a:r>
              <a:rPr lang="fi-FI" dirty="0" smtClean="0"/>
              <a:t>25 </a:t>
            </a:r>
            <a:r>
              <a:rPr lang="fi-FI" dirty="0"/>
              <a:t>hoitopaikkaa </a:t>
            </a:r>
            <a:r>
              <a:rPr lang="fi-FI" dirty="0" smtClean="0"/>
              <a:t>poistuu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5.12.2012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0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905</TotalTime>
  <Words>350</Words>
  <Application>Microsoft Office PowerPoint</Application>
  <PresentationFormat>Näytössä katseltava diaesitys (4:3)</PresentationFormat>
  <Paragraphs>120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Esitysmalli Suomi</vt:lpstr>
      <vt:lpstr>Päivähoidon palveluverkkoselvitys</vt:lpstr>
      <vt:lpstr>Yleistä selvityksestä</vt:lpstr>
      <vt:lpstr>Selvityksen laadintaperiaatteet</vt:lpstr>
      <vt:lpstr>Kaupunkitaso</vt:lpstr>
      <vt:lpstr>Eteläinen varhaiskasvatusalue</vt:lpstr>
      <vt:lpstr>Itäinen varhaiskasvatusalue</vt:lpstr>
      <vt:lpstr>Läntinen varhaiskasvatusalue</vt:lpstr>
      <vt:lpstr>Pohjoinen varhaiskasvatusalue</vt:lpstr>
      <vt:lpstr>Ruotsinkielinen varhaiskasvatusalue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Hildén Nora</dc:creator>
  <cp:lastModifiedBy>Hildén Nora</cp:lastModifiedBy>
  <cp:revision>25</cp:revision>
  <cp:lastPrinted>2012-12-05T06:51:21Z</cp:lastPrinted>
  <dcterms:created xsi:type="dcterms:W3CDTF">2012-11-26T11:03:41Z</dcterms:created>
  <dcterms:modified xsi:type="dcterms:W3CDTF">2012-12-05T09:05:02Z</dcterms:modified>
</cp:coreProperties>
</file>