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4" r:id="rId4"/>
  </p:sldMasterIdLst>
  <p:sldIdLst>
    <p:sldId id="270" r:id="rId5"/>
    <p:sldId id="271" r:id="rId6"/>
    <p:sldId id="272" r:id="rId7"/>
    <p:sldId id="273" r:id="rId8"/>
    <p:sldId id="274" r:id="rId9"/>
    <p:sldId id="275" r:id="rId10"/>
    <p:sldId id="276" r:id="rId11"/>
    <p:sldId id="283" r:id="rId12"/>
    <p:sldId id="278" r:id="rId13"/>
    <p:sldId id="279" r:id="rId14"/>
    <p:sldId id="280" r:id="rId15"/>
    <p:sldId id="281" r:id="rId16"/>
    <p:sldId id="282" r:id="rId17"/>
  </p:sldIdLst>
  <p:sldSz cx="9144000" cy="5143500" type="screen16x9"/>
  <p:notesSz cx="9144000" cy="5143500"/>
  <p:embeddedFontLst>
    <p:embeddedFont>
      <p:font typeface="Segoe UI" panose="020B0502040204020203" pitchFamily="34" charset="0"/>
      <p:regular r:id="rId18"/>
      <p:bold r:id="rId19"/>
      <p:italic r:id="rId20"/>
      <p:boldItalic r:id="rId21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8318" y="559548"/>
            <a:ext cx="7826318" cy="5364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5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8317" y="1257817"/>
            <a:ext cx="7826319" cy="31634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9388" indent="-179388">
              <a:lnSpc>
                <a:spcPct val="107000"/>
              </a:lnSpc>
              <a:spcAft>
                <a:spcPts val="800"/>
              </a:spcAft>
              <a:buFont typeface="Arial"/>
              <a:buChar char="•"/>
              <a:defRPr sz="1800"/>
            </a:lvl1pPr>
            <a:lvl2pPr marL="540000" indent="-180000">
              <a:lnSpc>
                <a:spcPct val="107000"/>
              </a:lnSpc>
              <a:spcAft>
                <a:spcPts val="800"/>
              </a:spcAft>
              <a:buFont typeface="Lucida Grande"/>
              <a:buChar char="–"/>
              <a:defRPr sz="1500"/>
            </a:lvl2pPr>
            <a:lvl3pPr marL="900000" indent="-180000">
              <a:lnSpc>
                <a:spcPct val="107000"/>
              </a:lnSpc>
              <a:spcAft>
                <a:spcPts val="800"/>
              </a:spcAft>
              <a:buSzPct val="60000"/>
              <a:buFont typeface="Courier New"/>
              <a:buChar char="o"/>
              <a:defRPr sz="1200"/>
            </a:lvl3pPr>
            <a:lvl4pPr marL="1260000" indent="-180000">
              <a:lnSpc>
                <a:spcPct val="107000"/>
              </a:lnSpc>
              <a:spcAft>
                <a:spcPts val="800"/>
              </a:spcAft>
              <a:buSzPct val="100000"/>
              <a:buFont typeface="Lucida Grande"/>
              <a:buChar char="–"/>
              <a:defRPr sz="1200"/>
            </a:lvl4pPr>
            <a:lvl5pPr marL="1620000">
              <a:lnSpc>
                <a:spcPct val="107000"/>
              </a:lnSpc>
              <a:spcAft>
                <a:spcPts val="800"/>
              </a:spcAft>
              <a:defRPr sz="1000"/>
            </a:lvl5pPr>
          </a:lstStyle>
          <a:p>
            <a:pPr lvl="0"/>
            <a:r>
              <a:rPr lang="fi-FI" dirty="0"/>
              <a:t>Muokkaa tekstiä napsauttamalla. Voit siirtää tekstilaatikoita ylemmäs tai alemmas otsikon pituuden ja sisältötekstin määrän mukaan.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21A838D-1252-4382-B14F-424E055BE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9"/>
          <a:stretch/>
        </p:blipFill>
        <p:spPr>
          <a:xfrm>
            <a:off x="256713" y="4421231"/>
            <a:ext cx="381377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9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33836" y="2210856"/>
            <a:ext cx="7733725" cy="1378901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pääotsikkoa napsauttamalla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4510" y="3655142"/>
            <a:ext cx="7733052" cy="43881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645D20-53F6-47A9-A67B-C5C4E0AD1E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836" y="4412974"/>
            <a:ext cx="5661025" cy="25664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Nimi / pvm</a:t>
            </a:r>
          </a:p>
        </p:txBody>
      </p:sp>
      <p:pic>
        <p:nvPicPr>
          <p:cNvPr id="6" name="Picture 5" descr="Logo: Turku Åb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" y="795806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60" r:id="rId2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ku.fi/avustukset" TargetMode="External"/><Relationship Id="rId2" Type="http://schemas.openxmlformats.org/officeDocument/2006/relationships/hyperlink" Target="https://www.turku.fi/ota-yhteytta/avustukset/avustukset-saannolliseen-toimintaan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omakkeet.turku.fi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8FDBE4-457A-4CBE-8473-E5E807C7E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836" y="2087911"/>
            <a:ext cx="7922484" cy="1378901"/>
          </a:xfrm>
        </p:spPr>
        <p:txBody>
          <a:bodyPr/>
          <a:lstStyle/>
          <a:p>
            <a:r>
              <a:rPr lang="fi-FI" dirty="0"/>
              <a:t>Avustustoiminnan periaatteet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449AD5-8CA0-4947-9E28-DC8725415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836" y="4467068"/>
            <a:ext cx="5661025" cy="202545"/>
          </a:xfrm>
        </p:spPr>
        <p:txBody>
          <a:bodyPr/>
          <a:lstStyle/>
          <a:p>
            <a:r>
              <a:rPr lang="fi-FI" dirty="0"/>
              <a:t>20.9.2022</a:t>
            </a:r>
          </a:p>
        </p:txBody>
      </p:sp>
    </p:spTree>
    <p:extLst>
      <p:ext uri="{BB962C8B-B14F-4D97-AF65-F5344CB8AC3E}">
        <p14:creationId xmlns:p14="http://schemas.microsoft.com/office/powerpoint/2010/main" val="290644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4A122-DE05-44AE-AC68-CDD34FF6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86" y="475488"/>
            <a:ext cx="7934050" cy="826618"/>
          </a:xfrm>
        </p:spPr>
        <p:txBody>
          <a:bodyPr/>
          <a:lstStyle/>
          <a:p>
            <a:pPr marL="0"/>
            <a:r>
              <a:rPr lang="fi-FI" dirty="0"/>
              <a:t>Toiminta-avustukset 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A07076-FA7C-418E-AC45-28069630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739" y="1419149"/>
            <a:ext cx="8246262" cy="3196742"/>
          </a:xfrm>
        </p:spPr>
        <p:txBody>
          <a:bodyPr/>
          <a:lstStyle/>
          <a:p>
            <a:pPr marL="0"/>
            <a:r>
              <a:rPr lang="fi-FI" spc="-178" dirty="0"/>
              <a:t>T</a:t>
            </a:r>
            <a:r>
              <a:rPr lang="fi-FI" dirty="0"/>
              <a:t>oiminta-avustukseen</a:t>
            </a:r>
            <a:r>
              <a:rPr lang="fi-FI" spc="-15" dirty="0"/>
              <a:t> </a:t>
            </a:r>
            <a:r>
              <a:rPr lang="fi-FI" dirty="0"/>
              <a:t>sisält</a:t>
            </a:r>
            <a:r>
              <a:rPr lang="fi-FI" spc="-25" dirty="0"/>
              <a:t>y</a:t>
            </a:r>
            <a:r>
              <a:rPr lang="fi-FI" dirty="0"/>
              <a:t>vät m</a:t>
            </a:r>
            <a:r>
              <a:rPr lang="fi-FI" spc="-25" dirty="0"/>
              <a:t>y</a:t>
            </a:r>
            <a:r>
              <a:rPr lang="fi-FI" dirty="0"/>
              <a:t>ös harkinnanmukaiset erilliset avustukset esim. tilakustannuksiin. Näitä myönnetään vain erit</a:t>
            </a:r>
            <a:r>
              <a:rPr lang="fi-FI" spc="-25" dirty="0"/>
              <a:t>y</a:t>
            </a:r>
            <a:r>
              <a:rPr lang="fi-FI" dirty="0"/>
              <a:t>isestä s</a:t>
            </a:r>
            <a:r>
              <a:rPr lang="fi-FI" spc="-25" dirty="0"/>
              <a:t>y</a:t>
            </a:r>
            <a:r>
              <a:rPr lang="fi-FI" spc="-24" dirty="0"/>
              <a:t>y</a:t>
            </a:r>
            <a:r>
              <a:rPr lang="fi-FI" dirty="0"/>
              <a:t>stä, kuten toiminnan luonteesta johtuva erit</a:t>
            </a:r>
            <a:r>
              <a:rPr lang="fi-FI" spc="-25" dirty="0"/>
              <a:t>y</a:t>
            </a:r>
            <a:r>
              <a:rPr lang="fi-FI" dirty="0"/>
              <a:t>ispiirre, arvonlisäveron</a:t>
            </a:r>
            <a:r>
              <a:rPr lang="fi-FI" spc="-18" dirty="0"/>
              <a:t> </a:t>
            </a:r>
            <a:r>
              <a:rPr lang="fi-FI" dirty="0"/>
              <a:t>palautus tai tilojen vaihtuminen kesken vuotta.</a:t>
            </a:r>
          </a:p>
          <a:p>
            <a:pPr marL="0"/>
            <a:r>
              <a:rPr lang="fi-FI" spc="-33" dirty="0"/>
              <a:t>A</a:t>
            </a:r>
            <a:r>
              <a:rPr lang="fi-FI" dirty="0"/>
              <a:t>vustusten m</a:t>
            </a:r>
            <a:r>
              <a:rPr lang="fi-FI" spc="-25" dirty="0"/>
              <a:t>y</a:t>
            </a:r>
            <a:r>
              <a:rPr lang="fi-FI" dirty="0"/>
              <a:t>öntämisessä h</a:t>
            </a:r>
            <a:r>
              <a:rPr lang="fi-FI" spc="-25" dirty="0"/>
              <a:t>y</a:t>
            </a:r>
            <a:r>
              <a:rPr lang="fi-FI" dirty="0"/>
              <a:t>öd</a:t>
            </a:r>
            <a:r>
              <a:rPr lang="fi-FI" spc="-25" dirty="0"/>
              <a:t>y</a:t>
            </a:r>
            <a:r>
              <a:rPr lang="fi-FI" dirty="0"/>
              <a:t>nnetään vaikuttajar</a:t>
            </a:r>
            <a:r>
              <a:rPr lang="fi-FI" spc="-25" dirty="0"/>
              <a:t>y</a:t>
            </a:r>
            <a:r>
              <a:rPr lang="fi-FI" dirty="0"/>
              <a:t>hmien asiantuntemusta. Esim. vanhusneuvosto antaa lausunnon avustuksista yhdistyksille jotka järjestävät toimintaa ikääntyneille</a:t>
            </a:r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/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/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>
              <a:solidFill>
                <a:srgbClr val="00ACEF"/>
              </a:solidFill>
            </a:endParaRPr>
          </a:p>
          <a:p>
            <a:pPr marL="180612" lvl="1" indent="0">
              <a:buNone/>
            </a:pPr>
            <a:endParaRPr lang="fi-FI" sz="1600" dirty="0"/>
          </a:p>
          <a:p>
            <a:pPr marL="180612" lvl="1" indent="0">
              <a:buNone/>
            </a:pPr>
            <a:endParaRPr lang="fi-FI" sz="1600" dirty="0"/>
          </a:p>
          <a:p>
            <a:pPr marL="360612" lvl="1"/>
            <a:endParaRPr lang="fi-FI" sz="1600" dirty="0"/>
          </a:p>
          <a:p>
            <a:pPr marL="360612" lvl="1"/>
            <a:endParaRPr lang="fi-FI" sz="1404" dirty="0"/>
          </a:p>
          <a:p>
            <a:pPr marL="360612" lvl="1"/>
            <a:endParaRPr lang="fi-FI" sz="1404" dirty="0"/>
          </a:p>
          <a:p>
            <a:pPr marL="360612" lvl="1">
              <a:tabLst>
                <a:tab pos="286511" algn="l"/>
              </a:tabLst>
            </a:pP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43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4A122-DE05-44AE-AC68-CDD34FF6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86" y="769256"/>
            <a:ext cx="7934050" cy="532850"/>
          </a:xfrm>
        </p:spPr>
        <p:txBody>
          <a:bodyPr/>
          <a:lstStyle/>
          <a:p>
            <a:pPr marL="0"/>
            <a:br>
              <a:rPr lang="fi-FI" dirty="0"/>
            </a:br>
            <a:r>
              <a:rPr lang="fi-FI" spc="-242" dirty="0"/>
              <a:t>T</a:t>
            </a:r>
            <a:r>
              <a:rPr lang="fi-FI" dirty="0"/>
              <a:t>oiminta-avust</a:t>
            </a:r>
            <a:r>
              <a:rPr lang="fi-FI" spc="-14" dirty="0"/>
              <a:t>u</a:t>
            </a:r>
            <a:r>
              <a:rPr lang="fi-FI" dirty="0"/>
              <a:t>ksen</a:t>
            </a:r>
            <a:r>
              <a:rPr lang="fi-FI" spc="-39" dirty="0"/>
              <a:t> </a:t>
            </a:r>
            <a:r>
              <a:rPr lang="fi-FI" dirty="0"/>
              <a:t>määrään </a:t>
            </a:r>
            <a:br>
              <a:rPr lang="fi-FI" dirty="0"/>
            </a:br>
            <a:r>
              <a:rPr lang="fi-FI" dirty="0"/>
              <a:t>vaikuttavat</a:t>
            </a:r>
            <a:r>
              <a:rPr lang="fi-FI" spc="-26" dirty="0"/>
              <a:t> </a:t>
            </a:r>
            <a:r>
              <a:rPr lang="fi-FI" dirty="0"/>
              <a:t>tekijät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A07076-FA7C-418E-AC45-28069630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781" y="1603828"/>
            <a:ext cx="8258861" cy="3337006"/>
          </a:xfrm>
        </p:spPr>
        <p:txBody>
          <a:bodyPr/>
          <a:lstStyle/>
          <a:p>
            <a:pPr marL="0">
              <a:tabLst>
                <a:tab pos="286511" algn="l"/>
              </a:tabLst>
            </a:pPr>
            <a:r>
              <a:rPr lang="fi-FI" sz="1700" spc="-33" dirty="0"/>
              <a:t>A</a:t>
            </a:r>
            <a:r>
              <a:rPr lang="fi-FI" sz="1700" dirty="0"/>
              <a:t>vustusten määrä perustuu talousarviossa</a:t>
            </a:r>
            <a:r>
              <a:rPr lang="fi-FI" sz="1700" spc="-18" dirty="0"/>
              <a:t> </a:t>
            </a:r>
            <a:r>
              <a:rPr lang="fi-FI" sz="1700" dirty="0"/>
              <a:t>varattuun, eri tarkoituksiin kohdennettuihin määrärahoihin. </a:t>
            </a:r>
          </a:p>
          <a:p>
            <a:pPr marL="0">
              <a:tabLst>
                <a:tab pos="286511" algn="l"/>
              </a:tabLst>
            </a:pPr>
            <a:r>
              <a:rPr lang="fi-FI" sz="1700" spc="-33" dirty="0"/>
              <a:t>A</a:t>
            </a:r>
            <a:r>
              <a:rPr lang="fi-FI" sz="1700" dirty="0"/>
              <a:t>vustuksen määrään vaikuttavina tekijöinä huomioidaan:</a:t>
            </a:r>
          </a:p>
          <a:p>
            <a:pPr marL="360612" lvl="1">
              <a:tabLst>
                <a:tab pos="286511" algn="l"/>
              </a:tabLst>
            </a:pPr>
            <a:r>
              <a:rPr lang="fi-FI" sz="1400" dirty="0"/>
              <a:t>lähiöiden kehittäminen</a:t>
            </a:r>
          </a:p>
          <a:p>
            <a:pPr marL="360612" lvl="1">
              <a:tabLst>
                <a:tab pos="286511" algn="l"/>
              </a:tabLst>
            </a:pPr>
            <a:r>
              <a:rPr lang="fi-FI" sz="1400" dirty="0"/>
              <a:t>toiminnan vaikuttavuus</a:t>
            </a:r>
          </a:p>
          <a:p>
            <a:pPr marL="360612" lvl="1">
              <a:tabLst>
                <a:tab pos="286511" algn="l"/>
              </a:tabLst>
            </a:pPr>
            <a:r>
              <a:rPr lang="fi-FI" sz="1400" dirty="0"/>
              <a:t>toiminnan kehittäminen.</a:t>
            </a:r>
            <a:endParaRPr lang="fi-FI" sz="1300" dirty="0">
              <a:solidFill>
                <a:srgbClr val="FF0000"/>
              </a:solidFill>
              <a:latin typeface="+mj-lt"/>
            </a:endParaRPr>
          </a:p>
          <a:p>
            <a:pPr marL="0"/>
            <a:r>
              <a:rPr lang="fi-FI" sz="1704" spc="-33" dirty="0"/>
              <a:t>A</a:t>
            </a:r>
            <a:r>
              <a:rPr lang="fi-FI" sz="1704" dirty="0"/>
              <a:t>vustukseen määrään voivat vaikuttaa m</a:t>
            </a:r>
            <a:r>
              <a:rPr lang="fi-FI" sz="1704" spc="-25" dirty="0"/>
              <a:t>y</a:t>
            </a:r>
            <a:r>
              <a:rPr lang="fi-FI" sz="1704" dirty="0"/>
              <a:t>ös </a:t>
            </a:r>
            <a:r>
              <a:rPr lang="fi-FI" sz="1704" spc="-25" dirty="0"/>
              <a:t>y</a:t>
            </a:r>
            <a:r>
              <a:rPr lang="fi-FI" sz="1704" dirty="0"/>
              <a:t>hteisön toiminnan taloudellinen vakaus sekä avustuksen arvioitu vaikuttavuus suhteessa </a:t>
            </a:r>
            <a:r>
              <a:rPr lang="fi-FI" sz="1704" spc="-25" dirty="0"/>
              <a:t>y</a:t>
            </a:r>
            <a:r>
              <a:rPr lang="fi-FI" sz="1704" dirty="0"/>
              <a:t>hteisön muuhun toimintaan. </a:t>
            </a:r>
          </a:p>
          <a:p>
            <a:pPr marL="0"/>
            <a:r>
              <a:rPr lang="fi-FI" sz="1704" spc="-117" dirty="0"/>
              <a:t>V</a:t>
            </a:r>
            <a:r>
              <a:rPr lang="fi-FI" sz="1704" dirty="0"/>
              <a:t>ajaan vuoden toimineille</a:t>
            </a:r>
            <a:r>
              <a:rPr lang="fi-FI" sz="1704" spc="-30" dirty="0"/>
              <a:t> </a:t>
            </a:r>
            <a:r>
              <a:rPr lang="fi-FI" sz="1704" dirty="0"/>
              <a:t>hakijoille</a:t>
            </a:r>
            <a:r>
              <a:rPr lang="fi-FI" sz="1704" spc="-29" dirty="0"/>
              <a:t> </a:t>
            </a:r>
            <a:r>
              <a:rPr lang="fi-FI" sz="1704" dirty="0"/>
              <a:t>voidaan m</a:t>
            </a:r>
            <a:r>
              <a:rPr lang="fi-FI" sz="1704" spc="-25" dirty="0"/>
              <a:t>y</a:t>
            </a:r>
            <a:r>
              <a:rPr lang="fi-FI" sz="1704" dirty="0"/>
              <a:t>öntää vain kohtuullisen suuruinen avustus toiminnan kehittämiseen, ns. starttiraha.</a:t>
            </a:r>
          </a:p>
          <a:p>
            <a:pPr marL="0" indent="0">
              <a:buNone/>
            </a:pPr>
            <a:endParaRPr lang="fi-FI" sz="1704" dirty="0"/>
          </a:p>
          <a:p>
            <a:pPr marL="0"/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1080612" lvl="3">
              <a:tabLst>
                <a:tab pos="286511" algn="l"/>
              </a:tabLst>
            </a:pPr>
            <a:endParaRPr lang="fi-FI" sz="1400" dirty="0">
              <a:latin typeface="Segoe UI"/>
            </a:endParaRPr>
          </a:p>
          <a:p>
            <a:pPr marL="0"/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>
              <a:solidFill>
                <a:srgbClr val="00ACEF"/>
              </a:solidFill>
            </a:endParaRPr>
          </a:p>
          <a:p>
            <a:pPr marL="180612" lvl="1" indent="0">
              <a:buNone/>
            </a:pPr>
            <a:endParaRPr lang="fi-FI" sz="1600" dirty="0"/>
          </a:p>
          <a:p>
            <a:pPr marL="180612" lvl="1" indent="0">
              <a:buNone/>
            </a:pPr>
            <a:endParaRPr lang="fi-FI" sz="1600" dirty="0"/>
          </a:p>
          <a:p>
            <a:pPr marL="360612" lvl="1"/>
            <a:endParaRPr lang="fi-FI" sz="1600" dirty="0"/>
          </a:p>
          <a:p>
            <a:pPr marL="360612" lvl="1"/>
            <a:endParaRPr lang="fi-FI" sz="1404" dirty="0"/>
          </a:p>
          <a:p>
            <a:pPr marL="360612" lvl="1"/>
            <a:endParaRPr lang="fi-FI" sz="1404" dirty="0"/>
          </a:p>
          <a:p>
            <a:pPr marL="360612" lvl="1">
              <a:tabLst>
                <a:tab pos="286511" algn="l"/>
              </a:tabLst>
            </a:pP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963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4A122-DE05-44AE-AC68-CDD34FF6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86" y="365759"/>
            <a:ext cx="7934050" cy="824412"/>
          </a:xfrm>
        </p:spPr>
        <p:txBody>
          <a:bodyPr/>
          <a:lstStyle/>
          <a:p>
            <a:br>
              <a:rPr lang="fi-FI" dirty="0"/>
            </a:br>
            <a:br>
              <a:rPr lang="fi-FI" dirty="0"/>
            </a:br>
            <a:r>
              <a:rPr lang="fi-FI" spc="-242" dirty="0"/>
              <a:t>T</a:t>
            </a:r>
            <a:r>
              <a:rPr lang="fi-FI" dirty="0"/>
              <a:t>oiminta-avust</a:t>
            </a:r>
            <a:r>
              <a:rPr lang="fi-FI" spc="-14" dirty="0"/>
              <a:t>u</a:t>
            </a:r>
            <a:r>
              <a:rPr lang="fi-FI" dirty="0"/>
              <a:t>ste</a:t>
            </a:r>
            <a:r>
              <a:rPr lang="fi-FI" spc="-14" dirty="0"/>
              <a:t>n</a:t>
            </a:r>
            <a:r>
              <a:rPr lang="fi-FI" spc="-39" dirty="0"/>
              <a:t> </a:t>
            </a:r>
            <a:r>
              <a:rPr lang="fi-FI" dirty="0"/>
              <a:t>painopisteet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A07076-FA7C-418E-AC45-28069630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781" y="1302106"/>
            <a:ext cx="8258861" cy="35771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b="1" dirty="0"/>
              <a:t>Lähiöiden kehittäminen</a:t>
            </a:r>
          </a:p>
          <a:p>
            <a:pPr marL="64636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Pansio</a:t>
            </a:r>
            <a:r>
              <a:rPr lang="fi-FI" sz="1800" spc="-18" dirty="0"/>
              <a:t> </a:t>
            </a:r>
            <a:r>
              <a:rPr lang="fi-FI" sz="1800" spc="372" dirty="0"/>
              <a:t>–</a:t>
            </a:r>
            <a:r>
              <a:rPr lang="fi-FI" sz="1800" dirty="0"/>
              <a:t>J</a:t>
            </a:r>
            <a:r>
              <a:rPr lang="fi-FI" sz="1800" spc="-18" dirty="0"/>
              <a:t>y</a:t>
            </a:r>
            <a:r>
              <a:rPr lang="fi-FI" sz="1800" dirty="0"/>
              <a:t>rkkälä,</a:t>
            </a:r>
            <a:r>
              <a:rPr lang="fi-FI" sz="1800" spc="-31" dirty="0"/>
              <a:t> </a:t>
            </a:r>
            <a:r>
              <a:rPr lang="fi-FI" sz="1800" spc="-109" dirty="0"/>
              <a:t>V</a:t>
            </a:r>
            <a:r>
              <a:rPr lang="fi-FI" sz="1800" dirty="0"/>
              <a:t>arissuo</a:t>
            </a:r>
            <a:r>
              <a:rPr lang="fi-FI" sz="1800" spc="-30" dirty="0"/>
              <a:t> </a:t>
            </a:r>
            <a:r>
              <a:rPr lang="fi-FI" sz="1800" spc="383" dirty="0"/>
              <a:t>–</a:t>
            </a:r>
            <a:r>
              <a:rPr lang="fi-FI" sz="1800" dirty="0"/>
              <a:t>Lauste,</a:t>
            </a:r>
            <a:r>
              <a:rPr lang="fi-FI" sz="1800" spc="-43" dirty="0"/>
              <a:t> </a:t>
            </a:r>
            <a:r>
              <a:rPr lang="fi-FI" sz="1800" dirty="0"/>
              <a:t>Skanssi</a:t>
            </a:r>
            <a:r>
              <a:rPr lang="fi-FI" sz="1800" spc="-31" dirty="0"/>
              <a:t> </a:t>
            </a:r>
            <a:r>
              <a:rPr lang="fi-FI" sz="1800" spc="383" dirty="0"/>
              <a:t>–</a:t>
            </a:r>
            <a:r>
              <a:rPr lang="fi-FI" sz="1800" dirty="0"/>
              <a:t>Uittamo,</a:t>
            </a:r>
            <a:r>
              <a:rPr lang="fi-FI" sz="1800" spc="-43" dirty="0"/>
              <a:t> </a:t>
            </a:r>
            <a:r>
              <a:rPr lang="fi-FI" sz="1800" dirty="0"/>
              <a:t>Halinen,</a:t>
            </a:r>
            <a:r>
              <a:rPr lang="fi-FI" sz="1800" spc="-19" dirty="0"/>
              <a:t> </a:t>
            </a:r>
            <a:r>
              <a:rPr lang="fi-FI" sz="1800" dirty="0"/>
              <a:t>Runosmäki</a:t>
            </a:r>
          </a:p>
          <a:p>
            <a:pPr marL="64636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179388" lvl="1" indent="-179388">
              <a:lnSpc>
                <a:spcPct val="100000"/>
              </a:lnSpc>
              <a:buFont typeface="Arial"/>
              <a:buChar char="•"/>
            </a:pPr>
            <a:r>
              <a:rPr lang="fi-FI" sz="1800" b="1" dirty="0"/>
              <a:t>Toiminnan vaikuttavuus</a:t>
            </a:r>
          </a:p>
          <a:p>
            <a:pPr marL="64636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Hyvinvoinnin edistäminen, syrjäytymisen ehkäisy, työllisyyden edistäminen</a:t>
            </a:r>
          </a:p>
          <a:p>
            <a:pPr marL="360612" lvl="1" indent="0">
              <a:lnSpc>
                <a:spcPct val="100000"/>
              </a:lnSpc>
              <a:buNone/>
            </a:pPr>
            <a:endParaRPr lang="fi-FI" sz="1404" dirty="0"/>
          </a:p>
          <a:p>
            <a:pPr marL="0">
              <a:lnSpc>
                <a:spcPct val="100000"/>
              </a:lnSpc>
            </a:pPr>
            <a:r>
              <a:rPr lang="fi-FI" b="1" spc="-178" dirty="0"/>
              <a:t>T</a:t>
            </a:r>
            <a:r>
              <a:rPr lang="fi-FI" b="1" dirty="0"/>
              <a:t>oiminnan</a:t>
            </a:r>
            <a:r>
              <a:rPr lang="fi-FI" b="1" spc="-29" dirty="0"/>
              <a:t> </a:t>
            </a:r>
            <a:r>
              <a:rPr lang="fi-FI" b="1" dirty="0"/>
              <a:t>kehittäminen </a:t>
            </a:r>
          </a:p>
          <a:p>
            <a:pPr marL="64636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Kestävä kehitys, innovatiivisuus ja digitaalisuus </a:t>
            </a:r>
          </a:p>
          <a:p>
            <a:pPr marL="0"/>
            <a:endParaRPr lang="fi-FI" sz="1704" dirty="0"/>
          </a:p>
          <a:p>
            <a:pPr marL="0"/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1080612" lvl="3">
              <a:tabLst>
                <a:tab pos="286511" algn="l"/>
              </a:tabLst>
            </a:pPr>
            <a:endParaRPr lang="fi-FI" sz="1400" dirty="0">
              <a:latin typeface="Segoe UI"/>
            </a:endParaRPr>
          </a:p>
          <a:p>
            <a:pPr marL="0"/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>
              <a:solidFill>
                <a:srgbClr val="00ACEF"/>
              </a:solidFill>
            </a:endParaRPr>
          </a:p>
          <a:p>
            <a:pPr marL="180612" lvl="1" indent="0">
              <a:buNone/>
            </a:pPr>
            <a:endParaRPr lang="fi-FI" sz="1600" dirty="0"/>
          </a:p>
          <a:p>
            <a:pPr marL="180612" lvl="1" indent="0">
              <a:buNone/>
            </a:pPr>
            <a:endParaRPr lang="fi-FI" sz="1600" dirty="0"/>
          </a:p>
          <a:p>
            <a:pPr marL="360612" lvl="1"/>
            <a:endParaRPr lang="fi-FI" sz="1600" dirty="0"/>
          </a:p>
          <a:p>
            <a:pPr marL="360612" lvl="1"/>
            <a:endParaRPr lang="fi-FI" sz="1404" dirty="0"/>
          </a:p>
          <a:p>
            <a:pPr marL="360612" lvl="1"/>
            <a:endParaRPr lang="fi-FI" sz="1404" dirty="0"/>
          </a:p>
          <a:p>
            <a:pPr marL="360612" lvl="1">
              <a:tabLst>
                <a:tab pos="286511" algn="l"/>
              </a:tabLst>
            </a:pP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132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fi-FI" dirty="0"/>
              <a:t>Kohdennet</a:t>
            </a:r>
            <a:r>
              <a:rPr lang="fi-FI" spc="-14" dirty="0"/>
              <a:t>u</a:t>
            </a:r>
            <a:r>
              <a:rPr lang="fi-FI" dirty="0"/>
              <a:t>t</a:t>
            </a:r>
            <a:r>
              <a:rPr lang="fi-FI" spc="-39" dirty="0"/>
              <a:t> </a:t>
            </a:r>
            <a:r>
              <a:rPr lang="fi-FI" dirty="0"/>
              <a:t>erityisavustukset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32916" y="1277257"/>
            <a:ext cx="7771720" cy="3725049"/>
          </a:xfrm>
        </p:spPr>
        <p:txBody>
          <a:bodyPr/>
          <a:lstStyle/>
          <a:p>
            <a:r>
              <a:rPr lang="fi-FI" dirty="0"/>
              <a:t>Kohdennettua erit</a:t>
            </a:r>
            <a:r>
              <a:rPr lang="fi-FI" spc="-25" dirty="0"/>
              <a:t>y</a:t>
            </a:r>
            <a:r>
              <a:rPr lang="fi-FI" dirty="0"/>
              <a:t>isavustusta m</a:t>
            </a:r>
            <a:r>
              <a:rPr lang="fi-FI" spc="-25" dirty="0"/>
              <a:t>y</a:t>
            </a:r>
            <a:r>
              <a:rPr lang="fi-FI" dirty="0"/>
              <a:t>önnetään tiett</a:t>
            </a:r>
            <a:r>
              <a:rPr lang="fi-FI" spc="-25" dirty="0"/>
              <a:t>yy</a:t>
            </a:r>
            <a:r>
              <a:rPr lang="fi-FI" dirty="0"/>
              <a:t>n tapahtumaan, toimintoon tai pienimuotoiseen investointiin kuten peruskorjaukseen ja tilojen kunnossapitoon.</a:t>
            </a:r>
          </a:p>
          <a:p>
            <a:r>
              <a:rPr lang="fi-FI" spc="-33" dirty="0"/>
              <a:t>A</a:t>
            </a:r>
            <a:r>
              <a:rPr lang="fi-FI" dirty="0"/>
              <a:t>vustusta voivat hakea m</a:t>
            </a:r>
            <a:r>
              <a:rPr lang="fi-FI" spc="-25" dirty="0"/>
              <a:t>y</a:t>
            </a:r>
            <a:r>
              <a:rPr lang="fi-FI" dirty="0"/>
              <a:t>ös rekisteröimättömät </a:t>
            </a:r>
            <a:r>
              <a:rPr lang="fi-FI" spc="-25" dirty="0"/>
              <a:t>y</a:t>
            </a:r>
            <a:r>
              <a:rPr lang="fi-FI" dirty="0"/>
              <a:t>hdist</a:t>
            </a:r>
            <a:r>
              <a:rPr lang="fi-FI" spc="-24" dirty="0"/>
              <a:t>y</a:t>
            </a:r>
            <a:r>
              <a:rPr lang="fi-FI" dirty="0"/>
              <a:t>kset ja t</a:t>
            </a:r>
            <a:r>
              <a:rPr lang="fi-FI" spc="-24" dirty="0"/>
              <a:t>y</a:t>
            </a:r>
            <a:r>
              <a:rPr lang="fi-FI" dirty="0"/>
              <a:t>ör</a:t>
            </a:r>
            <a:r>
              <a:rPr lang="fi-FI" spc="-25" dirty="0"/>
              <a:t>y</a:t>
            </a:r>
            <a:r>
              <a:rPr lang="fi-FI" dirty="0"/>
              <a:t>hmät.</a:t>
            </a:r>
          </a:p>
          <a:p>
            <a:r>
              <a:rPr lang="fi-FI" b="1" spc="-33" dirty="0"/>
              <a:t>A</a:t>
            </a:r>
            <a:r>
              <a:rPr lang="fi-FI" b="1" dirty="0"/>
              <a:t>vustuksen määrään vaikuttavat kriteerit:</a:t>
            </a:r>
          </a:p>
          <a:p>
            <a:pPr lvl="1"/>
            <a:r>
              <a:rPr lang="fi-FI" dirty="0"/>
              <a:t>M</a:t>
            </a:r>
            <a:r>
              <a:rPr lang="fi-FI" spc="-18" dirty="0"/>
              <a:t>y</a:t>
            </a:r>
            <a:r>
              <a:rPr lang="fi-FI" dirty="0"/>
              <a:t>önnettä</a:t>
            </a:r>
            <a:r>
              <a:rPr lang="fi-FI" spc="-18" dirty="0"/>
              <a:t>v</a:t>
            </a:r>
            <a:r>
              <a:rPr lang="fi-FI" dirty="0"/>
              <a:t>ä</a:t>
            </a:r>
            <a:r>
              <a:rPr lang="fi-FI" spc="-19" dirty="0"/>
              <a:t> </a:t>
            </a:r>
            <a:r>
              <a:rPr lang="fi-FI" dirty="0"/>
              <a:t>a</a:t>
            </a:r>
            <a:r>
              <a:rPr lang="fi-FI" spc="-18" dirty="0"/>
              <a:t>v</a:t>
            </a:r>
            <a:r>
              <a:rPr lang="fi-FI" dirty="0"/>
              <a:t>ustus</a:t>
            </a:r>
            <a:r>
              <a:rPr lang="fi-FI" spc="-31" dirty="0"/>
              <a:t> </a:t>
            </a:r>
            <a:r>
              <a:rPr lang="fi-FI" dirty="0"/>
              <a:t>on pääasiallisesti</a:t>
            </a:r>
            <a:r>
              <a:rPr lang="fi-FI" spc="-43" dirty="0"/>
              <a:t> </a:t>
            </a:r>
            <a:r>
              <a:rPr lang="fi-FI" dirty="0"/>
              <a:t>enintään</a:t>
            </a:r>
            <a:r>
              <a:rPr lang="fi-FI" spc="-43" dirty="0"/>
              <a:t> </a:t>
            </a:r>
            <a:r>
              <a:rPr lang="fi-FI" dirty="0"/>
              <a:t>puolet</a:t>
            </a:r>
            <a:r>
              <a:rPr lang="fi-FI" spc="-31" dirty="0"/>
              <a:t> </a:t>
            </a:r>
            <a:r>
              <a:rPr lang="fi-FI" dirty="0"/>
              <a:t>h</a:t>
            </a:r>
            <a:r>
              <a:rPr lang="fi-FI" spc="-18" dirty="0"/>
              <a:t>yv</a:t>
            </a:r>
            <a:r>
              <a:rPr lang="fi-FI" dirty="0"/>
              <a:t>äks</a:t>
            </a:r>
            <a:r>
              <a:rPr lang="fi-FI" spc="-18" dirty="0"/>
              <a:t>y</a:t>
            </a:r>
            <a:r>
              <a:rPr lang="fi-FI" dirty="0"/>
              <a:t>ttä</a:t>
            </a:r>
            <a:r>
              <a:rPr lang="fi-FI" spc="-18" dirty="0"/>
              <a:t>v</a:t>
            </a:r>
            <a:r>
              <a:rPr lang="fi-FI" dirty="0"/>
              <a:t>istä kokonaisk</a:t>
            </a:r>
            <a:r>
              <a:rPr lang="fi-FI" spc="-13" dirty="0"/>
              <a:t>u</a:t>
            </a:r>
            <a:r>
              <a:rPr lang="fi-FI" dirty="0"/>
              <a:t>st</a:t>
            </a:r>
            <a:r>
              <a:rPr lang="fi-FI" spc="-13" dirty="0"/>
              <a:t>a</a:t>
            </a:r>
            <a:r>
              <a:rPr lang="fi-FI" dirty="0"/>
              <a:t>nn</a:t>
            </a:r>
            <a:r>
              <a:rPr lang="fi-FI" spc="-13" dirty="0"/>
              <a:t>u</a:t>
            </a:r>
            <a:r>
              <a:rPr lang="fi-FI" dirty="0"/>
              <a:t>ksist</a:t>
            </a:r>
            <a:r>
              <a:rPr lang="fi-FI" spc="-13" dirty="0"/>
              <a:t>a.</a:t>
            </a:r>
          </a:p>
          <a:p>
            <a:pPr lvl="1"/>
            <a:r>
              <a:rPr lang="fi-FI" dirty="0"/>
              <a:t>Avustuksen käyttöselvityksessä hakijan tulee osoittaa toteutuneet kokonaiskustannukset</a:t>
            </a:r>
            <a:r>
              <a:rPr lang="fi-FI" b="0" i="0" spc="0" baseline="0" dirty="0">
                <a:latin typeface="Arial"/>
              </a:rPr>
              <a:t>,</a:t>
            </a:r>
            <a:r>
              <a:rPr lang="fi-FI" b="0" i="0" spc="-43" baseline="0" dirty="0">
                <a:latin typeface="Arial"/>
              </a:rPr>
              <a:t> </a:t>
            </a:r>
            <a:r>
              <a:rPr lang="fi-FI" b="0" i="0" spc="0" baseline="0" dirty="0">
                <a:latin typeface="Arial"/>
              </a:rPr>
              <a:t>joihin a</a:t>
            </a:r>
            <a:r>
              <a:rPr lang="fi-FI" b="0" i="0" spc="-19" baseline="0" dirty="0">
                <a:latin typeface="Arial"/>
              </a:rPr>
              <a:t>v</a:t>
            </a:r>
            <a:r>
              <a:rPr lang="fi-FI" b="0" i="0" spc="0" baseline="0" dirty="0">
                <a:latin typeface="Arial"/>
              </a:rPr>
              <a:t>ustukse</a:t>
            </a:r>
            <a:r>
              <a:rPr lang="fi-FI" b="0" i="0" spc="-13" baseline="0" dirty="0">
                <a:latin typeface="Arial"/>
              </a:rPr>
              <a:t>n</a:t>
            </a:r>
            <a:r>
              <a:rPr lang="fi-FI" b="0" i="0" spc="-43" baseline="0" dirty="0">
                <a:latin typeface="Arial"/>
              </a:rPr>
              <a:t> </a:t>
            </a:r>
            <a:r>
              <a:rPr lang="fi-FI" b="0" i="0" spc="0" baseline="0" dirty="0">
                <a:latin typeface="Arial"/>
              </a:rPr>
              <a:t>määrä</a:t>
            </a:r>
            <a:r>
              <a:rPr lang="fi-FI" b="0" i="0" spc="-19" baseline="0" dirty="0">
                <a:latin typeface="Arial"/>
              </a:rPr>
              <a:t> </a:t>
            </a:r>
            <a:r>
              <a:rPr lang="fi-FI" b="0" i="0" spc="0" baseline="0" dirty="0">
                <a:latin typeface="Arial"/>
              </a:rPr>
              <a:t>suhteuteta</a:t>
            </a:r>
            <a:r>
              <a:rPr lang="fi-FI" b="0" i="0" spc="-13" baseline="0" dirty="0">
                <a:latin typeface="Arial"/>
              </a:rPr>
              <a:t>a</a:t>
            </a:r>
            <a:r>
              <a:rPr lang="fi-FI" b="0" i="0" spc="0" baseline="0" dirty="0">
                <a:latin typeface="Arial"/>
              </a:rPr>
              <a:t>n</a:t>
            </a:r>
            <a:r>
              <a:rPr lang="fi-FI" b="0" i="0" spc="-39" baseline="0" dirty="0">
                <a:latin typeface="Arial"/>
              </a:rPr>
              <a:t> </a:t>
            </a:r>
            <a:r>
              <a:rPr lang="fi-FI" b="0" i="0" spc="0" baseline="0" dirty="0">
                <a:latin typeface="Arial"/>
              </a:rPr>
              <a:t>ottaen huomioon,</a:t>
            </a:r>
            <a:r>
              <a:rPr lang="fi-FI" b="0" i="0" spc="-43" baseline="0" dirty="0">
                <a:latin typeface="Arial"/>
              </a:rPr>
              <a:t> </a:t>
            </a:r>
            <a:r>
              <a:rPr lang="fi-FI" b="0" i="0" spc="0" baseline="0" dirty="0">
                <a:latin typeface="Arial"/>
              </a:rPr>
              <a:t>että</a:t>
            </a:r>
            <a:r>
              <a:rPr lang="fi-FI" b="0" i="0" spc="-31" baseline="0" dirty="0">
                <a:latin typeface="Arial"/>
              </a:rPr>
              <a:t> </a:t>
            </a:r>
            <a:r>
              <a:rPr lang="fi-FI" b="0" i="0" spc="0" baseline="0" dirty="0">
                <a:latin typeface="Arial"/>
              </a:rPr>
              <a:t>a</a:t>
            </a:r>
            <a:r>
              <a:rPr lang="fi-FI" b="0" i="0" spc="-18" baseline="0" dirty="0">
                <a:latin typeface="Arial"/>
              </a:rPr>
              <a:t>v</a:t>
            </a:r>
            <a:r>
              <a:rPr lang="fi-FI" b="0" i="0" spc="0" baseline="0" dirty="0">
                <a:latin typeface="Arial"/>
              </a:rPr>
              <a:t>ustus</a:t>
            </a:r>
            <a:r>
              <a:rPr lang="fi-FI" b="0" i="0" spc="-31" baseline="0" dirty="0">
                <a:latin typeface="Arial"/>
              </a:rPr>
              <a:t> </a:t>
            </a:r>
            <a:r>
              <a:rPr lang="fi-FI" b="0" i="0" spc="-18" baseline="0" dirty="0">
                <a:latin typeface="Arial"/>
              </a:rPr>
              <a:t>v</a:t>
            </a:r>
            <a:r>
              <a:rPr lang="fi-FI" b="0" i="0" spc="0" baseline="0" dirty="0">
                <a:latin typeface="Arial"/>
              </a:rPr>
              <a:t>oi olla</a:t>
            </a:r>
            <a:r>
              <a:rPr lang="fi-FI" b="0" i="0" spc="-19" baseline="0" dirty="0">
                <a:latin typeface="Arial"/>
              </a:rPr>
              <a:t> </a:t>
            </a:r>
            <a:r>
              <a:rPr lang="fi-FI" b="0" i="0" spc="0" baseline="0" dirty="0">
                <a:latin typeface="Arial"/>
              </a:rPr>
              <a:t>enintään</a:t>
            </a:r>
            <a:r>
              <a:rPr lang="fi-FI" b="0" i="0" spc="-43" baseline="0" dirty="0">
                <a:latin typeface="Arial"/>
              </a:rPr>
              <a:t> </a:t>
            </a:r>
            <a:r>
              <a:rPr lang="fi-FI" b="0" i="0" spc="0" baseline="0" dirty="0">
                <a:latin typeface="Arial"/>
              </a:rPr>
              <a:t>puolet</a:t>
            </a:r>
            <a:r>
              <a:rPr lang="fi-FI" b="0" i="0" spc="-31" baseline="0" dirty="0">
                <a:latin typeface="Arial"/>
              </a:rPr>
              <a:t> </a:t>
            </a:r>
            <a:r>
              <a:rPr lang="fi-FI" b="0" i="0" spc="0" baseline="0" dirty="0">
                <a:latin typeface="Arial"/>
              </a:rPr>
              <a:t>toteut</a:t>
            </a:r>
            <a:r>
              <a:rPr lang="fi-FI" b="0" i="0" spc="-13" baseline="0" dirty="0">
                <a:latin typeface="Arial"/>
              </a:rPr>
              <a:t>u</a:t>
            </a:r>
            <a:r>
              <a:rPr lang="fi-FI" b="0" i="0" spc="0" baseline="0" dirty="0">
                <a:latin typeface="Arial"/>
              </a:rPr>
              <a:t>neista h</a:t>
            </a:r>
            <a:r>
              <a:rPr lang="fi-FI" b="0" i="0" spc="-18" baseline="0" dirty="0">
                <a:latin typeface="Arial"/>
              </a:rPr>
              <a:t>y</a:t>
            </a:r>
            <a:r>
              <a:rPr lang="fi-FI" b="0" i="0" spc="-19" baseline="0" dirty="0">
                <a:latin typeface="Arial"/>
              </a:rPr>
              <a:t>v</a:t>
            </a:r>
            <a:r>
              <a:rPr lang="fi-FI" b="0" i="0" spc="0" baseline="0" dirty="0">
                <a:latin typeface="Arial"/>
              </a:rPr>
              <a:t>äks</a:t>
            </a:r>
            <a:r>
              <a:rPr lang="fi-FI" b="0" i="0" spc="-18" baseline="0" dirty="0">
                <a:latin typeface="Arial"/>
              </a:rPr>
              <a:t>y</a:t>
            </a:r>
            <a:r>
              <a:rPr lang="fi-FI" b="0" i="0" spc="0" baseline="0" dirty="0">
                <a:latin typeface="Arial"/>
              </a:rPr>
              <a:t>ttä</a:t>
            </a:r>
            <a:r>
              <a:rPr lang="fi-FI" b="0" i="0" spc="-18" baseline="0" dirty="0">
                <a:latin typeface="Arial"/>
              </a:rPr>
              <a:t>v</a:t>
            </a:r>
            <a:r>
              <a:rPr lang="fi-FI" b="0" i="0" spc="0" baseline="0" dirty="0">
                <a:latin typeface="Arial"/>
              </a:rPr>
              <a:t>istä kokonaisk</a:t>
            </a:r>
            <a:r>
              <a:rPr lang="fi-FI" b="0" i="0" spc="-13" baseline="0" dirty="0">
                <a:latin typeface="Arial"/>
              </a:rPr>
              <a:t>u</a:t>
            </a:r>
            <a:r>
              <a:rPr lang="fi-FI" b="0" i="0" spc="0" baseline="0" dirty="0">
                <a:latin typeface="Arial"/>
              </a:rPr>
              <a:t>st</a:t>
            </a:r>
            <a:r>
              <a:rPr lang="fi-FI" b="0" i="0" spc="-13" baseline="0" dirty="0">
                <a:latin typeface="Arial"/>
              </a:rPr>
              <a:t>a</a:t>
            </a:r>
            <a:r>
              <a:rPr lang="fi-FI" b="0" i="0" spc="0" baseline="0" dirty="0">
                <a:latin typeface="Arial"/>
              </a:rPr>
              <a:t>nn</a:t>
            </a:r>
            <a:r>
              <a:rPr lang="fi-FI" b="0" i="0" spc="-13" baseline="0" dirty="0">
                <a:latin typeface="Arial"/>
              </a:rPr>
              <a:t>u</a:t>
            </a:r>
            <a:r>
              <a:rPr lang="fi-FI" b="0" i="0" spc="0" baseline="0" dirty="0">
                <a:latin typeface="Arial"/>
              </a:rPr>
              <a:t>ksista. Tositteen tulisi olla kuitti tai lasku ja tiliote.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18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862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4A122-DE05-44AE-AC68-CDD34FF6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fi-FI" spc="-118" dirty="0"/>
              <a:t>A</a:t>
            </a:r>
            <a:r>
              <a:rPr lang="fi-FI" dirty="0"/>
              <a:t>vustustoiminn</a:t>
            </a:r>
            <a:r>
              <a:rPr lang="fi-FI" spc="-18" dirty="0"/>
              <a:t>a</a:t>
            </a:r>
            <a:r>
              <a:rPr lang="fi-FI" dirty="0"/>
              <a:t>n</a:t>
            </a:r>
            <a:r>
              <a:rPr lang="fi-FI" spc="-39" dirty="0"/>
              <a:t> </a:t>
            </a:r>
            <a:r>
              <a:rPr lang="fi-FI" dirty="0"/>
              <a:t>päälinjaus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A07076-FA7C-418E-AC45-28069630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317" y="1183341"/>
            <a:ext cx="7826319" cy="3818965"/>
          </a:xfrm>
        </p:spPr>
        <p:txBody>
          <a:bodyPr/>
          <a:lstStyle/>
          <a:p>
            <a:pPr>
              <a:tabLst>
                <a:tab pos="286511" algn="l"/>
              </a:tabLst>
            </a:pPr>
            <a:r>
              <a:rPr lang="fi-FI" dirty="0"/>
              <a:t>Pormestariohjelma: </a:t>
            </a:r>
            <a:r>
              <a:rPr lang="fi-FI" spc="-102" dirty="0"/>
              <a:t> </a:t>
            </a:r>
            <a:r>
              <a:rPr lang="fi-FI" dirty="0"/>
              <a:t>Asukkaiden h</a:t>
            </a:r>
            <a:r>
              <a:rPr lang="fi-FI" spc="-25" dirty="0"/>
              <a:t>y</a:t>
            </a:r>
            <a:r>
              <a:rPr lang="fi-FI" dirty="0"/>
              <a:t>vinvoinnin edistäminen, työllisyys, yhteisöllisyys, kulttuuri, liikunta, alueiden kehittäminen</a:t>
            </a:r>
          </a:p>
          <a:p>
            <a:pPr>
              <a:tabLst>
                <a:tab pos="286511" algn="l"/>
              </a:tabLst>
            </a:pPr>
            <a:r>
              <a:rPr lang="fi-FI" sz="1800" spc="-33" dirty="0"/>
              <a:t>Kaupunki myöntää yleisavustuksia yhteisöjen säännölliseen toimintaan sekä kohdennettuja erityisavustuksia yksittäiseen tapahtumaan</a:t>
            </a:r>
            <a:endParaRPr lang="fi-FI" spc="-33" dirty="0"/>
          </a:p>
          <a:p>
            <a:pPr>
              <a:tabLst>
                <a:tab pos="286511" algn="l"/>
              </a:tabLst>
            </a:pPr>
            <a:r>
              <a:rPr lang="fi-FI" sz="1800" spc="-33" dirty="0"/>
              <a:t>A</a:t>
            </a:r>
            <a:r>
              <a:rPr lang="fi-FI" sz="1800" dirty="0"/>
              <a:t>vustusten m</a:t>
            </a:r>
            <a:r>
              <a:rPr lang="fi-FI" sz="1800" spc="-25" dirty="0"/>
              <a:t>y</a:t>
            </a:r>
            <a:r>
              <a:rPr lang="fi-FI" sz="1800" dirty="0"/>
              <a:t>öntämistä ohjaa avustuksia koskevat </a:t>
            </a:r>
            <a:r>
              <a:rPr lang="fi-FI" sz="1800" spc="-25" dirty="0"/>
              <a:t>y</a:t>
            </a:r>
            <a:r>
              <a:rPr lang="fi-FI" sz="1800" dirty="0"/>
              <a:t>leiset ohjeet ja toimielinten</a:t>
            </a:r>
            <a:r>
              <a:rPr lang="fi-FI" sz="1800" spc="-18" dirty="0"/>
              <a:t> </a:t>
            </a:r>
            <a:r>
              <a:rPr lang="fi-FI" sz="1800" dirty="0"/>
              <a:t>päättämät jakoperusteet</a:t>
            </a:r>
          </a:p>
          <a:p>
            <a:pPr>
              <a:tabLst>
                <a:tab pos="286511" algn="l"/>
              </a:tabLst>
            </a:pPr>
            <a:r>
              <a:rPr lang="fi-FI" sz="1800" spc="-33" dirty="0"/>
              <a:t>A</a:t>
            </a:r>
            <a:r>
              <a:rPr lang="fi-FI" sz="1800" dirty="0"/>
              <a:t>vustukset m</a:t>
            </a:r>
            <a:r>
              <a:rPr lang="fi-FI" sz="1800" spc="-25" dirty="0"/>
              <a:t>y</a:t>
            </a:r>
            <a:r>
              <a:rPr lang="fi-FI" sz="1800" dirty="0"/>
              <a:t>önnetään pääsääntöisesti turkulaisille</a:t>
            </a:r>
            <a:r>
              <a:rPr lang="fi-FI" sz="1800" spc="-42" dirty="0"/>
              <a:t> </a:t>
            </a:r>
            <a:r>
              <a:rPr lang="fi-FI" sz="1800" spc="-25" dirty="0"/>
              <a:t>y</a:t>
            </a:r>
            <a:r>
              <a:rPr lang="fi-FI" sz="1800" dirty="0"/>
              <a:t>hteisöille ja </a:t>
            </a:r>
            <a:r>
              <a:rPr lang="fi-FI" sz="1800" spc="-46" dirty="0"/>
              <a:t>T</a:t>
            </a:r>
            <a:r>
              <a:rPr lang="fi-FI" sz="1800" dirty="0"/>
              <a:t>urussa</a:t>
            </a:r>
            <a:r>
              <a:rPr lang="fi-FI" sz="1800" spc="-18" dirty="0"/>
              <a:t> </a:t>
            </a:r>
            <a:r>
              <a:rPr lang="fi-FI" sz="1800" dirty="0"/>
              <a:t>tapahtuvaan toimintaan</a:t>
            </a:r>
          </a:p>
          <a:p>
            <a:pPr>
              <a:tabLst>
                <a:tab pos="286511" algn="l"/>
              </a:tabLst>
            </a:pPr>
            <a:r>
              <a:rPr lang="fi-FI" dirty="0"/>
              <a:t>Avustuksia ei myönnetä hyvinvointialueen alaan kuuluvaan toimintaan sosiaali- ja terveyslautakunnan avustuksien siirtyessä hyvinvointialueelle 1.1.2023.</a:t>
            </a:r>
          </a:p>
          <a:p>
            <a:pPr>
              <a:tabLst>
                <a:tab pos="286511" algn="l"/>
              </a:tabLst>
            </a:pPr>
            <a:endParaRPr lang="fi-FI" sz="1800" dirty="0"/>
          </a:p>
          <a:p>
            <a:pPr marL="180612" lvl="1" indent="0">
              <a:buNone/>
            </a:pPr>
            <a:endParaRPr lang="fi-FI" sz="1600" dirty="0"/>
          </a:p>
          <a:p>
            <a:pPr marL="180612" lvl="1" indent="0">
              <a:buNone/>
            </a:pPr>
            <a:endParaRPr lang="fi-FI" sz="1600" dirty="0"/>
          </a:p>
          <a:p>
            <a:pPr marL="360612" lvl="1"/>
            <a:endParaRPr lang="fi-FI" sz="1600" dirty="0"/>
          </a:p>
          <a:p>
            <a:pPr marL="360612" lvl="1"/>
            <a:endParaRPr lang="fi-FI" sz="1404" dirty="0"/>
          </a:p>
          <a:p>
            <a:pPr marL="360612" lvl="1"/>
            <a:endParaRPr lang="fi-FI" sz="1404" dirty="0"/>
          </a:p>
          <a:p>
            <a:pPr marL="360612" lvl="1">
              <a:tabLst>
                <a:tab pos="286511" algn="l"/>
              </a:tabLst>
            </a:pP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847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4A122-DE05-44AE-AC68-CDD34FF6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fi-FI" dirty="0"/>
              <a:t>Määräajat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A07076-FA7C-418E-AC45-28069630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317" y="1353312"/>
            <a:ext cx="7826319" cy="3005098"/>
          </a:xfrm>
        </p:spPr>
        <p:txBody>
          <a:bodyPr/>
          <a:lstStyle/>
          <a:p>
            <a:pPr>
              <a:tabLst>
                <a:tab pos="286511" algn="l"/>
              </a:tabLst>
            </a:pPr>
            <a:r>
              <a:rPr lang="fi-FI" b="1" spc="-178" dirty="0"/>
              <a:t>T</a:t>
            </a:r>
            <a:r>
              <a:rPr lang="fi-FI" b="1" dirty="0"/>
              <a:t>oiminta-avustusten hakuaika on 1. – 31.10.2022 klo 16.00 asti</a:t>
            </a:r>
          </a:p>
          <a:p>
            <a:pPr marL="0">
              <a:tabLst>
                <a:tab pos="286511" algn="l"/>
              </a:tabLst>
            </a:pPr>
            <a:r>
              <a:rPr lang="fi-FI" dirty="0"/>
              <a:t>Liikuntalautak</a:t>
            </a:r>
            <a:r>
              <a:rPr lang="fi-FI" spc="-13" dirty="0"/>
              <a:t>u</a:t>
            </a:r>
            <a:r>
              <a:rPr lang="fi-FI" dirty="0"/>
              <a:t>nn</a:t>
            </a:r>
            <a:r>
              <a:rPr lang="fi-FI" spc="-13" dirty="0"/>
              <a:t>a</a:t>
            </a:r>
            <a:r>
              <a:rPr lang="fi-FI" dirty="0"/>
              <a:t>n</a:t>
            </a:r>
            <a:r>
              <a:rPr lang="fi-FI" spc="-43" dirty="0"/>
              <a:t> </a:t>
            </a:r>
            <a:r>
              <a:rPr lang="fi-FI" dirty="0"/>
              <a:t>m</a:t>
            </a:r>
            <a:r>
              <a:rPr lang="fi-FI" spc="-18" dirty="0"/>
              <a:t>y</a:t>
            </a:r>
            <a:r>
              <a:rPr lang="fi-FI" dirty="0"/>
              <a:t>öntämät</a:t>
            </a:r>
            <a:r>
              <a:rPr lang="fi-FI" spc="-31" dirty="0"/>
              <a:t> </a:t>
            </a:r>
            <a:r>
              <a:rPr lang="fi-FI" dirty="0"/>
              <a:t>toiminta-a</a:t>
            </a:r>
            <a:r>
              <a:rPr lang="fi-FI" spc="-18" dirty="0"/>
              <a:t>v</a:t>
            </a:r>
            <a:r>
              <a:rPr lang="fi-FI" dirty="0"/>
              <a:t>ustuks</a:t>
            </a:r>
            <a:r>
              <a:rPr lang="fi-FI" spc="-13" dirty="0"/>
              <a:t>et 19.9. – 31.10.</a:t>
            </a:r>
          </a:p>
          <a:p>
            <a:pPr marL="0">
              <a:tabLst>
                <a:tab pos="286511" algn="l"/>
              </a:tabLst>
            </a:pPr>
            <a:r>
              <a:rPr lang="fi-FI" dirty="0"/>
              <a:t>Kohdennettujen erit</a:t>
            </a:r>
            <a:r>
              <a:rPr lang="fi-FI" spc="-25" dirty="0"/>
              <a:t>y</a:t>
            </a:r>
            <a:r>
              <a:rPr lang="fi-FI" dirty="0"/>
              <a:t>isavustusten haku on auki </a:t>
            </a:r>
            <a:r>
              <a:rPr lang="fi-FI" spc="-25" dirty="0"/>
              <a:t>y</a:t>
            </a:r>
            <a:r>
              <a:rPr lang="fi-FI" dirty="0"/>
              <a:t>mpärivuotisesti</a:t>
            </a:r>
          </a:p>
          <a:p>
            <a:pPr marL="0">
              <a:tabLst>
                <a:tab pos="286511" algn="l"/>
              </a:tabLst>
            </a:pPr>
            <a:r>
              <a:rPr lang="fi-FI" dirty="0"/>
              <a:t>Kaupungin verkkosivulla</a:t>
            </a:r>
            <a:r>
              <a:rPr lang="fi-FI" spc="-30" dirty="0"/>
              <a:t> </a:t>
            </a:r>
            <a:r>
              <a:rPr lang="fi-FI" dirty="0"/>
              <a:t>on julkaistu kaupunkitasoinen kalenteri</a:t>
            </a:r>
          </a:p>
          <a:p>
            <a:pPr marL="0" indent="0">
              <a:buNone/>
              <a:tabLst>
                <a:tab pos="286511" algn="l"/>
              </a:tabLst>
            </a:pPr>
            <a:r>
              <a:rPr lang="fi-FI" dirty="0"/>
              <a:t>eri avustusten hakuajoista: </a:t>
            </a:r>
            <a:r>
              <a:rPr lang="fi-FI" dirty="0">
                <a:hlinkClick r:id="rId2"/>
              </a:rPr>
              <a:t>Avustukset säännölliseen toimintaan | Turku.fi</a:t>
            </a:r>
            <a:endParaRPr lang="fi-FI" dirty="0">
              <a:solidFill>
                <a:srgbClr val="00ACEF"/>
              </a:solidFill>
              <a:hlinkClick r:id="rId3"/>
            </a:endParaRPr>
          </a:p>
          <a:p>
            <a:pPr marL="0" indent="0">
              <a:buNone/>
              <a:tabLst>
                <a:tab pos="286511" algn="l"/>
              </a:tabLst>
            </a:pPr>
            <a:endParaRPr lang="fi-FI" dirty="0"/>
          </a:p>
          <a:p>
            <a:pPr marL="0">
              <a:tabLst>
                <a:tab pos="286511" algn="l"/>
              </a:tabLst>
            </a:pPr>
            <a:endParaRPr lang="fi-FI" dirty="0"/>
          </a:p>
          <a:p>
            <a:pPr marL="180612" lvl="1" indent="0">
              <a:buNone/>
            </a:pPr>
            <a:endParaRPr lang="fi-FI" sz="1600" dirty="0"/>
          </a:p>
          <a:p>
            <a:pPr marL="180612" lvl="1" indent="0">
              <a:buNone/>
            </a:pPr>
            <a:endParaRPr lang="fi-FI" sz="1600" dirty="0"/>
          </a:p>
          <a:p>
            <a:pPr marL="360612" lvl="1"/>
            <a:endParaRPr lang="fi-FI" sz="1600" dirty="0"/>
          </a:p>
          <a:p>
            <a:pPr marL="360612" lvl="1"/>
            <a:endParaRPr lang="fi-FI" sz="1404" dirty="0"/>
          </a:p>
          <a:p>
            <a:pPr marL="360612" lvl="1"/>
            <a:endParaRPr lang="fi-FI" sz="1404" dirty="0"/>
          </a:p>
          <a:p>
            <a:pPr marL="360612" lvl="1">
              <a:tabLst>
                <a:tab pos="286511" algn="l"/>
              </a:tabLst>
            </a:pP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58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4A122-DE05-44AE-AC68-CDD34FF6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86" y="475488"/>
            <a:ext cx="7934050" cy="826618"/>
          </a:xfrm>
        </p:spPr>
        <p:txBody>
          <a:bodyPr/>
          <a:lstStyle/>
          <a:p>
            <a:pPr marL="0"/>
            <a:r>
              <a:rPr lang="fi-FI" dirty="0"/>
              <a:t>Haku- ja päätöksenteko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A07076-FA7C-418E-AC45-28069630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693" y="1353311"/>
            <a:ext cx="8448784" cy="3152851"/>
          </a:xfrm>
        </p:spPr>
        <p:txBody>
          <a:bodyPr/>
          <a:lstStyle/>
          <a:p>
            <a:pPr marL="0">
              <a:tabLst>
                <a:tab pos="286511" algn="l"/>
              </a:tabLst>
            </a:pPr>
            <a:r>
              <a:rPr lang="fi-FI" spc="-33" dirty="0"/>
              <a:t>A</a:t>
            </a:r>
            <a:r>
              <a:rPr lang="fi-FI" dirty="0"/>
              <a:t>vustushakemukset liitteineen</a:t>
            </a:r>
            <a:r>
              <a:rPr lang="fi-FI" spc="-18" dirty="0"/>
              <a:t> </a:t>
            </a:r>
            <a:r>
              <a:rPr lang="fi-FI" dirty="0"/>
              <a:t>jätetään kaupungin avustusjärjestelmään osoitteessa </a:t>
            </a:r>
            <a:r>
              <a:rPr lang="fi-FI" dirty="0">
                <a:solidFill>
                  <a:srgbClr val="00ACEF"/>
                </a:solidFill>
                <a:hlinkClick r:id="rId2"/>
              </a:rPr>
              <a:t>lomakkeet.turku.fi</a:t>
            </a:r>
            <a:r>
              <a:rPr lang="fi-FI" dirty="0">
                <a:solidFill>
                  <a:srgbClr val="00ACEF"/>
                </a:solidFill>
              </a:rPr>
              <a:t> </a:t>
            </a:r>
          </a:p>
          <a:p>
            <a:pPr marL="0">
              <a:tabLst>
                <a:tab pos="286511" algn="l"/>
              </a:tabLst>
            </a:pPr>
            <a:r>
              <a:rPr lang="fi-FI" dirty="0"/>
              <a:t>Käsittel</a:t>
            </a:r>
            <a:r>
              <a:rPr lang="fi-FI" spc="-25" dirty="0"/>
              <a:t>y</a:t>
            </a:r>
            <a:r>
              <a:rPr lang="fi-FI" dirty="0"/>
              <a:t> ja päätöksenteko toteutetaan kaupungin sähköisissä järjestelmissä.</a:t>
            </a:r>
          </a:p>
          <a:p>
            <a:pPr marL="0">
              <a:tabLst>
                <a:tab pos="286511" algn="l"/>
              </a:tabLst>
            </a:pPr>
            <a:r>
              <a:rPr lang="fi-FI" dirty="0"/>
              <a:t>Järjestelmään tunnistautumisessa käytetään Suomi.fi –vahvaa tunnistautumista.</a:t>
            </a:r>
          </a:p>
          <a:p>
            <a:pPr marL="0">
              <a:tabLst>
                <a:tab pos="286511" algn="l"/>
              </a:tabLst>
            </a:pPr>
            <a:r>
              <a:rPr lang="fi-FI" spc="-33" dirty="0"/>
              <a:t>A</a:t>
            </a:r>
            <a:r>
              <a:rPr lang="fi-FI" dirty="0"/>
              <a:t>vustusten m</a:t>
            </a:r>
            <a:r>
              <a:rPr lang="fi-FI" spc="-24" dirty="0"/>
              <a:t>y</a:t>
            </a:r>
            <a:r>
              <a:rPr lang="fi-FI" dirty="0"/>
              <a:t>öntämisestä päättää toimielin</a:t>
            </a:r>
            <a:r>
              <a:rPr lang="fi-FI" spc="-30" dirty="0"/>
              <a:t> </a:t>
            </a:r>
            <a:r>
              <a:rPr lang="fi-FI" dirty="0"/>
              <a:t>tai toimielimen määräämä viranhaltija.</a:t>
            </a:r>
          </a:p>
          <a:p>
            <a:pPr marL="0">
              <a:tabLst>
                <a:tab pos="286511" algn="l"/>
              </a:tabLst>
            </a:pPr>
            <a:r>
              <a:rPr lang="fi-FI" sz="1800" b="0" i="0" spc="0" baseline="0" dirty="0">
                <a:latin typeface="Arial"/>
              </a:rPr>
              <a:t>Raportointi tuotetaan kaupunkitasoisesti </a:t>
            </a:r>
            <a:r>
              <a:rPr lang="fi-FI" sz="1800" b="0" i="0" spc="0" baseline="0" dirty="0" err="1">
                <a:latin typeface="Arial"/>
              </a:rPr>
              <a:t>Po</a:t>
            </a:r>
            <a:r>
              <a:rPr lang="fi-FI" sz="1800" b="0" i="0" spc="-19" baseline="0" dirty="0" err="1">
                <a:latin typeface="Arial"/>
              </a:rPr>
              <a:t>w</a:t>
            </a:r>
            <a:r>
              <a:rPr lang="fi-FI" sz="1800" b="0" i="0" spc="0" baseline="0" dirty="0" err="1">
                <a:latin typeface="Arial"/>
              </a:rPr>
              <a:t>erBI:llä</a:t>
            </a:r>
            <a:r>
              <a:rPr lang="fi-FI" sz="1800" b="0" i="0" spc="0" baseline="0" dirty="0">
                <a:latin typeface="Arial"/>
              </a:rPr>
              <a:t>.</a:t>
            </a:r>
            <a:endParaRPr lang="fi-FI" dirty="0"/>
          </a:p>
          <a:p>
            <a:pPr marL="0">
              <a:tabLst>
                <a:tab pos="286511" algn="l"/>
              </a:tabLst>
            </a:pPr>
            <a:endParaRPr lang="fi-FI" sz="1704" dirty="0">
              <a:solidFill>
                <a:srgbClr val="00ACEF"/>
              </a:solidFill>
            </a:endParaRPr>
          </a:p>
          <a:p>
            <a:pPr marL="180612" lvl="1" indent="0">
              <a:buNone/>
            </a:pPr>
            <a:endParaRPr lang="fi-FI" sz="1600" dirty="0"/>
          </a:p>
          <a:p>
            <a:pPr marL="180612" lvl="1" indent="0">
              <a:buNone/>
            </a:pPr>
            <a:endParaRPr lang="fi-FI" sz="1600" dirty="0"/>
          </a:p>
          <a:p>
            <a:pPr marL="360612" lvl="1"/>
            <a:endParaRPr lang="fi-FI" sz="1600" dirty="0"/>
          </a:p>
          <a:p>
            <a:pPr marL="360612" lvl="1"/>
            <a:endParaRPr lang="fi-FI" sz="1404" dirty="0"/>
          </a:p>
          <a:p>
            <a:pPr marL="360612" lvl="1"/>
            <a:endParaRPr lang="fi-FI" sz="1404" dirty="0"/>
          </a:p>
          <a:p>
            <a:pPr marL="360612" lvl="1">
              <a:tabLst>
                <a:tab pos="286511" algn="l"/>
              </a:tabLst>
            </a:pP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197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4A122-DE05-44AE-AC68-CDD34FF6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34" y="475488"/>
            <a:ext cx="7848502" cy="826618"/>
          </a:xfrm>
        </p:spPr>
        <p:txBody>
          <a:bodyPr/>
          <a:lstStyle/>
          <a:p>
            <a:pPr marL="0"/>
            <a:r>
              <a:rPr lang="fi-FI" dirty="0"/>
              <a:t>Haku- ja päätöksenteko 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A07076-FA7C-418E-AC45-28069630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134" y="1558138"/>
            <a:ext cx="8429343" cy="2779776"/>
          </a:xfrm>
        </p:spPr>
        <p:txBody>
          <a:bodyPr/>
          <a:lstStyle/>
          <a:p>
            <a:pPr marL="0"/>
            <a:r>
              <a:rPr lang="fi-FI" dirty="0"/>
              <a:t>Kaupunginhallitus</a:t>
            </a:r>
            <a:r>
              <a:rPr lang="fi-FI" spc="-13" dirty="0"/>
              <a:t> </a:t>
            </a:r>
            <a:r>
              <a:rPr lang="fi-FI" dirty="0"/>
              <a:t>päättää kaupungin talousarvion vahvistamisen </a:t>
            </a:r>
            <a:r>
              <a:rPr lang="fi-FI" spc="-25" dirty="0"/>
              <a:t>y</a:t>
            </a:r>
            <a:r>
              <a:rPr lang="fi-FI" dirty="0"/>
              <a:t>hte</a:t>
            </a:r>
            <a:r>
              <a:rPr lang="fi-FI" spc="-24" dirty="0"/>
              <a:t>y</a:t>
            </a:r>
            <a:r>
              <a:rPr lang="fi-FI" dirty="0"/>
              <a:t>dessä toiminta-avustuksista vakiintuneille</a:t>
            </a:r>
            <a:r>
              <a:rPr lang="fi-FI" spc="-29" dirty="0"/>
              <a:t> </a:t>
            </a:r>
            <a:r>
              <a:rPr lang="fi-FI" dirty="0"/>
              <a:t>toimijoille,</a:t>
            </a:r>
            <a:r>
              <a:rPr lang="fi-FI" spc="-30" dirty="0"/>
              <a:t> </a:t>
            </a:r>
            <a:r>
              <a:rPr lang="fi-FI" dirty="0"/>
              <a:t>joiden kanssa </a:t>
            </a:r>
            <a:r>
              <a:rPr lang="fi-FI" spc="-25" dirty="0"/>
              <a:t>y</a:t>
            </a:r>
            <a:r>
              <a:rPr lang="fi-FI" dirty="0"/>
              <a:t>hteist</a:t>
            </a:r>
            <a:r>
              <a:rPr lang="fi-FI" spc="-25" dirty="0"/>
              <a:t>y</a:t>
            </a:r>
            <a:r>
              <a:rPr lang="fi-FI" dirty="0"/>
              <a:t>ön vahvistamiseksi</a:t>
            </a:r>
            <a:r>
              <a:rPr lang="fi-FI" spc="-30" dirty="0"/>
              <a:t> </a:t>
            </a:r>
            <a:r>
              <a:rPr lang="fi-FI" dirty="0"/>
              <a:t>ja toiminnan pitkäjänteisen kehittämisen tueksi on teht</a:t>
            </a:r>
            <a:r>
              <a:rPr lang="fi-FI" spc="-24" dirty="0"/>
              <a:t>y</a:t>
            </a:r>
            <a:r>
              <a:rPr lang="fi-FI" dirty="0"/>
              <a:t> </a:t>
            </a:r>
            <a:r>
              <a:rPr lang="fi-FI" spc="-25" dirty="0"/>
              <a:t>y</a:t>
            </a:r>
            <a:r>
              <a:rPr lang="fi-FI" dirty="0"/>
              <a:t>hteist</a:t>
            </a:r>
            <a:r>
              <a:rPr lang="fi-FI" spc="-24" dirty="0"/>
              <a:t>y</a:t>
            </a:r>
            <a:r>
              <a:rPr lang="fi-FI" dirty="0"/>
              <a:t>ösopimus. </a:t>
            </a:r>
          </a:p>
          <a:p>
            <a:pPr marL="0">
              <a:tabLst>
                <a:tab pos="286511" algn="l"/>
              </a:tabLst>
            </a:pPr>
            <a:r>
              <a:rPr lang="fi-FI" spc="-178" dirty="0"/>
              <a:t>L</a:t>
            </a:r>
            <a:r>
              <a:rPr lang="fi-FI" dirty="0"/>
              <a:t>autakunnat päättävät vastaavasti toiminta-avustusten m</a:t>
            </a:r>
            <a:r>
              <a:rPr lang="fi-FI" spc="-25" dirty="0"/>
              <a:t>y</a:t>
            </a:r>
            <a:r>
              <a:rPr lang="fi-FI" dirty="0"/>
              <a:t>öntämisestä siten, että joidenkin</a:t>
            </a:r>
            <a:r>
              <a:rPr lang="fi-FI" spc="-18" dirty="0"/>
              <a:t> </a:t>
            </a:r>
            <a:r>
              <a:rPr lang="fi-FI" dirty="0"/>
              <a:t>tahojen kanssa voidaan tehdä </a:t>
            </a:r>
            <a:r>
              <a:rPr lang="fi-FI" spc="-25" dirty="0"/>
              <a:t>y</a:t>
            </a:r>
            <a:r>
              <a:rPr lang="fi-FI" dirty="0"/>
              <a:t>hteist</a:t>
            </a:r>
            <a:r>
              <a:rPr lang="fi-FI" spc="-25" dirty="0"/>
              <a:t>y</a:t>
            </a:r>
            <a:r>
              <a:rPr lang="fi-FI" dirty="0"/>
              <a:t>ösopimus. </a:t>
            </a:r>
          </a:p>
          <a:p>
            <a:pPr marL="0">
              <a:tabLst>
                <a:tab pos="286511" algn="l"/>
              </a:tabLst>
            </a:pPr>
            <a:r>
              <a:rPr lang="fi-FI" dirty="0"/>
              <a:t>Päätökset kohdennetuista erit</a:t>
            </a:r>
            <a:r>
              <a:rPr lang="fi-FI" spc="-24" dirty="0"/>
              <a:t>y</a:t>
            </a:r>
            <a:r>
              <a:rPr lang="fi-FI" dirty="0"/>
              <a:t>isavustuksista tehdään toimielinten</a:t>
            </a:r>
            <a:r>
              <a:rPr lang="fi-FI" spc="-18" dirty="0"/>
              <a:t> </a:t>
            </a:r>
            <a:r>
              <a:rPr lang="fi-FI" dirty="0"/>
              <a:t>erikseen päättämällä tavalla.</a:t>
            </a:r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/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>
              <a:solidFill>
                <a:srgbClr val="00ACEF"/>
              </a:solidFill>
            </a:endParaRPr>
          </a:p>
          <a:p>
            <a:pPr marL="180612" lvl="1" indent="0">
              <a:buNone/>
            </a:pPr>
            <a:endParaRPr lang="fi-FI" sz="1600" dirty="0"/>
          </a:p>
          <a:p>
            <a:pPr marL="180612" lvl="1" indent="0">
              <a:buNone/>
            </a:pPr>
            <a:endParaRPr lang="fi-FI" sz="1600" dirty="0"/>
          </a:p>
          <a:p>
            <a:pPr marL="360612" lvl="1"/>
            <a:endParaRPr lang="fi-FI" sz="1600" dirty="0"/>
          </a:p>
          <a:p>
            <a:pPr marL="360612" lvl="1"/>
            <a:endParaRPr lang="fi-FI" sz="1404" dirty="0"/>
          </a:p>
          <a:p>
            <a:pPr marL="360612" lvl="1"/>
            <a:endParaRPr lang="fi-FI" sz="1404" dirty="0"/>
          </a:p>
          <a:p>
            <a:pPr marL="360612" lvl="1">
              <a:tabLst>
                <a:tab pos="286511" algn="l"/>
              </a:tabLst>
            </a:pP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683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4A122-DE05-44AE-AC68-CDD34FF6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" y="475488"/>
            <a:ext cx="7985257" cy="826618"/>
          </a:xfrm>
        </p:spPr>
        <p:txBody>
          <a:bodyPr/>
          <a:lstStyle/>
          <a:p>
            <a:pPr marL="0"/>
            <a:r>
              <a:rPr lang="fi-FI" dirty="0"/>
              <a:t>Avustusten myöntäminen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A07076-FA7C-418E-AC45-28069630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03" y="1302106"/>
            <a:ext cx="7607808" cy="3035808"/>
          </a:xfrm>
        </p:spPr>
        <p:txBody>
          <a:bodyPr/>
          <a:lstStyle/>
          <a:p>
            <a:pPr marL="0" indent="0">
              <a:buNone/>
              <a:tabLst>
                <a:tab pos="286511" algn="l"/>
              </a:tabLst>
            </a:pPr>
            <a:r>
              <a:rPr lang="fi-FI" sz="2400" b="1" spc="-128" dirty="0"/>
              <a:t>T</a:t>
            </a:r>
            <a:r>
              <a:rPr lang="fi-FI" sz="2400" b="1" dirty="0"/>
              <a:t>oimielimet ja </a:t>
            </a:r>
            <a:r>
              <a:rPr lang="fi-FI" sz="2400" b="1" spc="-41" dirty="0"/>
              <a:t>v</a:t>
            </a:r>
            <a:r>
              <a:rPr lang="fi-FI" sz="2400" b="1" dirty="0"/>
              <a:t>iranhaltijat</a:t>
            </a:r>
          </a:p>
          <a:p>
            <a:pPr marL="0">
              <a:tabLst>
                <a:tab pos="265175" algn="l"/>
              </a:tabLst>
            </a:pPr>
            <a:r>
              <a:rPr lang="fi-FI" sz="2000" dirty="0"/>
              <a:t>Kulttuuri- ja nuorisolautakunta</a:t>
            </a:r>
          </a:p>
          <a:p>
            <a:pPr marL="0">
              <a:lnSpc>
                <a:spcPts val="2700"/>
              </a:lnSpc>
              <a:tabLst>
                <a:tab pos="265175" algn="l"/>
              </a:tabLst>
            </a:pPr>
            <a:r>
              <a:rPr lang="fi-FI" sz="2000" dirty="0"/>
              <a:t>Liikuntalautakunta</a:t>
            </a:r>
          </a:p>
          <a:p>
            <a:pPr marL="0">
              <a:lnSpc>
                <a:spcPts val="2700"/>
              </a:lnSpc>
              <a:tabLst>
                <a:tab pos="265175" algn="l"/>
              </a:tabLst>
            </a:pPr>
            <a:r>
              <a:rPr lang="fi-FI" sz="2000" dirty="0"/>
              <a:t>Kaupunginhallituksen alaiset määrärahat</a:t>
            </a:r>
          </a:p>
          <a:p>
            <a:pPr marL="720612" lvl="2">
              <a:tabLst>
                <a:tab pos="266700" algn="l"/>
              </a:tabLst>
            </a:pPr>
            <a:r>
              <a:rPr lang="fi-FI" sz="2000" spc="-25" dirty="0"/>
              <a:t>A</a:t>
            </a:r>
            <a:r>
              <a:rPr lang="fi-FI" sz="2000" spc="-19" dirty="0"/>
              <a:t>v</a:t>
            </a:r>
            <a:r>
              <a:rPr lang="fi-FI" sz="2000" dirty="0"/>
              <a:t>ustustoimik</a:t>
            </a:r>
            <a:r>
              <a:rPr lang="fi-FI" sz="2000" spc="-13" dirty="0"/>
              <a:t>u</a:t>
            </a:r>
            <a:r>
              <a:rPr lang="fi-FI" sz="2000" dirty="0"/>
              <a:t>n</a:t>
            </a:r>
            <a:r>
              <a:rPr lang="fi-FI" sz="2000" spc="-13" dirty="0"/>
              <a:t>n</a:t>
            </a:r>
            <a:r>
              <a:rPr lang="fi-FI" sz="2000" dirty="0"/>
              <a:t>an</a:t>
            </a:r>
            <a:r>
              <a:rPr lang="fi-FI" sz="2000" spc="-43" dirty="0"/>
              <a:t> </a:t>
            </a:r>
            <a:r>
              <a:rPr lang="fi-FI" sz="2000" dirty="0"/>
              <a:t>käsitt</a:t>
            </a:r>
            <a:r>
              <a:rPr lang="fi-FI" sz="2000" spc="-13" dirty="0"/>
              <a:t>e</a:t>
            </a:r>
            <a:r>
              <a:rPr lang="fi-FI" sz="2000" dirty="0"/>
              <a:t>ly</a:t>
            </a:r>
          </a:p>
          <a:p>
            <a:pPr marL="720612" lvl="2">
              <a:lnSpc>
                <a:spcPts val="2699"/>
              </a:lnSpc>
              <a:tabLst>
                <a:tab pos="266700" algn="l"/>
              </a:tabLst>
            </a:pPr>
            <a:r>
              <a:rPr lang="fi-FI" sz="2000" spc="-25" dirty="0"/>
              <a:t>V</a:t>
            </a:r>
            <a:r>
              <a:rPr lang="fi-FI" sz="2000" dirty="0"/>
              <a:t>iranhaltija</a:t>
            </a:r>
            <a:r>
              <a:rPr lang="fi-FI" sz="2000" spc="-13" dirty="0"/>
              <a:t>p</a:t>
            </a:r>
            <a:r>
              <a:rPr lang="fi-FI" sz="2000" dirty="0"/>
              <a:t>äätös</a:t>
            </a:r>
          </a:p>
          <a:p>
            <a:pPr marL="720612" lvl="2">
              <a:lnSpc>
                <a:spcPts val="2700"/>
              </a:lnSpc>
              <a:tabLst>
                <a:tab pos="265175" algn="l"/>
              </a:tabLst>
            </a:pPr>
            <a:endParaRPr lang="fi-FI" sz="1800" dirty="0"/>
          </a:p>
          <a:p>
            <a:pPr marL="0" indent="0">
              <a:buNone/>
              <a:tabLst>
                <a:tab pos="286511" algn="l"/>
              </a:tabLst>
            </a:pPr>
            <a:endParaRPr lang="fi-FI" sz="2400" b="1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/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>
              <a:solidFill>
                <a:srgbClr val="00ACEF"/>
              </a:solidFill>
            </a:endParaRPr>
          </a:p>
          <a:p>
            <a:pPr marL="180612" lvl="1" indent="0">
              <a:buNone/>
            </a:pPr>
            <a:endParaRPr lang="fi-FI" sz="1600" dirty="0"/>
          </a:p>
          <a:p>
            <a:pPr marL="180612" lvl="1" indent="0">
              <a:buNone/>
            </a:pPr>
            <a:endParaRPr lang="fi-FI" sz="1600" dirty="0"/>
          </a:p>
          <a:p>
            <a:pPr marL="360612" lvl="1"/>
            <a:endParaRPr lang="fi-FI" sz="1600" dirty="0"/>
          </a:p>
          <a:p>
            <a:pPr marL="360612" lvl="1"/>
            <a:endParaRPr lang="fi-FI" sz="1404" dirty="0"/>
          </a:p>
          <a:p>
            <a:pPr marL="360612" lvl="1"/>
            <a:endParaRPr lang="fi-FI" sz="1404" dirty="0"/>
          </a:p>
          <a:p>
            <a:pPr marL="360612" lvl="1">
              <a:tabLst>
                <a:tab pos="286511" algn="l"/>
              </a:tabLst>
            </a:pP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03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4A122-DE05-44AE-AC68-CDD34FF6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" y="475488"/>
            <a:ext cx="7985257" cy="577901"/>
          </a:xfrm>
        </p:spPr>
        <p:txBody>
          <a:bodyPr/>
          <a:lstStyle/>
          <a:p>
            <a:pPr marL="0"/>
            <a:r>
              <a:rPr lang="fi-FI" dirty="0"/>
              <a:t>Avustusten myöntäminen 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A07076-FA7C-418E-AC45-28069630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14" y="1229445"/>
            <a:ext cx="8280805" cy="3342555"/>
          </a:xfrm>
        </p:spPr>
        <p:txBody>
          <a:bodyPr/>
          <a:lstStyle/>
          <a:p>
            <a:pPr marL="0" indent="0">
              <a:buNone/>
              <a:tabLst>
                <a:tab pos="286511" algn="l"/>
              </a:tabLst>
            </a:pPr>
            <a:r>
              <a:rPr lang="fi-FI" sz="2400" b="1" spc="-12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2400" b="1" spc="-17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öllis</a:t>
            </a:r>
            <a:r>
              <a:rPr lang="fi-FI" sz="2400" b="1" spc="-17" dirty="0">
                <a:latin typeface="Arial" panose="020B0604020202020204" pitchFamily="34" charset="0"/>
                <a:cs typeface="Arial" panose="020B0604020202020204" pitchFamily="34" charset="0"/>
              </a:rPr>
              <a:t>tämisen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tuet </a:t>
            </a:r>
            <a:r>
              <a:rPr lang="fi-FI" sz="2400" b="1" spc="-17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hdist</a:t>
            </a:r>
            <a:r>
              <a:rPr lang="fi-FI" sz="2400" b="1" spc="-17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ksille</a:t>
            </a:r>
          </a:p>
          <a:p>
            <a:pPr marL="0" indent="0">
              <a:buNone/>
              <a:tabLst>
                <a:tab pos="286511" algn="l"/>
              </a:tabLst>
            </a:pPr>
            <a:r>
              <a:rPr lang="fi-FI" sz="1600" spc="-7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1600" spc="-18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öllis</a:t>
            </a:r>
            <a:r>
              <a:rPr lang="fi-FI" sz="1600" spc="-18" dirty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spal</a:t>
            </a:r>
            <a:r>
              <a:rPr lang="fi-FI" sz="1600" spc="-18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elut</a:t>
            </a:r>
            <a:r>
              <a:rPr lang="fi-FI" sz="1600" spc="-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tukee</a:t>
            </a:r>
            <a:r>
              <a:rPr lang="fi-FI" sz="1600" spc="-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spc="-18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hdist</a:t>
            </a:r>
            <a:r>
              <a:rPr lang="fi-FI" sz="1600" spc="-18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sten</a:t>
            </a:r>
            <a:r>
              <a:rPr lang="fi-FI" sz="16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1600" spc="-18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öllistämist</a:t>
            </a:r>
            <a:r>
              <a:rPr lang="fi-FI" sz="1600" spc="-13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iminta</a:t>
            </a:r>
            <a:r>
              <a:rPr lang="fi-FI" sz="1600" spc="-13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600" spc="-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i-FI" sz="1600" spc="-19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öntämällä</a:t>
            </a:r>
          </a:p>
          <a:p>
            <a:pPr marL="646362" lvl="1" indent="-285750">
              <a:buFont typeface="Arial" panose="020B0604020202020204" pitchFamily="34" charset="0"/>
              <a:buChar char="•"/>
              <a:tabLst>
                <a:tab pos="286511" algn="l"/>
              </a:tabLst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1600" spc="-1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öllis</a:t>
            </a:r>
            <a:r>
              <a:rPr lang="fi-FI" sz="1600" spc="-12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spc="-1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fi-FI" sz="1600" spc="-2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spc="-3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urku-lisää</a:t>
            </a:r>
            <a:r>
              <a:rPr lang="fi-FI" sz="1600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1600" spc="-12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ömarkkinatuen</a:t>
            </a:r>
            <a:r>
              <a:rPr lang="fi-FI" sz="1600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kuntaosuuslistalla</a:t>
            </a:r>
            <a:r>
              <a:rPr lang="fi-FI" sz="1600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ole</a:t>
            </a:r>
            <a:r>
              <a:rPr lang="fi-FI" sz="1600" spc="-1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an pitkäaikaistyöttömän työllistämiseen ja</a:t>
            </a:r>
          </a:p>
          <a:p>
            <a:pPr marL="646362" lvl="1" indent="-285750">
              <a:buFont typeface="Arial" panose="020B0604020202020204" pitchFamily="34" charset="0"/>
              <a:buChar char="•"/>
              <a:tabLst>
                <a:tab pos="286511" algn="l"/>
              </a:tabLst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1600" spc="-1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öllis</a:t>
            </a:r>
            <a:r>
              <a:rPr lang="fi-FI" sz="1600" spc="-12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spc="-1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den korotettua</a:t>
            </a:r>
            <a:r>
              <a:rPr lang="fi-FI" sz="1600" spc="-2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spc="-3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urku-lisää</a:t>
            </a:r>
            <a:r>
              <a:rPr lang="fi-FI" sz="1600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pitkäaikaist</a:t>
            </a:r>
            <a:r>
              <a:rPr lang="fi-FI" sz="1600" spc="-12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öttömien</a:t>
            </a:r>
            <a:r>
              <a:rPr lang="fi-FI" sz="1600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palkkauksen</a:t>
            </a:r>
            <a:r>
              <a:rPr lang="fi-FI" sz="1600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kustannuksiin siltä osin kun TE-toimiston myöntämä palkkatuki ei niitä kata</a:t>
            </a:r>
          </a:p>
          <a:p>
            <a:pPr marL="0" indent="0">
              <a:buNone/>
              <a:tabLst>
                <a:tab pos="286511" algn="l"/>
              </a:tabLst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Työllistämisen määrärahoista voidaan lisäksi myöntää avustusluonteista tukea työllisyyttä edistäviin erillishankkeisiin. Nämä tuet käsitellään avustustoimikunnassa. </a:t>
            </a:r>
          </a:p>
          <a:p>
            <a:pPr marL="0" indent="0">
              <a:buNone/>
              <a:tabLst>
                <a:tab pos="286511" algn="l"/>
              </a:tabLst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Tukien myöntämisessä noudatetaan työllisyyspalvelujen linjauksia ja periaatteita.</a:t>
            </a:r>
            <a:endParaRPr lang="fi-FI" sz="1600" spc="-7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2" indent="-179388">
              <a:buFont typeface="Arial"/>
              <a:buChar char="•"/>
              <a:tabLst>
                <a:tab pos="286511" algn="l"/>
              </a:tabLst>
            </a:pPr>
            <a:endParaRPr lang="fi-FI" sz="1800" spc="-78" dirty="0"/>
          </a:p>
          <a:p>
            <a:pPr marL="646362" lvl="1" indent="-285750">
              <a:tabLst>
                <a:tab pos="286511" algn="l"/>
              </a:tabLst>
            </a:pPr>
            <a:endParaRPr lang="fi-FI" dirty="0"/>
          </a:p>
          <a:p>
            <a:pPr>
              <a:tabLst>
                <a:tab pos="286511" algn="l"/>
              </a:tabLst>
            </a:pPr>
            <a:endParaRPr lang="fi-FI" b="1" dirty="0"/>
          </a:p>
          <a:p>
            <a:pPr marL="720612" lvl="2">
              <a:lnSpc>
                <a:spcPts val="2700"/>
              </a:lnSpc>
              <a:tabLst>
                <a:tab pos="265175" algn="l"/>
              </a:tabLst>
            </a:pPr>
            <a:endParaRPr lang="fi-FI" sz="1800" dirty="0"/>
          </a:p>
          <a:p>
            <a:pPr marL="0" indent="0">
              <a:buNone/>
              <a:tabLst>
                <a:tab pos="286511" algn="l"/>
              </a:tabLst>
            </a:pPr>
            <a:endParaRPr lang="fi-FI" sz="2400" b="1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/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>
              <a:solidFill>
                <a:srgbClr val="00ACEF"/>
              </a:solidFill>
            </a:endParaRPr>
          </a:p>
          <a:p>
            <a:pPr marL="180612" lvl="1" indent="0">
              <a:buNone/>
            </a:pPr>
            <a:endParaRPr lang="fi-FI" sz="1600" dirty="0"/>
          </a:p>
          <a:p>
            <a:pPr marL="180612" lvl="1" indent="0">
              <a:buNone/>
            </a:pPr>
            <a:endParaRPr lang="fi-FI" sz="1600" dirty="0"/>
          </a:p>
          <a:p>
            <a:pPr marL="360612" lvl="1"/>
            <a:endParaRPr lang="fi-FI" sz="1600" dirty="0"/>
          </a:p>
          <a:p>
            <a:pPr marL="360612" lvl="1"/>
            <a:endParaRPr lang="fi-FI" sz="1404" dirty="0"/>
          </a:p>
          <a:p>
            <a:pPr marL="360612" lvl="1"/>
            <a:endParaRPr lang="fi-FI" sz="1404" dirty="0"/>
          </a:p>
          <a:p>
            <a:pPr marL="360612" lvl="1">
              <a:tabLst>
                <a:tab pos="286511" algn="l"/>
              </a:tabLst>
            </a:pP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005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8FDBE4-457A-4CBE-8473-E5E807C7E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836" y="2087911"/>
            <a:ext cx="7922484" cy="1784842"/>
          </a:xfrm>
        </p:spPr>
        <p:txBody>
          <a:bodyPr/>
          <a:lstStyle/>
          <a:p>
            <a:r>
              <a:rPr lang="fi-FI" sz="4400" dirty="0"/>
              <a:t>Kaupunginhallituksen alaisiin määrärahoihin varatut avustusmäärärahat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449AD5-8CA0-4947-9E28-DC8725415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836" y="4467068"/>
            <a:ext cx="5661025" cy="202545"/>
          </a:xfrm>
        </p:spPr>
        <p:txBody>
          <a:bodyPr/>
          <a:lstStyle/>
          <a:p>
            <a:r>
              <a:rPr lang="fi-FI" dirty="0"/>
              <a:t>20.9.2022</a:t>
            </a:r>
          </a:p>
        </p:txBody>
      </p:sp>
    </p:spTree>
    <p:extLst>
      <p:ext uri="{BB962C8B-B14F-4D97-AF65-F5344CB8AC3E}">
        <p14:creationId xmlns:p14="http://schemas.microsoft.com/office/powerpoint/2010/main" val="217775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4A122-DE05-44AE-AC68-CDD34FF6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86" y="475488"/>
            <a:ext cx="7934050" cy="826618"/>
          </a:xfrm>
        </p:spPr>
        <p:txBody>
          <a:bodyPr/>
          <a:lstStyle/>
          <a:p>
            <a:pPr marL="0"/>
            <a:r>
              <a:rPr lang="fi-FI" dirty="0"/>
              <a:t>Toiminta-avustukset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A07076-FA7C-418E-AC45-28069630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744" y="1419149"/>
            <a:ext cx="8033656" cy="2918765"/>
          </a:xfrm>
        </p:spPr>
        <p:txBody>
          <a:bodyPr/>
          <a:lstStyle/>
          <a:p>
            <a:pPr marL="0">
              <a:lnSpc>
                <a:spcPts val="2039"/>
              </a:lnSpc>
            </a:pPr>
            <a:r>
              <a:rPr lang="fi-FI" spc="-178" dirty="0"/>
              <a:t>T</a:t>
            </a:r>
            <a:r>
              <a:rPr lang="fi-FI" dirty="0"/>
              <a:t>oiminta-avustusta m</a:t>
            </a:r>
            <a:r>
              <a:rPr lang="fi-FI" spc="-25" dirty="0"/>
              <a:t>y</a:t>
            </a:r>
            <a:r>
              <a:rPr lang="fi-FI" dirty="0"/>
              <a:t>önnetään kaupungin avustusohjeen mukaisesti</a:t>
            </a:r>
            <a:r>
              <a:rPr lang="fi-FI" spc="-18" dirty="0"/>
              <a:t> </a:t>
            </a:r>
            <a:r>
              <a:rPr lang="fi-FI" spc="-24" dirty="0"/>
              <a:t>y</a:t>
            </a:r>
            <a:r>
              <a:rPr lang="fi-FI" dirty="0"/>
              <a:t>hteisöjen säännölliseen toimintaan tai kaupungin kanssa erikseen tehd</a:t>
            </a:r>
            <a:r>
              <a:rPr lang="fi-FI" spc="-25" dirty="0"/>
              <a:t>y</a:t>
            </a:r>
            <a:r>
              <a:rPr lang="fi-FI" dirty="0"/>
              <a:t>ssä </a:t>
            </a:r>
            <a:r>
              <a:rPr lang="fi-FI" spc="-25" dirty="0"/>
              <a:t>y</a:t>
            </a:r>
            <a:r>
              <a:rPr lang="fi-FI" dirty="0"/>
              <a:t>hteist</a:t>
            </a:r>
            <a:r>
              <a:rPr lang="fi-FI" spc="-24" dirty="0"/>
              <a:t>y</a:t>
            </a:r>
            <a:r>
              <a:rPr lang="fi-FI" dirty="0"/>
              <a:t>ösopimuksessa määritelt</a:t>
            </a:r>
            <a:r>
              <a:rPr lang="fi-FI" spc="-25" dirty="0"/>
              <a:t>y</a:t>
            </a:r>
            <a:r>
              <a:rPr lang="fi-FI" spc="-24" dirty="0"/>
              <a:t>y</a:t>
            </a:r>
            <a:r>
              <a:rPr lang="fi-FI" dirty="0"/>
              <a:t>n tarkoitukseen </a:t>
            </a:r>
            <a:r>
              <a:rPr lang="fi-FI" sz="1800" b="0" i="0" spc="0" baseline="0" dirty="0">
                <a:latin typeface="Arial"/>
              </a:rPr>
              <a:t>ja sopimuksessa mainituin</a:t>
            </a:r>
            <a:r>
              <a:rPr lang="fi-FI" sz="1800" b="0" i="0" spc="-18" baseline="0" dirty="0">
                <a:latin typeface="Arial"/>
              </a:rPr>
              <a:t> </a:t>
            </a:r>
            <a:r>
              <a:rPr lang="fi-FI" sz="1800" b="0" i="0" spc="0" baseline="0" dirty="0">
                <a:latin typeface="Arial"/>
              </a:rPr>
              <a:t>ehdoin</a:t>
            </a:r>
            <a:r>
              <a:rPr lang="fi-FI" dirty="0"/>
              <a:t>.</a:t>
            </a:r>
          </a:p>
          <a:p>
            <a:pPr marL="0">
              <a:tabLst>
                <a:tab pos="286511" algn="l"/>
              </a:tabLst>
            </a:pPr>
            <a:r>
              <a:rPr lang="fi-FI" spc="-33" dirty="0"/>
              <a:t>A</a:t>
            </a:r>
            <a:r>
              <a:rPr lang="fi-FI" dirty="0"/>
              <a:t>vustusten m</a:t>
            </a:r>
            <a:r>
              <a:rPr lang="fi-FI" spc="-25" dirty="0"/>
              <a:t>y</a:t>
            </a:r>
            <a:r>
              <a:rPr lang="fi-FI" dirty="0"/>
              <a:t>öntämisen lähtökohtana ovat pormestariohjelman</a:t>
            </a:r>
            <a:r>
              <a:rPr lang="fi-FI" spc="-18" dirty="0"/>
              <a:t> </a:t>
            </a:r>
            <a:r>
              <a:rPr lang="fi-FI" dirty="0"/>
              <a:t>linjaukset</a:t>
            </a:r>
            <a:r>
              <a:rPr lang="fi-FI" spc="-18" dirty="0"/>
              <a:t> ja n</a:t>
            </a:r>
            <a:r>
              <a:rPr lang="fi-FI" dirty="0"/>
              <a:t>iiden</a:t>
            </a:r>
            <a:r>
              <a:rPr lang="fi-FI" spc="-18" dirty="0"/>
              <a:t> </a:t>
            </a:r>
            <a:r>
              <a:rPr lang="fi-FI" dirty="0"/>
              <a:t>mukaisesti valitut painopisteet.</a:t>
            </a:r>
          </a:p>
          <a:p>
            <a:pPr marL="0">
              <a:tabLst>
                <a:tab pos="286511" algn="l"/>
              </a:tabLst>
            </a:pPr>
            <a:r>
              <a:rPr lang="fi-FI" spc="-33" dirty="0"/>
              <a:t>A</a:t>
            </a:r>
            <a:r>
              <a:rPr lang="fi-FI" dirty="0"/>
              <a:t>vustuksen m</a:t>
            </a:r>
            <a:r>
              <a:rPr lang="fi-FI" spc="-25" dirty="0"/>
              <a:t>y</a:t>
            </a:r>
            <a:r>
              <a:rPr lang="fi-FI" dirty="0"/>
              <a:t>öntämisessä arvioidaan toiminnan vastaavuutta edellä mainittuihin</a:t>
            </a:r>
            <a:r>
              <a:rPr lang="fi-FI" spc="-18" dirty="0"/>
              <a:t> </a:t>
            </a:r>
            <a:r>
              <a:rPr lang="fi-FI" dirty="0"/>
              <a:t>päälinjauksiin. </a:t>
            </a:r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/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/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/>
          </a:p>
          <a:p>
            <a:pPr marL="0">
              <a:tabLst>
                <a:tab pos="286511" algn="l"/>
              </a:tabLst>
            </a:pPr>
            <a:endParaRPr lang="fi-FI" sz="1704" dirty="0">
              <a:solidFill>
                <a:srgbClr val="00ACEF"/>
              </a:solidFill>
            </a:endParaRPr>
          </a:p>
          <a:p>
            <a:pPr marL="180612" lvl="1" indent="0">
              <a:buNone/>
            </a:pPr>
            <a:endParaRPr lang="fi-FI" sz="1600" dirty="0"/>
          </a:p>
          <a:p>
            <a:pPr marL="180612" lvl="1" indent="0">
              <a:buNone/>
            </a:pPr>
            <a:endParaRPr lang="fi-FI" sz="1600" dirty="0"/>
          </a:p>
          <a:p>
            <a:pPr marL="360612" lvl="1"/>
            <a:endParaRPr lang="fi-FI" sz="1600" dirty="0"/>
          </a:p>
          <a:p>
            <a:pPr marL="360612" lvl="1"/>
            <a:endParaRPr lang="fi-FI" sz="1404" dirty="0"/>
          </a:p>
          <a:p>
            <a:pPr marL="360612" lvl="1"/>
            <a:endParaRPr lang="fi-FI" sz="1404" dirty="0"/>
          </a:p>
          <a:p>
            <a:pPr marL="360612" lvl="1">
              <a:tabLst>
                <a:tab pos="286511" algn="l"/>
              </a:tabLst>
            </a:pP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197761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kaupunki perustyyli">
  <a:themeElements>
    <a:clrScheme name="Turun kaupunki">
      <a:dk1>
        <a:sysClr val="windowText" lastClr="000000"/>
      </a:dk1>
      <a:lt1>
        <a:sysClr val="window" lastClr="FFFFFF"/>
      </a:lt1>
      <a:dk2>
        <a:srgbClr val="0062AE"/>
      </a:dk2>
      <a:lt2>
        <a:srgbClr val="CDCBBD"/>
      </a:lt2>
      <a:accent1>
        <a:srgbClr val="009BD8"/>
      </a:accent1>
      <a:accent2>
        <a:srgbClr val="CE4B16"/>
      </a:accent2>
      <a:accent3>
        <a:srgbClr val="00855F"/>
      </a:accent3>
      <a:accent4>
        <a:srgbClr val="E50064"/>
      </a:accent4>
      <a:accent5>
        <a:srgbClr val="3CA29A"/>
      </a:accent5>
      <a:accent6>
        <a:srgbClr val="FFD239"/>
      </a:accent6>
      <a:hlink>
        <a:srgbClr val="0062AE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UN_PPT_POHJA_16-9_FI_2021" id="{934DF857-1862-4454-A464-105457798266}" vid="{EB738106-AF4D-4813-A67E-08A096C351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462C68423514BAC63E11A757FA6AB" ma:contentTypeVersion="4" ma:contentTypeDescription="Create a new document." ma:contentTypeScope="" ma:versionID="839c31f041caff33485675e41f4ebc25">
  <xsd:schema xmlns:xsd="http://www.w3.org/2001/XMLSchema" xmlns:xs="http://www.w3.org/2001/XMLSchema" xmlns:p="http://schemas.microsoft.com/office/2006/metadata/properties" xmlns:ns2="340ef1ba-6c99-4e2c-8ad6-89fb35bdfd13" xmlns:ns3="f2815f1e-8873-44b5-91b2-f8baa12d79a7" targetNamespace="http://schemas.microsoft.com/office/2006/metadata/properties" ma:root="true" ma:fieldsID="cef3ef7ad0569d0f22254d89e4f02ecb" ns2:_="" ns3:_="">
    <xsd:import namespace="340ef1ba-6c99-4e2c-8ad6-89fb35bdfd13"/>
    <xsd:import namespace="f2815f1e-8873-44b5-91b2-f8baa12d79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ef1ba-6c99-4e2c-8ad6-89fb35bdf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15f1e-8873-44b5-91b2-f8baa12d79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58815B-C3AC-4B96-9582-CE6702B575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D312C6-45AB-46FD-B207-9D947F572C7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D91181-8CC6-4D92-BB3F-75253E2CA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0ef1ba-6c99-4e2c-8ad6-89fb35bdfd13"/>
    <ds:schemaRef ds:uri="f2815f1e-8873-44b5-91b2-f8baa12d7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566</Words>
  <Application>Microsoft Office PowerPoint</Application>
  <PresentationFormat>Näytössä katseltava esitys (16:9)</PresentationFormat>
  <Paragraphs>171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Segoe UI</vt:lpstr>
      <vt:lpstr>Lucida Grande</vt:lpstr>
      <vt:lpstr>Courier New</vt:lpstr>
      <vt:lpstr>Turun kaupunki perustyyli</vt:lpstr>
      <vt:lpstr>Avustustoiminnan periaatteet </vt:lpstr>
      <vt:lpstr>Avustustoiminnan päälinjaus</vt:lpstr>
      <vt:lpstr>Määräajat</vt:lpstr>
      <vt:lpstr>Haku- ja päätöksenteko 1/2</vt:lpstr>
      <vt:lpstr>Haku- ja päätöksenteko 2/2</vt:lpstr>
      <vt:lpstr>Avustusten myöntäminen 1/2</vt:lpstr>
      <vt:lpstr>Avustusten myöntäminen 2/2</vt:lpstr>
      <vt:lpstr>Kaupunginhallituksen alaisiin määrärahoihin varatut avustusmäärärahat </vt:lpstr>
      <vt:lpstr>Toiminta-avustukset 1/2</vt:lpstr>
      <vt:lpstr>Toiminta-avustukset 2/2</vt:lpstr>
      <vt:lpstr> Toiminta-avustuksen määrään  vaikuttavat tekijät </vt:lpstr>
      <vt:lpstr>  Toiminta-avustusten painopisteet  </vt:lpstr>
      <vt:lpstr>Kohdennetut erityisavustukset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 Heidi</dc:creator>
  <cp:lastModifiedBy>Siekkinen Jaana</cp:lastModifiedBy>
  <cp:revision>18</cp:revision>
  <dcterms:modified xsi:type="dcterms:W3CDTF">2023-04-28T07:49:08Z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0x0101007C2462C68423514BAC63E11A757FA6AB</vt:lpwstr>
  </property>
</Properties>
</file>