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43700" cy="9875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32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2D7C-35C2-4C67-85E5-B29D02D3BB61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D8A2-E001-431B-9501-840AEEBB4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14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2D7C-35C2-4C67-85E5-B29D02D3BB61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D8A2-E001-431B-9501-840AEEBB4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82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2D7C-35C2-4C67-85E5-B29D02D3BB61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D8A2-E001-431B-9501-840AEEBB4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3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2D7C-35C2-4C67-85E5-B29D02D3BB61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D8A2-E001-431B-9501-840AEEBB4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7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2D7C-35C2-4C67-85E5-B29D02D3BB61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D8A2-E001-431B-9501-840AEEBB4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53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2D7C-35C2-4C67-85E5-B29D02D3BB61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D8A2-E001-431B-9501-840AEEBB4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893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2D7C-35C2-4C67-85E5-B29D02D3BB61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D8A2-E001-431B-9501-840AEEBB4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341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2D7C-35C2-4C67-85E5-B29D02D3BB61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D8A2-E001-431B-9501-840AEEBB4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356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2D7C-35C2-4C67-85E5-B29D02D3BB61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D8A2-E001-431B-9501-840AEEBB4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94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2D7C-35C2-4C67-85E5-B29D02D3BB61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D8A2-E001-431B-9501-840AEEBB4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778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2D7C-35C2-4C67-85E5-B29D02D3BB61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BD8A2-E001-431B-9501-840AEEBB4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35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52D7C-35C2-4C67-85E5-B29D02D3BB61}" type="datetimeFigureOut">
              <a:rPr lang="en-GB" smtClean="0"/>
              <a:t>30/08/2012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BD8A2-E001-431B-9501-840AEEBB4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04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529208" y="260648"/>
            <a:ext cx="8229600" cy="634082"/>
          </a:xfrm>
        </p:spPr>
        <p:txBody>
          <a:bodyPr>
            <a:normAutofit/>
          </a:bodyPr>
          <a:lstStyle/>
          <a:p>
            <a:r>
              <a:rPr lang="sv-FI" sz="1200" dirty="0" smtClean="0"/>
              <a:t>Processbeskrivning: från  förskola till skola</a:t>
            </a:r>
            <a:br>
              <a:rPr lang="sv-FI" sz="1200" dirty="0" smtClean="0"/>
            </a:br>
            <a:r>
              <a:rPr lang="sv-FI" sz="1200" dirty="0" smtClean="0"/>
              <a:t>Åbo stad, svenska serviceområdet</a:t>
            </a:r>
            <a:endParaRPr lang="sv-FI" sz="1200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223251"/>
              </p:ext>
            </p:extLst>
          </p:nvPr>
        </p:nvGraphicFramePr>
        <p:xfrm>
          <a:off x="53090" y="951712"/>
          <a:ext cx="8928992" cy="5581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8064896"/>
              </a:tblGrid>
              <a:tr h="470813">
                <a:tc>
                  <a:txBody>
                    <a:bodyPr/>
                    <a:lstStyle/>
                    <a:p>
                      <a:endParaRPr lang="sv-FI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sz="1050" noProof="0" dirty="0" smtClean="0"/>
                        <a:t>Färdigt i                                                       November                             December                                      Januari </a:t>
                      </a:r>
                      <a:r>
                        <a:rPr lang="sv-FI" sz="1050" baseline="0" noProof="0" dirty="0" smtClean="0"/>
                        <a:t>          </a:t>
                      </a:r>
                      <a:r>
                        <a:rPr lang="sv-FI" sz="1050" noProof="0" dirty="0" smtClean="0"/>
                        <a:t>Mars             Maj</a:t>
                      </a:r>
                    </a:p>
                    <a:p>
                      <a:r>
                        <a:rPr lang="sv-FI" sz="1050" noProof="0" dirty="0" smtClean="0"/>
                        <a:t>Oktober</a:t>
                      </a:r>
                      <a:endParaRPr lang="sv-FI" sz="1050" noProof="0" dirty="0"/>
                    </a:p>
                  </a:txBody>
                  <a:tcPr/>
                </a:tc>
              </a:tr>
              <a:tr h="424313">
                <a:tc>
                  <a:txBody>
                    <a:bodyPr/>
                    <a:lstStyle/>
                    <a:p>
                      <a:r>
                        <a:rPr lang="sv-FI" sz="900" noProof="0" smtClean="0"/>
                        <a:t>Vårdnads-havare</a:t>
                      </a:r>
                      <a:endParaRPr lang="sv-FI" sz="9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FI" sz="1050" noProof="0"/>
                    </a:p>
                  </a:txBody>
                  <a:tcPr/>
                </a:tc>
              </a:tr>
              <a:tr h="424313">
                <a:tc>
                  <a:txBody>
                    <a:bodyPr/>
                    <a:lstStyle/>
                    <a:p>
                      <a:r>
                        <a:rPr lang="sv-FI" sz="900" noProof="0" dirty="0" smtClean="0"/>
                        <a:t>Barnet</a:t>
                      </a:r>
                      <a:endParaRPr lang="sv-FI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FI" sz="1050" noProof="0" dirty="0"/>
                    </a:p>
                  </a:txBody>
                  <a:tcPr/>
                </a:tc>
              </a:tr>
              <a:tr h="424313">
                <a:tc>
                  <a:txBody>
                    <a:bodyPr/>
                    <a:lstStyle/>
                    <a:p>
                      <a:r>
                        <a:rPr lang="sv-FI" sz="900" noProof="0" dirty="0" smtClean="0"/>
                        <a:t>Förskollärare</a:t>
                      </a:r>
                      <a:endParaRPr lang="sv-FI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FI" sz="1050" noProof="0" dirty="0"/>
                    </a:p>
                  </a:txBody>
                  <a:tcPr/>
                </a:tc>
              </a:tr>
              <a:tr h="424313">
                <a:tc>
                  <a:txBody>
                    <a:bodyPr/>
                    <a:lstStyle/>
                    <a:p>
                      <a:r>
                        <a:rPr lang="sv-FI" sz="900" noProof="0" dirty="0" smtClean="0"/>
                        <a:t>Konsulterande</a:t>
                      </a:r>
                      <a:r>
                        <a:rPr lang="sv-FI" sz="1000" baseline="0" noProof="0" dirty="0" smtClean="0"/>
                        <a:t> </a:t>
                      </a:r>
                      <a:r>
                        <a:rPr lang="sv-FI" sz="900" baseline="0" noProof="0" dirty="0" smtClean="0"/>
                        <a:t>specialbarn-</a:t>
                      </a:r>
                    </a:p>
                    <a:p>
                      <a:r>
                        <a:rPr lang="sv-FI" sz="900" baseline="0" noProof="0" dirty="0" smtClean="0"/>
                        <a:t>Trädgårdslä-rare</a:t>
                      </a:r>
                      <a:endParaRPr lang="sv-FI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FI" sz="1050" noProof="0" dirty="0"/>
                    </a:p>
                  </a:txBody>
                  <a:tcPr/>
                </a:tc>
              </a:tr>
              <a:tr h="575438">
                <a:tc>
                  <a:txBody>
                    <a:bodyPr/>
                    <a:lstStyle/>
                    <a:p>
                      <a:r>
                        <a:rPr lang="sv-FI" sz="900" noProof="0" dirty="0" smtClean="0"/>
                        <a:t>Direktör för</a:t>
                      </a:r>
                      <a:r>
                        <a:rPr lang="sv-FI" sz="900" baseline="0" noProof="0" dirty="0" smtClean="0"/>
                        <a:t> </a:t>
                      </a:r>
                      <a:r>
                        <a:rPr lang="sv-FI" sz="900" noProof="0" dirty="0" smtClean="0"/>
                        <a:t>svenskspråkig service</a:t>
                      </a:r>
                      <a:endParaRPr lang="sv-FI" sz="9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FI" sz="1050" noProof="0" dirty="0"/>
                    </a:p>
                  </a:txBody>
                  <a:tcPr/>
                </a:tc>
              </a:tr>
              <a:tr h="280839">
                <a:tc>
                  <a:txBody>
                    <a:bodyPr/>
                    <a:lstStyle/>
                    <a:p>
                      <a:r>
                        <a:rPr lang="sv-FI" sz="800" noProof="0" dirty="0" smtClean="0"/>
                        <a:t>Förskolans föreståndare</a:t>
                      </a:r>
                      <a:endParaRPr lang="sv-FI" sz="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FI" sz="1050" noProof="0" dirty="0" smtClean="0"/>
                    </a:p>
                    <a:p>
                      <a:endParaRPr lang="sv-FI" sz="1050" noProof="0" dirty="0"/>
                    </a:p>
                  </a:txBody>
                  <a:tcPr/>
                </a:tc>
              </a:tr>
              <a:tr h="424313">
                <a:tc>
                  <a:txBody>
                    <a:bodyPr/>
                    <a:lstStyle/>
                    <a:p>
                      <a:r>
                        <a:rPr lang="sv-FI" sz="900" noProof="0" smtClean="0"/>
                        <a:t>Lärare</a:t>
                      </a:r>
                      <a:r>
                        <a:rPr lang="sv-FI" sz="900" baseline="0" noProof="0" smtClean="0"/>
                        <a:t> i nybörjarun-</a:t>
                      </a:r>
                    </a:p>
                    <a:p>
                      <a:r>
                        <a:rPr lang="sv-FI" sz="900" baseline="0" noProof="0" smtClean="0"/>
                        <a:t>dervisningen</a:t>
                      </a:r>
                      <a:endParaRPr lang="sv-FI" sz="9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FI" sz="1050" noProof="0" dirty="0"/>
                    </a:p>
                  </a:txBody>
                  <a:tcPr/>
                </a:tc>
              </a:tr>
              <a:tr h="424313">
                <a:tc>
                  <a:txBody>
                    <a:bodyPr/>
                    <a:lstStyle/>
                    <a:p>
                      <a:r>
                        <a:rPr lang="sv-FI" sz="900" noProof="0" smtClean="0"/>
                        <a:t>Rektorer</a:t>
                      </a:r>
                      <a:endParaRPr lang="sv-FI" sz="9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FI" sz="1050" noProof="0" dirty="0"/>
                    </a:p>
                  </a:txBody>
                  <a:tcPr/>
                </a:tc>
              </a:tr>
              <a:tr h="592076">
                <a:tc>
                  <a:txBody>
                    <a:bodyPr/>
                    <a:lstStyle/>
                    <a:p>
                      <a:r>
                        <a:rPr lang="sv-FI" sz="900" noProof="0" smtClean="0"/>
                        <a:t>Resultatområdeschefen för grundl.utb.</a:t>
                      </a:r>
                      <a:endParaRPr lang="sv-FI" sz="9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FI" sz="1050" noProof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sv-FI" sz="105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FI" sz="1050" noProof="0"/>
                    </a:p>
                  </a:txBody>
                  <a:tcPr/>
                </a:tc>
              </a:tr>
              <a:tr h="4243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050" noProof="0" smtClean="0"/>
                        <a:t>REGISTER</a:t>
                      </a:r>
                    </a:p>
                    <a:p>
                      <a:endParaRPr lang="sv-FI" sz="105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FI" sz="105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Beslut 8"/>
          <p:cNvSpPr/>
          <p:nvPr/>
        </p:nvSpPr>
        <p:spPr>
          <a:xfrm>
            <a:off x="1906996" y="1504606"/>
            <a:ext cx="978035" cy="79068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900" dirty="0" smtClean="0">
                <a:solidFill>
                  <a:schemeClr val="bg1"/>
                </a:solidFill>
              </a:rPr>
              <a:t>B</a:t>
            </a:r>
            <a:r>
              <a:rPr lang="sv-FI" sz="800" dirty="0" smtClean="0">
                <a:solidFill>
                  <a:schemeClr val="bg1"/>
                </a:solidFill>
              </a:rPr>
              <a:t>ehov av övning</a:t>
            </a:r>
            <a:endParaRPr lang="sv-FI" sz="800" dirty="0">
              <a:solidFill>
                <a:schemeClr val="bg1"/>
              </a:solidFill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984855" y="1556792"/>
            <a:ext cx="685668" cy="13957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900" b="1" dirty="0" smtClean="0">
                <a:solidFill>
                  <a:schemeClr val="tx1"/>
                </a:solidFill>
              </a:rPr>
              <a:t>Oktober-</a:t>
            </a:r>
            <a:r>
              <a:rPr lang="sv-FI" sz="1050" b="1" dirty="0" err="1" smtClean="0">
                <a:solidFill>
                  <a:schemeClr val="tx1"/>
                </a:solidFill>
              </a:rPr>
              <a:t>utvär</a:t>
            </a:r>
            <a:r>
              <a:rPr lang="sv-FI" sz="1050" b="1" dirty="0" smtClean="0">
                <a:solidFill>
                  <a:schemeClr val="tx1"/>
                </a:solidFill>
              </a:rPr>
              <a:t>-</a:t>
            </a:r>
            <a:r>
              <a:rPr lang="sv-FI" sz="1050" b="1" dirty="0" err="1" smtClean="0">
                <a:solidFill>
                  <a:schemeClr val="tx1"/>
                </a:solidFill>
              </a:rPr>
              <a:t>dering</a:t>
            </a:r>
            <a:r>
              <a:rPr lang="sv-FI" sz="1050" b="1" dirty="0" smtClean="0">
                <a:solidFill>
                  <a:schemeClr val="tx1"/>
                </a:solidFill>
              </a:rPr>
              <a:t> med alla barnen</a:t>
            </a:r>
            <a:endParaRPr lang="sv-FI" sz="1050" b="1" dirty="0">
              <a:solidFill>
                <a:schemeClr val="tx1"/>
              </a:solidFill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2690110" y="1578330"/>
            <a:ext cx="3898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b="1" dirty="0" smtClean="0"/>
              <a:t>NEJ</a:t>
            </a:r>
            <a:endParaRPr lang="en-GB" sz="800" b="1" dirty="0"/>
          </a:p>
        </p:txBody>
      </p:sp>
      <p:sp>
        <p:nvSpPr>
          <p:cNvPr id="17" name="textruta 16"/>
          <p:cNvSpPr txBox="1"/>
          <p:nvPr/>
        </p:nvSpPr>
        <p:spPr>
          <a:xfrm>
            <a:off x="2549687" y="2187566"/>
            <a:ext cx="2808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00" b="1" dirty="0" smtClean="0"/>
              <a:t>JA</a:t>
            </a:r>
            <a:endParaRPr lang="en-GB" sz="800" b="1" dirty="0"/>
          </a:p>
        </p:txBody>
      </p:sp>
      <p:sp>
        <p:nvSpPr>
          <p:cNvPr id="18" name="textruta 17"/>
          <p:cNvSpPr txBox="1"/>
          <p:nvPr/>
        </p:nvSpPr>
        <p:spPr>
          <a:xfrm>
            <a:off x="1914969" y="2382507"/>
            <a:ext cx="852305" cy="338554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i-FI" sz="800" dirty="0" smtClean="0"/>
              <a:t>PEDAGOGISK</a:t>
            </a:r>
          </a:p>
          <a:p>
            <a:r>
              <a:rPr lang="fi-FI" sz="800" dirty="0" smtClean="0"/>
              <a:t>BEDÖMNING</a:t>
            </a:r>
            <a:endParaRPr lang="en-GB" sz="800" dirty="0"/>
          </a:p>
        </p:txBody>
      </p:sp>
      <p:sp>
        <p:nvSpPr>
          <p:cNvPr id="19" name="textruta 18"/>
          <p:cNvSpPr txBox="1"/>
          <p:nvPr/>
        </p:nvSpPr>
        <p:spPr>
          <a:xfrm>
            <a:off x="2757383" y="2450500"/>
            <a:ext cx="12115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000" b="1" dirty="0" smtClean="0"/>
              <a:t>Behandlas i en yrkesövergripande arbetsgrupp</a:t>
            </a:r>
            <a:endParaRPr lang="sv-FI" sz="1000" b="1" dirty="0"/>
          </a:p>
        </p:txBody>
      </p:sp>
      <p:cxnSp>
        <p:nvCxnSpPr>
          <p:cNvPr id="21" name="Rak pil 20"/>
          <p:cNvCxnSpPr/>
          <p:nvPr/>
        </p:nvCxnSpPr>
        <p:spPr>
          <a:xfrm>
            <a:off x="2808213" y="2450501"/>
            <a:ext cx="1187723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ruta 26"/>
          <p:cNvSpPr txBox="1"/>
          <p:nvPr/>
        </p:nvSpPr>
        <p:spPr>
          <a:xfrm>
            <a:off x="3378470" y="3016414"/>
            <a:ext cx="771731" cy="1138773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i-FI" sz="1000" dirty="0" smtClean="0"/>
              <a:t>KARTLÄGGNING AV  </a:t>
            </a:r>
            <a:r>
              <a:rPr lang="fi-FI" sz="1000" dirty="0" smtClean="0"/>
              <a:t>RESURSERNA </a:t>
            </a:r>
            <a:r>
              <a:rPr lang="fi-FI" sz="1000" dirty="0" smtClean="0"/>
              <a:t>PÅ OMRÅDET</a:t>
            </a:r>
          </a:p>
          <a:p>
            <a:endParaRPr lang="fi-FI" sz="1000" dirty="0"/>
          </a:p>
          <a:p>
            <a:endParaRPr lang="en-GB" sz="800" dirty="0"/>
          </a:p>
        </p:txBody>
      </p:sp>
      <p:cxnSp>
        <p:nvCxnSpPr>
          <p:cNvPr id="29" name="Rak 28"/>
          <p:cNvCxnSpPr/>
          <p:nvPr/>
        </p:nvCxnSpPr>
        <p:spPr>
          <a:xfrm>
            <a:off x="2502218" y="2844172"/>
            <a:ext cx="0" cy="254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pil 30"/>
          <p:cNvCxnSpPr/>
          <p:nvPr/>
        </p:nvCxnSpPr>
        <p:spPr>
          <a:xfrm>
            <a:off x="2502218" y="3098196"/>
            <a:ext cx="87625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ruta 31"/>
          <p:cNvSpPr txBox="1"/>
          <p:nvPr/>
        </p:nvSpPr>
        <p:spPr>
          <a:xfrm>
            <a:off x="2076066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cxnSp>
        <p:nvCxnSpPr>
          <p:cNvPr id="36" name="Rak pil 35"/>
          <p:cNvCxnSpPr/>
          <p:nvPr/>
        </p:nvCxnSpPr>
        <p:spPr>
          <a:xfrm>
            <a:off x="2458763" y="2172370"/>
            <a:ext cx="1" cy="2101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pil 38"/>
          <p:cNvCxnSpPr>
            <a:stCxn id="9" idx="3"/>
          </p:cNvCxnSpPr>
          <p:nvPr/>
        </p:nvCxnSpPr>
        <p:spPr>
          <a:xfrm>
            <a:off x="2885031" y="1899947"/>
            <a:ext cx="118104" cy="0"/>
          </a:xfrm>
          <a:prstGeom prst="straightConnector1">
            <a:avLst/>
          </a:prstGeom>
          <a:ln w="31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ruta 39"/>
          <p:cNvSpPr txBox="1"/>
          <p:nvPr/>
        </p:nvSpPr>
        <p:spPr>
          <a:xfrm>
            <a:off x="1906997" y="3799398"/>
            <a:ext cx="998677" cy="507831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i-FI" sz="900" dirty="0" smtClean="0"/>
              <a:t>SAMMAN-KALLAR ARBETSGRUPEN</a:t>
            </a:r>
            <a:endParaRPr lang="en-GB" sz="900" dirty="0"/>
          </a:p>
        </p:txBody>
      </p:sp>
      <p:cxnSp>
        <p:nvCxnSpPr>
          <p:cNvPr id="42" name="Rak pil 41"/>
          <p:cNvCxnSpPr/>
          <p:nvPr/>
        </p:nvCxnSpPr>
        <p:spPr>
          <a:xfrm>
            <a:off x="2923324" y="3933056"/>
            <a:ext cx="43985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ktangel 42"/>
          <p:cNvSpPr/>
          <p:nvPr/>
        </p:nvSpPr>
        <p:spPr>
          <a:xfrm>
            <a:off x="1119980" y="6047039"/>
            <a:ext cx="92231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800" b="1" dirty="0" smtClean="0">
                <a:solidFill>
                  <a:schemeClr val="bg1"/>
                </a:solidFill>
              </a:rPr>
              <a:t>UTREDNING AV BARNETS VÄXANDE OCH  </a:t>
            </a:r>
            <a:r>
              <a:rPr lang="fi-FI" sz="900" b="1" dirty="0" smtClean="0">
                <a:solidFill>
                  <a:schemeClr val="bg1"/>
                </a:solidFill>
              </a:rPr>
              <a:t>LÄRANDE</a:t>
            </a:r>
            <a:endParaRPr lang="en-GB" sz="900" b="1" dirty="0">
              <a:solidFill>
                <a:schemeClr val="bg1"/>
              </a:solidFill>
            </a:endParaRPr>
          </a:p>
        </p:txBody>
      </p:sp>
      <p:cxnSp>
        <p:nvCxnSpPr>
          <p:cNvPr id="45" name="Rak pil 44"/>
          <p:cNvCxnSpPr/>
          <p:nvPr/>
        </p:nvCxnSpPr>
        <p:spPr>
          <a:xfrm>
            <a:off x="1262350" y="2958331"/>
            <a:ext cx="0" cy="30887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pil 46"/>
          <p:cNvCxnSpPr>
            <a:endCxn id="9" idx="1"/>
          </p:cNvCxnSpPr>
          <p:nvPr/>
        </p:nvCxnSpPr>
        <p:spPr>
          <a:xfrm>
            <a:off x="1670523" y="1899947"/>
            <a:ext cx="23647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ruta 47"/>
          <p:cNvSpPr txBox="1"/>
          <p:nvPr/>
        </p:nvSpPr>
        <p:spPr>
          <a:xfrm>
            <a:off x="5436096" y="34027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50" name="Rektangel 49"/>
          <p:cNvSpPr/>
          <p:nvPr/>
        </p:nvSpPr>
        <p:spPr>
          <a:xfrm>
            <a:off x="3378470" y="6057145"/>
            <a:ext cx="1424849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000" dirty="0" smtClean="0">
                <a:solidFill>
                  <a:schemeClr val="bg1"/>
                </a:solidFill>
              </a:rPr>
              <a:t>Plan för elevens lärandeför </a:t>
            </a:r>
            <a:r>
              <a:rPr lang="sv-FI" sz="1000" dirty="0" smtClean="0">
                <a:solidFill>
                  <a:schemeClr val="bg1"/>
                </a:solidFill>
              </a:rPr>
              <a:t>förskoleundervisningen under intensifierat stöd</a:t>
            </a:r>
            <a:endParaRPr lang="sv-FI" sz="1000" dirty="0">
              <a:solidFill>
                <a:schemeClr val="bg1"/>
              </a:solidFill>
            </a:endParaRPr>
          </a:p>
        </p:txBody>
      </p:sp>
      <p:sp>
        <p:nvSpPr>
          <p:cNvPr id="56" name="textruta 55"/>
          <p:cNvSpPr txBox="1"/>
          <p:nvPr/>
        </p:nvSpPr>
        <p:spPr>
          <a:xfrm>
            <a:off x="5154299" y="6092712"/>
            <a:ext cx="748324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fi-FI" sz="800" dirty="0"/>
          </a:p>
          <a:p>
            <a:pPr algn="ctr"/>
            <a:r>
              <a:rPr lang="fi-FI" sz="800" dirty="0" smtClean="0">
                <a:solidFill>
                  <a:schemeClr val="bg1"/>
                </a:solidFill>
              </a:rPr>
              <a:t>WILMA</a:t>
            </a:r>
          </a:p>
          <a:p>
            <a:endParaRPr lang="fi-FI" sz="800" dirty="0" smtClean="0"/>
          </a:p>
        </p:txBody>
      </p:sp>
      <p:sp>
        <p:nvSpPr>
          <p:cNvPr id="57" name="Rektangel 56"/>
          <p:cNvSpPr/>
          <p:nvPr/>
        </p:nvSpPr>
        <p:spPr>
          <a:xfrm>
            <a:off x="6294851" y="6086080"/>
            <a:ext cx="86409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800" dirty="0" smtClean="0"/>
              <a:t>UTREDNING AV BARNETS VÄXANDE OCH LÄRANDE</a:t>
            </a:r>
            <a:endParaRPr lang="en-GB" sz="800" dirty="0"/>
          </a:p>
        </p:txBody>
      </p:sp>
      <p:sp>
        <p:nvSpPr>
          <p:cNvPr id="59" name="Rektangel 58"/>
          <p:cNvSpPr/>
          <p:nvPr/>
        </p:nvSpPr>
        <p:spPr>
          <a:xfrm>
            <a:off x="7825564" y="6085410"/>
            <a:ext cx="815636" cy="537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800" dirty="0" smtClean="0"/>
              <a:t>UTREDNING AV BARNETS VÄXANDE OCH LÄRANDE</a:t>
            </a:r>
            <a:endParaRPr lang="en-GB" sz="800" dirty="0"/>
          </a:p>
        </p:txBody>
      </p:sp>
      <p:cxnSp>
        <p:nvCxnSpPr>
          <p:cNvPr id="7" name="Suora nuoliyhdysviiva 6"/>
          <p:cNvCxnSpPr/>
          <p:nvPr/>
        </p:nvCxnSpPr>
        <p:spPr>
          <a:xfrm>
            <a:off x="5021642" y="2802607"/>
            <a:ext cx="107239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uora nuoliyhdysviiva 25"/>
          <p:cNvCxnSpPr/>
          <p:nvPr/>
        </p:nvCxnSpPr>
        <p:spPr>
          <a:xfrm>
            <a:off x="6444208" y="3059781"/>
            <a:ext cx="0" cy="4355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uora nuoliyhdysviiva 29"/>
          <p:cNvCxnSpPr>
            <a:endCxn id="37" idx="2"/>
          </p:cNvCxnSpPr>
          <p:nvPr/>
        </p:nvCxnSpPr>
        <p:spPr>
          <a:xfrm flipH="1" flipV="1">
            <a:off x="6690895" y="3186683"/>
            <a:ext cx="1" cy="30862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kstiruutu 34"/>
          <p:cNvSpPr txBox="1"/>
          <p:nvPr/>
        </p:nvSpPr>
        <p:spPr>
          <a:xfrm>
            <a:off x="7158946" y="5301059"/>
            <a:ext cx="1319687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i-FI" sz="800" dirty="0" smtClean="0"/>
              <a:t>TAR EMOT RESURSFÖRSLAGEN SENAST 16.3</a:t>
            </a:r>
            <a:endParaRPr lang="fi-FI" sz="800" dirty="0"/>
          </a:p>
        </p:txBody>
      </p:sp>
      <p:sp>
        <p:nvSpPr>
          <p:cNvPr id="37" name="Suorakulmio 36"/>
          <p:cNvSpPr/>
          <p:nvPr/>
        </p:nvSpPr>
        <p:spPr>
          <a:xfrm>
            <a:off x="6294851" y="1368195"/>
            <a:ext cx="792088" cy="18184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900" b="1" dirty="0" smtClean="0">
                <a:solidFill>
                  <a:schemeClr val="bg1"/>
                </a:solidFill>
              </a:rPr>
              <a:t>Januari- </a:t>
            </a:r>
            <a:r>
              <a:rPr lang="sv-FI" sz="900" b="1" dirty="0" err="1" smtClean="0">
                <a:solidFill>
                  <a:schemeClr val="bg1"/>
                </a:solidFill>
              </a:rPr>
              <a:t>vär</a:t>
            </a:r>
            <a:r>
              <a:rPr lang="sv-FI" sz="900" b="1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sv-FI" sz="900" b="1" dirty="0" err="1" smtClean="0">
                <a:solidFill>
                  <a:schemeClr val="bg1"/>
                </a:solidFill>
              </a:rPr>
              <a:t>dering</a:t>
            </a:r>
            <a:r>
              <a:rPr lang="sv-FI" sz="900" b="1" dirty="0" smtClean="0">
                <a:solidFill>
                  <a:schemeClr val="bg1"/>
                </a:solidFill>
              </a:rPr>
              <a:t> för                                                                                                                                                                   </a:t>
            </a:r>
          </a:p>
          <a:p>
            <a:pPr algn="ctr"/>
            <a:endParaRPr lang="sv-FI" sz="800" b="1" dirty="0" smtClean="0">
              <a:solidFill>
                <a:schemeClr val="bg1"/>
              </a:solidFill>
            </a:endParaRPr>
          </a:p>
          <a:p>
            <a:pPr algn="ctr"/>
            <a:endParaRPr lang="sv-FI" sz="800" b="1" dirty="0" smtClean="0">
              <a:solidFill>
                <a:schemeClr val="bg1"/>
              </a:solidFill>
            </a:endParaRPr>
          </a:p>
          <a:p>
            <a:pPr algn="ctr"/>
            <a:endParaRPr lang="sv-FI" sz="800" b="1" dirty="0" smtClean="0">
              <a:solidFill>
                <a:schemeClr val="bg1"/>
              </a:solidFill>
            </a:endParaRPr>
          </a:p>
          <a:p>
            <a:pPr algn="ctr"/>
            <a:endParaRPr lang="sv-FI" sz="800" b="1" dirty="0" smtClean="0">
              <a:solidFill>
                <a:schemeClr val="bg1"/>
              </a:solidFill>
            </a:endParaRPr>
          </a:p>
          <a:p>
            <a:pPr algn="ctr"/>
            <a:r>
              <a:rPr lang="sv-FI" sz="900" b="1" dirty="0" smtClean="0">
                <a:solidFill>
                  <a:schemeClr val="bg1"/>
                </a:solidFill>
              </a:rPr>
              <a:t>barn med </a:t>
            </a:r>
            <a:r>
              <a:rPr lang="sv-FI" sz="900" b="1" dirty="0" err="1" smtClean="0">
                <a:solidFill>
                  <a:schemeClr val="bg1"/>
                </a:solidFill>
              </a:rPr>
              <a:t>intensifie</a:t>
            </a:r>
            <a:r>
              <a:rPr lang="sv-FI" sz="900" b="1" dirty="0" smtClean="0">
                <a:solidFill>
                  <a:schemeClr val="bg1"/>
                </a:solidFill>
              </a:rPr>
              <a:t>-rat stöd </a:t>
            </a:r>
          </a:p>
          <a:p>
            <a:pPr algn="ctr"/>
            <a:endParaRPr lang="fi-FI" sz="800" dirty="0">
              <a:solidFill>
                <a:schemeClr val="bg1"/>
              </a:solidFill>
            </a:endParaRPr>
          </a:p>
          <a:p>
            <a:pPr algn="ctr"/>
            <a:endParaRPr lang="fi-FI" sz="800" dirty="0">
              <a:solidFill>
                <a:schemeClr val="bg1"/>
              </a:solidFill>
            </a:endParaRPr>
          </a:p>
          <a:p>
            <a:pPr algn="ctr"/>
            <a:endParaRPr lang="fi-FI" sz="800" dirty="0">
              <a:solidFill>
                <a:schemeClr val="bg1"/>
              </a:solidFill>
            </a:endParaRPr>
          </a:p>
        </p:txBody>
      </p:sp>
      <p:sp>
        <p:nvSpPr>
          <p:cNvPr id="20" name="Tekstiruutu 19"/>
          <p:cNvSpPr txBox="1"/>
          <p:nvPr/>
        </p:nvSpPr>
        <p:spPr>
          <a:xfrm>
            <a:off x="6094040" y="2701961"/>
            <a:ext cx="792088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800" dirty="0" smtClean="0"/>
              <a:t>NOGGRAN-NARE BEHANDLING</a:t>
            </a:r>
            <a:endParaRPr lang="fi-FI" sz="800" dirty="0"/>
          </a:p>
        </p:txBody>
      </p:sp>
      <p:sp>
        <p:nvSpPr>
          <p:cNvPr id="10" name="Femhörning 9"/>
          <p:cNvSpPr/>
          <p:nvPr/>
        </p:nvSpPr>
        <p:spPr>
          <a:xfrm>
            <a:off x="3371412" y="1770027"/>
            <a:ext cx="5593076" cy="50741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fi-FI" sz="900" b="1" dirty="0">
                <a:latin typeface="Arial" pitchFamily="34" charset="0"/>
                <a:cs typeface="Arial" pitchFamily="34" charset="0"/>
              </a:rPr>
              <a:t>DELTAR I FÖRSKOLEUNDERV., </a:t>
            </a:r>
            <a:r>
              <a:rPr lang="fi-FI" sz="900" b="1" dirty="0" smtClean="0">
                <a:latin typeface="Arial" pitchFamily="34" charset="0"/>
                <a:cs typeface="Arial" pitchFamily="34" charset="0"/>
              </a:rPr>
              <a:t>FÅR </a:t>
            </a:r>
            <a:r>
              <a:rPr lang="fi-FI" sz="900" b="1" dirty="0">
                <a:latin typeface="Arial" pitchFamily="34" charset="0"/>
                <a:cs typeface="Arial" pitchFamily="34" charset="0"/>
              </a:rPr>
              <a:t>STÖD</a:t>
            </a:r>
            <a:endParaRPr lang="en-GB" sz="9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4013530" y="1401393"/>
            <a:ext cx="1008112" cy="154555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FI" sz="1000" dirty="0" smtClean="0">
                <a:solidFill>
                  <a:schemeClr val="tx1"/>
                </a:solidFill>
              </a:rPr>
              <a:t>Plan för barnets stöd, plan för lärandet i förskolan under intensifierat stöd. Kopia till skolan på våren, sparas i Wilma</a:t>
            </a:r>
            <a:endParaRPr lang="sv-FI" sz="1000" dirty="0">
              <a:solidFill>
                <a:schemeClr val="tx1"/>
              </a:solidFill>
            </a:endParaRPr>
          </a:p>
        </p:txBody>
      </p:sp>
      <p:sp>
        <p:nvSpPr>
          <p:cNvPr id="12" name="Femhörning 11"/>
          <p:cNvSpPr/>
          <p:nvPr/>
        </p:nvSpPr>
        <p:spPr>
          <a:xfrm>
            <a:off x="3003135" y="1741397"/>
            <a:ext cx="1008112" cy="5360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b="1" dirty="0" smtClean="0">
                <a:solidFill>
                  <a:srgbClr val="FFFF00"/>
                </a:solidFill>
              </a:rPr>
              <a:t>DELTAR I FÖRSKOLE-UNDERVISNIN-GEN</a:t>
            </a:r>
            <a:endParaRPr lang="en-GB" sz="900" b="1" dirty="0">
              <a:solidFill>
                <a:srgbClr val="FFFF00"/>
              </a:solidFill>
            </a:endParaRPr>
          </a:p>
        </p:txBody>
      </p:sp>
      <p:sp>
        <p:nvSpPr>
          <p:cNvPr id="53" name="Ellips 52"/>
          <p:cNvSpPr/>
          <p:nvPr/>
        </p:nvSpPr>
        <p:spPr>
          <a:xfrm>
            <a:off x="5004048" y="1412776"/>
            <a:ext cx="1296144" cy="5465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800" b="1" dirty="0" smtClean="0">
                <a:solidFill>
                  <a:schemeClr val="bg1"/>
                </a:solidFill>
              </a:rPr>
              <a:t>BARNET ANMÄLS TILL SKOLAN ELEKTRONISKT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65" name="Rektangel 64"/>
          <p:cNvSpPr/>
          <p:nvPr/>
        </p:nvSpPr>
        <p:spPr>
          <a:xfrm>
            <a:off x="7673073" y="1504606"/>
            <a:ext cx="714503" cy="1618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800" b="1" dirty="0" smtClean="0">
                <a:solidFill>
                  <a:schemeClr val="bg1"/>
                </a:solidFill>
              </a:rPr>
              <a:t>Maj-utvärdering  med alla barnen</a:t>
            </a:r>
            <a:endParaRPr lang="sv-FI" sz="800" b="1" dirty="0">
              <a:solidFill>
                <a:schemeClr val="bg1"/>
              </a:solidFill>
            </a:endParaRPr>
          </a:p>
        </p:txBody>
      </p:sp>
      <p:cxnSp>
        <p:nvCxnSpPr>
          <p:cNvPr id="67" name="Rak pil 66"/>
          <p:cNvCxnSpPr/>
          <p:nvPr/>
        </p:nvCxnSpPr>
        <p:spPr>
          <a:xfrm>
            <a:off x="7050935" y="2802607"/>
            <a:ext cx="6949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ruta 68"/>
          <p:cNvSpPr txBox="1"/>
          <p:nvPr/>
        </p:nvSpPr>
        <p:spPr>
          <a:xfrm>
            <a:off x="8478635" y="2442322"/>
            <a:ext cx="485854" cy="84638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vert="horz" wrap="square" rtlCol="0">
            <a:spAutoFit/>
          </a:bodyPr>
          <a:lstStyle/>
          <a:p>
            <a:r>
              <a:rPr lang="fi-FI" sz="800" b="1" dirty="0" err="1" smtClean="0"/>
              <a:t>Kopia</a:t>
            </a:r>
            <a:r>
              <a:rPr lang="fi-FI" sz="800" b="1" dirty="0" smtClean="0"/>
              <a:t> </a:t>
            </a:r>
            <a:r>
              <a:rPr lang="fi-FI" sz="800" b="1" dirty="0" err="1" smtClean="0"/>
              <a:t>på</a:t>
            </a:r>
            <a:endParaRPr lang="fi-FI" sz="800" b="1" dirty="0" smtClean="0"/>
          </a:p>
          <a:p>
            <a:r>
              <a:rPr lang="fi-FI" sz="800" b="1" dirty="0" err="1" smtClean="0"/>
              <a:t>Utv</a:t>
            </a:r>
            <a:r>
              <a:rPr lang="fi-FI" sz="800" b="1" dirty="0" smtClean="0"/>
              <a:t>.</a:t>
            </a:r>
          </a:p>
          <a:p>
            <a:r>
              <a:rPr lang="fi-FI" sz="800" b="1" dirty="0" err="1"/>
              <a:t>t</a:t>
            </a:r>
            <a:r>
              <a:rPr lang="fi-FI" sz="800" b="1" dirty="0" err="1" smtClean="0"/>
              <a:t>ill</a:t>
            </a:r>
            <a:endParaRPr lang="fi-FI" sz="800" b="1" dirty="0" smtClean="0"/>
          </a:p>
          <a:p>
            <a:r>
              <a:rPr lang="fi-FI" sz="800" b="1" dirty="0" err="1" smtClean="0"/>
              <a:t>Skolan</a:t>
            </a:r>
            <a:endParaRPr lang="fi-FI" sz="800" b="1" dirty="0" smtClean="0"/>
          </a:p>
          <a:p>
            <a:endParaRPr lang="en-GB" sz="900" dirty="0"/>
          </a:p>
        </p:txBody>
      </p:sp>
      <p:sp>
        <p:nvSpPr>
          <p:cNvPr id="68" name="Höger 67"/>
          <p:cNvSpPr/>
          <p:nvPr/>
        </p:nvSpPr>
        <p:spPr>
          <a:xfrm>
            <a:off x="8406017" y="2727499"/>
            <a:ext cx="145234" cy="102647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Ned 69"/>
          <p:cNvSpPr/>
          <p:nvPr/>
        </p:nvSpPr>
        <p:spPr>
          <a:xfrm>
            <a:off x="8265747" y="3175008"/>
            <a:ext cx="121829" cy="2872031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Ned 72"/>
          <p:cNvSpPr/>
          <p:nvPr/>
        </p:nvSpPr>
        <p:spPr>
          <a:xfrm>
            <a:off x="6914819" y="3186684"/>
            <a:ext cx="136116" cy="286035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Ned 77"/>
          <p:cNvSpPr/>
          <p:nvPr/>
        </p:nvSpPr>
        <p:spPr>
          <a:xfrm>
            <a:off x="4150201" y="2958330"/>
            <a:ext cx="169771" cy="308870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uora nuoliyhdysviiva 2"/>
          <p:cNvCxnSpPr/>
          <p:nvPr/>
        </p:nvCxnSpPr>
        <p:spPr>
          <a:xfrm>
            <a:off x="4150201" y="3762608"/>
            <a:ext cx="213699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iruutu 10"/>
          <p:cNvSpPr txBox="1"/>
          <p:nvPr/>
        </p:nvSpPr>
        <p:spPr>
          <a:xfrm>
            <a:off x="4507042" y="3362498"/>
            <a:ext cx="1156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b="1" dirty="0" smtClean="0"/>
              <a:t>INFORMATIONEN </a:t>
            </a:r>
          </a:p>
          <a:p>
            <a:r>
              <a:rPr lang="fi-FI" sz="1000" b="1" dirty="0" smtClean="0"/>
              <a:t>GES TILL  TEAMET</a:t>
            </a:r>
            <a:endParaRPr lang="fi-FI" sz="1000" b="1" dirty="0"/>
          </a:p>
        </p:txBody>
      </p:sp>
      <p:cxnSp>
        <p:nvCxnSpPr>
          <p:cNvPr id="83" name="Rak pil 82"/>
          <p:cNvCxnSpPr/>
          <p:nvPr/>
        </p:nvCxnSpPr>
        <p:spPr>
          <a:xfrm>
            <a:off x="5631835" y="2295288"/>
            <a:ext cx="1" cy="3817892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ruta 48"/>
          <p:cNvSpPr txBox="1"/>
          <p:nvPr/>
        </p:nvSpPr>
        <p:spPr>
          <a:xfrm>
            <a:off x="6287199" y="3495305"/>
            <a:ext cx="1171001" cy="1477328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sv-FI" sz="1000" dirty="0" smtClean="0"/>
              <a:t>Stödbehoven </a:t>
            </a:r>
            <a:r>
              <a:rPr lang="sv-FI" sz="1000" dirty="0" smtClean="0"/>
              <a:t>presenteras, även barn med förlängd läroplikt tas </a:t>
            </a:r>
            <a:r>
              <a:rPr lang="sv-FI" sz="1000" dirty="0" smtClean="0"/>
              <a:t>i </a:t>
            </a:r>
            <a:r>
              <a:rPr lang="sv-FI" sz="1000" dirty="0" smtClean="0"/>
              <a:t>beaktande</a:t>
            </a:r>
            <a:r>
              <a:rPr lang="sv-FI" sz="1000" dirty="0" smtClean="0"/>
              <a:t>. </a:t>
            </a:r>
            <a:r>
              <a:rPr lang="sv-FI" sz="1000"/>
              <a:t>F</a:t>
            </a:r>
            <a:r>
              <a:rPr lang="sv-FI" sz="1000" smtClean="0"/>
              <a:t>örslag till resursfördelning </a:t>
            </a:r>
            <a:r>
              <a:rPr lang="sv-FI" sz="1000" dirty="0" smtClean="0"/>
              <a:t>utarbetas.</a:t>
            </a:r>
          </a:p>
          <a:p>
            <a:endParaRPr lang="fi-FI" sz="1000" dirty="0"/>
          </a:p>
        </p:txBody>
      </p:sp>
      <p:cxnSp>
        <p:nvCxnSpPr>
          <p:cNvPr id="22" name="Rak pil 21"/>
          <p:cNvCxnSpPr/>
          <p:nvPr/>
        </p:nvCxnSpPr>
        <p:spPr>
          <a:xfrm flipH="1">
            <a:off x="3764336" y="2727499"/>
            <a:ext cx="249194" cy="28095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 27"/>
          <p:cNvCxnSpPr/>
          <p:nvPr/>
        </p:nvCxnSpPr>
        <p:spPr>
          <a:xfrm>
            <a:off x="7308304" y="4972633"/>
            <a:ext cx="0" cy="3284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19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170</Words>
  <Application>Microsoft Office PowerPoint</Application>
  <PresentationFormat>Bildspel på skärmen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Processbeskrivning: från  förskola till skola Åbo stad, svenska serviceområdet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Processbeskrivning: från  förskola till skola Åbo stad</dc:title>
  <dc:creator>Karlsson Hanna</dc:creator>
  <cp:lastModifiedBy>Kjellman Liliane</cp:lastModifiedBy>
  <cp:revision>25</cp:revision>
  <cp:lastPrinted>2012-08-29T09:17:56Z</cp:lastPrinted>
  <dcterms:created xsi:type="dcterms:W3CDTF">2012-08-27T06:39:04Z</dcterms:created>
  <dcterms:modified xsi:type="dcterms:W3CDTF">2012-08-30T08:39:14Z</dcterms:modified>
  <cp:contentStatus/>
</cp:coreProperties>
</file>