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  <p:sldMasterId id="2147483655" r:id="rId3"/>
  </p:sldMasterIdLst>
  <p:notesMasterIdLst>
    <p:notesMasterId r:id="rId12"/>
  </p:notesMasterIdLst>
  <p:handoutMasterIdLst>
    <p:handoutMasterId r:id="rId13"/>
  </p:handoutMasterIdLst>
  <p:sldIdLst>
    <p:sldId id="270" r:id="rId4"/>
    <p:sldId id="271" r:id="rId5"/>
    <p:sldId id="274" r:id="rId6"/>
    <p:sldId id="281" r:id="rId7"/>
    <p:sldId id="278" r:id="rId8"/>
    <p:sldId id="279" r:id="rId9"/>
    <p:sldId id="280" r:id="rId10"/>
    <p:sldId id="275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1">
          <p15:clr>
            <a:srgbClr val="A4A3A4"/>
          </p15:clr>
        </p15:guide>
        <p15:guide id="2" orient="horz" pos="239">
          <p15:clr>
            <a:srgbClr val="A4A3A4"/>
          </p15:clr>
        </p15:guide>
        <p15:guide id="3" orient="horz" pos="2783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pos="865">
          <p15:clr>
            <a:srgbClr val="A4A3A4"/>
          </p15:clr>
        </p15:guide>
        <p15:guide id="6" pos="5291">
          <p15:clr>
            <a:srgbClr val="A4A3A4"/>
          </p15:clr>
        </p15:guide>
        <p15:guide id="7" pos="2879">
          <p15:clr>
            <a:srgbClr val="A4A3A4"/>
          </p15:clr>
        </p15:guide>
        <p15:guide id="8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7DC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80" autoAdjust="0"/>
    <p:restoredTop sz="99900" autoAdjust="0"/>
  </p:normalViewPr>
  <p:slideViewPr>
    <p:cSldViewPr snapToGrid="0" snapToObjects="1">
      <p:cViewPr varScale="1">
        <p:scale>
          <a:sx n="154" d="100"/>
          <a:sy n="154" d="100"/>
        </p:scale>
        <p:origin x="402" y="126"/>
      </p:cViewPr>
      <p:guideLst>
        <p:guide orient="horz" pos="711"/>
        <p:guide orient="horz" pos="239"/>
        <p:guide orient="horz" pos="2783"/>
        <p:guide orient="horz" pos="1026"/>
        <p:guide pos="865"/>
        <p:guide pos="5291"/>
        <p:guide pos="2879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1B35D-A554-1C46-A8D1-9D72DD41DD25}" type="datetimeFigureOut">
              <a:rPr lang="en-US" smtClean="0"/>
              <a:t>9/9/2015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12B44-70AE-664D-804A-D050CCDBEB5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69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01DBB-C4B9-4BB7-A4ED-959BDA8B9840}" type="datetimeFigureOut">
              <a:rPr lang="fi-FI" smtClean="0"/>
              <a:t>9.9.2015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70401-B64B-4FDE-8895-D7D7BDDBD3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97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1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4" y="0"/>
            <a:ext cx="4573587" cy="5143500"/>
          </a:xfrm>
          <a:blipFill rotWithShape="1">
            <a:blip r:embed="rId2"/>
            <a:srcRect/>
            <a:stretch>
              <a:fillRect t="-20531" b="-1284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12,7 x 19,05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4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312964"/>
            <a:ext cx="4140000" cy="2160000"/>
          </a:xfrm>
          <a:blipFill rotWithShape="1">
            <a:blip r:embed="rId2"/>
            <a:srcRect/>
            <a:stretch>
              <a:fillRect t="-50014" b="-41652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2809656"/>
            <a:ext cx="3511708" cy="145671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667197" y="1376358"/>
            <a:ext cx="3511708" cy="12752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2648436"/>
            <a:ext cx="4140000" cy="2160000"/>
          </a:xfrm>
          <a:blipFill rotWithShape="1">
            <a:blip r:embed="rId3"/>
            <a:srcRect/>
            <a:stretch>
              <a:fillRect t="-20915" b="-12601"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pic>
        <p:nvPicPr>
          <p:cNvPr id="7" name="Picture 6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17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4266000"/>
          </a:xfrm>
          <a:blipFill rotWithShape="1">
            <a:blip r:embed="rId2"/>
            <a:srcRect/>
            <a:stretch>
              <a:fillRect t="-21446" b="-1749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4468631"/>
            <a:ext cx="6626252" cy="674869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143500"/>
          </a:xfrm>
          <a:blipFill rotWithShape="1">
            <a:blip r:embed="rId2"/>
            <a:srcRect/>
            <a:stretch>
              <a:fillRect t="-17927" b="-15407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7" name="Picture 6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79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795806"/>
            <a:ext cx="1370090" cy="717808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1" y="3893082"/>
            <a:ext cx="5902175" cy="697424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1" y="1801907"/>
            <a:ext cx="7733725" cy="138538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6734175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379810"/>
            <a:ext cx="7412952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9" y="1376363"/>
            <a:ext cx="3306721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376363"/>
            <a:ext cx="3187392" cy="304343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121013"/>
            <a:ext cx="6031310" cy="165503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10" y="2121012"/>
            <a:ext cx="1773017" cy="1087167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9" y="1376363"/>
            <a:ext cx="7104061" cy="3043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7782839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379811"/>
            <a:ext cx="3829050" cy="1175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379810"/>
            <a:ext cx="3463327" cy="74890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045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3" y="1801906"/>
            <a:ext cx="8091213" cy="2408660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3" y="2256229"/>
            <a:ext cx="8091213" cy="1385387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2" name="Picture 1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807" y="1103871"/>
            <a:ext cx="676860" cy="94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tsikko ja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8313" y="141685"/>
            <a:ext cx="6551612" cy="8096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aulukon paikkamerkki 2"/>
          <p:cNvSpPr>
            <a:spLocks noGrp="1"/>
          </p:cNvSpPr>
          <p:nvPr>
            <p:ph type="tbl" idx="1"/>
          </p:nvPr>
        </p:nvSpPr>
        <p:spPr>
          <a:xfrm>
            <a:off x="468314" y="1221582"/>
            <a:ext cx="8131175" cy="329446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>
          <a:xfrm>
            <a:off x="8229600" y="4686300"/>
            <a:ext cx="6858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29E6CB-CEDA-43FD-8C20-E17215A7FF60}" type="slidenum">
              <a:rPr lang="fi-FI" altLang="fi-FI"/>
              <a:pPr/>
              <a:t>‹#›</a:t>
            </a:fld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948066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 b="14292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2" y="1337650"/>
            <a:ext cx="1119784" cy="192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3" b="16901"/>
          <a:stretch/>
        </p:blipFill>
        <p:spPr>
          <a:xfrm>
            <a:off x="0" y="0"/>
            <a:ext cx="9144000" cy="4320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60" y="2808528"/>
            <a:ext cx="2162363" cy="113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16" b="18934"/>
          <a:stretch/>
        </p:blipFill>
        <p:spPr>
          <a:xfrm>
            <a:off x="0" y="0"/>
            <a:ext cx="9144000" cy="43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60" y="4547038"/>
            <a:ext cx="8524715" cy="192081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9240740" y="2108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377" y="886177"/>
            <a:ext cx="1633825" cy="28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9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97483" b="-40389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25,4 x 9,5 cm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3403" y="3249004"/>
            <a:ext cx="6031310" cy="919319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10" y="3249003"/>
            <a:ext cx="1773017" cy="91931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3"/>
            <a:srcRect/>
            <a:stretch>
              <a:fillRect t="-109318" b="-25744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2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2565000"/>
          </a:xfrm>
          <a:blipFill rotWithShape="1">
            <a:blip r:embed="rId2"/>
            <a:srcRect/>
            <a:stretch>
              <a:fillRect t="-3258" b="-3054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3306448"/>
            <a:ext cx="7632950" cy="1456052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7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7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7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84911" y="2820461"/>
            <a:ext cx="7632950" cy="4859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5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9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URKUABO_VAAK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1"/>
            <a:ext cx="1023518" cy="53521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4" descr="TURKUABO_VAAK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pic>
        <p:nvPicPr>
          <p:cNvPr id="8" name="Picture 7" descr="TURKUABO_VAAK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6111812"/>
            <a:ext cx="1241463" cy="649182"/>
          </a:xfrm>
          <a:prstGeom prst="rect">
            <a:avLst/>
          </a:prstGeom>
        </p:spPr>
      </p:pic>
      <p:pic>
        <p:nvPicPr>
          <p:cNvPr id="9" name="Picture 8" descr="TURKUABO_VAAKA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06" y="6264212"/>
            <a:ext cx="1241463" cy="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4" r:id="rId2"/>
    <p:sldLayoutId id="2147483692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386408"/>
            <a:ext cx="7412159" cy="74156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6" r:id="rId2"/>
    <p:sldLayoutId id="2147483688" r:id="rId3"/>
    <p:sldLayoutId id="2147483678" r:id="rId4"/>
    <p:sldLayoutId id="2147483689" r:id="rId5"/>
    <p:sldLayoutId id="2147483680" r:id="rId6"/>
    <p:sldLayoutId id="2147483681" r:id="rId7"/>
    <p:sldLayoutId id="2147483690" r:id="rId8"/>
    <p:sldLayoutId id="2147483682" r:id="rId9"/>
    <p:sldLayoutId id="2147483685" r:id="rId10"/>
    <p:sldLayoutId id="2147483691" r:id="rId11"/>
  </p:sldLayoutIdLst>
  <p:hf sldNum="0" hdr="0" ftr="0" dt="0"/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6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1" y="379811"/>
            <a:ext cx="7412952" cy="74890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379388"/>
            <a:ext cx="6733382" cy="3041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pic>
        <p:nvPicPr>
          <p:cNvPr id="6" name="Picture 5" descr="TURKUABO_WHITE-0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7" y="4421230"/>
            <a:ext cx="1021572" cy="5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4" r:id="rId3"/>
    <p:sldLayoutId id="2147483656" r:id="rId4"/>
    <p:sldLayoutId id="2147483657" r:id="rId5"/>
    <p:sldLayoutId id="2147483661" r:id="rId6"/>
    <p:sldLayoutId id="2147483662" r:id="rId7"/>
  </p:sldLayoutIdLst>
  <p:hf sldNum="0" hdr="0" ftr="0" dt="0"/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700" kern="1200">
          <a:solidFill>
            <a:schemeClr val="tx1"/>
          </a:solidFill>
          <a:latin typeface="Arial"/>
          <a:ea typeface="+mn-ea"/>
          <a:cs typeface="Arial"/>
        </a:defRPr>
      </a:lvl2pPr>
      <a:lvl3pPr marL="54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3pPr>
      <a:lvl4pPr marL="90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700" kern="1200">
          <a:solidFill>
            <a:schemeClr val="tx1"/>
          </a:solidFill>
          <a:latin typeface="Arial"/>
          <a:ea typeface="+mn-ea"/>
          <a:cs typeface="Arial"/>
        </a:defRPr>
      </a:lvl4pPr>
      <a:lvl5pPr marL="12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7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8</a:t>
            </a:r>
            <a:r>
              <a:rPr lang="fi-FI" noProof="0" dirty="0" smtClean="0"/>
              <a:t>.9.2015</a:t>
            </a:r>
            <a:endParaRPr lang="fi-FI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dirty="0" smtClean="0"/>
              <a:t>Avopalveluiden tehostamistoimenpiteet</a:t>
            </a:r>
            <a:endParaRPr lang="fi-FI" sz="3600" noProof="0" dirty="0"/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18" y="-88965"/>
            <a:ext cx="6476241" cy="508172"/>
          </a:xfrm>
        </p:spPr>
        <p:txBody>
          <a:bodyPr/>
          <a:lstStyle/>
          <a:p>
            <a:r>
              <a:rPr lang="fi-FI" altLang="fi-FI" sz="2000" b="0" dirty="0" smtClean="0"/>
              <a:t>Kotihoidon ja avopalveluiden tehostamistoimenpiteet 1/7</a:t>
            </a:r>
          </a:p>
        </p:txBody>
      </p:sp>
      <p:graphicFrame>
        <p:nvGraphicFramePr>
          <p:cNvPr id="2772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251157"/>
              </p:ext>
            </p:extLst>
          </p:nvPr>
        </p:nvGraphicFramePr>
        <p:xfrm>
          <a:off x="87118" y="387779"/>
          <a:ext cx="9056882" cy="4765631"/>
        </p:xfrm>
        <a:graphic>
          <a:graphicData uri="http://schemas.openxmlformats.org/drawingml/2006/table">
            <a:tbl>
              <a:tblPr/>
              <a:tblGrid>
                <a:gridCol w="1582194"/>
                <a:gridCol w="2149043"/>
                <a:gridCol w="1508557"/>
                <a:gridCol w="2126511"/>
                <a:gridCol w="1690577"/>
              </a:tblGrid>
              <a:tr h="68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28600" marR="0" lvl="0" indent="-228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Henkilöstöön kohdistuvat toimenpiteet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endParaRPr kumimoji="0" lang="fi-FI" altLang="fi-FI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Stepit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Aikataulu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Konkreettinen tavoitetila ja vaikutus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Tarvittavat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9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Henkilöstön työn suunnittelun ja henkilöstön käytön tehostaminen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Varahenkilöstötoimin-nan</a:t>
                      </a: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kehittäminen resurssipooliksi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Resurssipoolin perustaminen henkilöstösiirtojen avulla: työntekijämäärä 30 hlö/12-2015, 50 hlö/12-2016 (Nyt 18 hlö)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Resurssipoolin keskitetty toiminta ja sen johtaminen edellyttää esimiesvakanssia (tilapäinen vakanssipäätös)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Henkilöstön siirto resurssipooliin tapahtuu sovitun työaikaseurannan raja-arvon alittuessa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Ensimmäiset siirrot 11/2014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YT- menettelyn mukaiset työpaikkakokoukset syys- lokakuu 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Jatkossa siirrot 2015: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Syys- lokakuu 2 hlöä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Lokakuu 2 hlöä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Marraskuu 4 hlöä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Joulukuu 4 hlöä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Jatkossa siirrot 2016: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kuukausittain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Henkilöstön työpäivät  on suunniteltu optimaalisesti, henkilöstöresurssi liikkuu tarpeita vastaavasti ja joustavasti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Resurssien käyttö tehostuu henkilöstöresurssilla saadaan tuotettua tarvittavat palvelut  ja sijaisten käyttö vähenee resurssipoolin myötä,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htv alenee vuositasolla 12 </a:t>
                      </a:r>
                      <a:r>
                        <a:rPr kumimoji="0" lang="fi-FI" altLang="fi-FI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htv</a:t>
                      </a: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yhteensä  414 000 €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Avopalveluiden johtoryhmän päätös 6.10.2014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Päätös resurssipoolin esimiesjärjestelystä tilapäisestä palkkaamisluvasta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096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Optimointijärjestelmän käyttöönotto kotihoitoon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Työnjärjestelijöiden määrän vähentäminen jatkuu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Lääkkeiden koneellisen annosjakelun käynnistäminen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Käyttöönoton käynnistäminen syksy 2015 (päätökset hankinnasta)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Työnjärjestelijöiden työpanoksen uudelleen kohdentaminen käynnistynyt 1.10.2014 alkaen 1. aalto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 aalto optimointi-järjestelmän käyttöönoton yhteydessä 3/2016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2015- 2016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Työnsuunnitteluprosessi ja henkilöstön käyttö ja kohdentaminen tehostuu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Henkilöstön työaikaa vapautuu välittömään asiakastyöhön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Toimialajohtajan perustama optimointijärjestelmää arvioivan työryhmän lopputulos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Lautakunnan päätös hankinnasta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Käyttöönottoprojektin käynnistäminen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4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902709"/>
              </p:ext>
            </p:extLst>
          </p:nvPr>
        </p:nvGraphicFramePr>
        <p:xfrm>
          <a:off x="127630" y="649858"/>
          <a:ext cx="8785225" cy="3154680"/>
        </p:xfrm>
        <a:graphic>
          <a:graphicData uri="http://schemas.openxmlformats.org/drawingml/2006/table">
            <a:tbl>
              <a:tblPr/>
              <a:tblGrid>
                <a:gridCol w="1812590"/>
                <a:gridCol w="1870347"/>
                <a:gridCol w="1133022"/>
                <a:gridCol w="1984633"/>
                <a:gridCol w="1984633"/>
              </a:tblGrid>
              <a:tr h="3220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 Henkilöstöön kohdentuvat toimenpiteet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Stepit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Aikataulu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Konkreettinen tavoitetila ja vaikutus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Tarvittavat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5421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Työhyvinvointihanke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henkilöstön työhyvinvoinnin ja kotihoidon tuottavuuden parantamiseksi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2015- 2017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Käynnissä sisäinen kotihoidon </a:t>
                      </a:r>
                      <a:r>
                        <a:rPr kumimoji="0" lang="fi-FI" altLang="fi-FI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työhyvinvointihanke</a:t>
                      </a: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(kuuluu kehittämissalkkuun)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Koko henkilökunnan työhyvinvointikysely 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Vaikuttavuusinvestointi (</a:t>
                      </a:r>
                      <a:r>
                        <a:rPr kumimoji="0" lang="fi-FI" altLang="fi-FI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SIB-hanke</a:t>
                      </a: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, selvittelyssä)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Johtamisosaamisen lisääminen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Syyskuu 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Lokakuu 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henkilöstön työhyvinvointi ja tuottavuus lisääntyy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Kotihoidossa on hyvinvoiva, osaava, motivoitunut, sitoutunut ja tuottava henkilökunta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Sairauspoissaolot vähenevät  1% yksikkö (6.5-&gt;5.5) vuosi 2016  kustannusvaikutus 233 000€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linjaorganisaation päätökset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Vaikuttavuusinvestointi-hankkeeseen toimialajohtajan päätös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18" y="-88965"/>
            <a:ext cx="6892801" cy="508172"/>
          </a:xfrm>
        </p:spPr>
        <p:txBody>
          <a:bodyPr/>
          <a:lstStyle/>
          <a:p>
            <a:r>
              <a:rPr lang="fi-FI" altLang="fi-FI" sz="2000" b="0" dirty="0"/>
              <a:t>Kotihoidon ja avopalveluiden tehostamistoimenpiteet  </a:t>
            </a:r>
            <a:r>
              <a:rPr lang="fi-FI" altLang="fi-FI" sz="2000" b="0" dirty="0" smtClean="0"/>
              <a:t>2/7</a:t>
            </a:r>
          </a:p>
        </p:txBody>
      </p:sp>
    </p:spTree>
    <p:extLst>
      <p:ext uri="{BB962C8B-B14F-4D97-AF65-F5344CB8AC3E}">
        <p14:creationId xmlns:p14="http://schemas.microsoft.com/office/powerpoint/2010/main" val="34873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52" y="44143"/>
            <a:ext cx="6576648" cy="508172"/>
          </a:xfrm>
        </p:spPr>
        <p:txBody>
          <a:bodyPr/>
          <a:lstStyle/>
          <a:p>
            <a:r>
              <a:rPr lang="fi-FI" altLang="fi-FI" sz="2000" b="0" dirty="0"/>
              <a:t>Kotihoidon ja avopalveluiden tehostamistoimenpiteet  3/7</a:t>
            </a:r>
            <a:endParaRPr lang="fi-FI" altLang="fi-FI" sz="2000" b="0" dirty="0" smtClean="0"/>
          </a:p>
        </p:txBody>
      </p:sp>
      <p:graphicFrame>
        <p:nvGraphicFramePr>
          <p:cNvPr id="2772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57038"/>
              </p:ext>
            </p:extLst>
          </p:nvPr>
        </p:nvGraphicFramePr>
        <p:xfrm>
          <a:off x="127630" y="512317"/>
          <a:ext cx="8940170" cy="4564508"/>
        </p:xfrm>
        <a:graphic>
          <a:graphicData uri="http://schemas.openxmlformats.org/drawingml/2006/table">
            <a:tbl>
              <a:tblPr/>
              <a:tblGrid>
                <a:gridCol w="1844558"/>
                <a:gridCol w="1903334"/>
                <a:gridCol w="1153006"/>
                <a:gridCol w="2019636"/>
                <a:gridCol w="2019636"/>
              </a:tblGrid>
              <a:tr h="560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 Asiakkaisiin kohdentuvat toimenpiteet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Stepit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Aikataulu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Konkreettinen tavoitetila ja vaikutus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Tarvittavat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218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Palvelujen optimaalinen kohdentuminen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asiakkuuden tiukempi määrittely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kriteerien uudistaminen (RAI Maple -3)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Kevyiden ja raskaiden palveluiden, 1. ja 5. palveluluokkien, tarkoituksenmukaisuuden arviointi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palvelusetelitoiminnan keskittäminen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Aloitus syyskuu 2015, kriteerit lautakuntaan loka- marraskuu 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jatkuva prosessi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10/2015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Kotihoito pystyy tuottamaan asiakkaiden tarvitsemat palvelut oikea-aikaisesti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Ensimmäisen palveluluokan asiakasmäärä putoaa 100/vuosi 2016, palvelut kohdentuu enemmän apua tarvitseville.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Vapautuva resurssi on -2htv  =  69 012€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Kotihoidossa hoidetaan vain sellaisia asiakkaita, joiden hoitaminen on tarkoituksenmukaista julkisena palveluna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Kriteerien vahvistaminen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fi-FI" altLang="fi-FI" sz="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-128"/>
                        <a:cs typeface="+mn-cs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933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asiakkuuden arviointi ja määrittely toteutetaan Palvelutorilla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Keskitetyn palvelutarpeen arviointiyksikön perustaminen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Asiakasohjaus kotihoidon tarpeen määrittelystä siirtyy alueilta Palvelutorin palveluohjaajille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Palvelutorilla käytössä lyhyt toimintakykyarviointi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Ohjaus muihin palveluihin tai yksityisille palveluntuottajille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palveluiden sisäänotto arviointiyksikön kautta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Tiedotus asiasta syyskuu 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Marraskuu 2015 toimintakyky-arvioinnit käytössä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1.4.2016 alkaen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Asiakkaat selviytyvät mahdollisimman pitkään omatoimisina ilman kaupungin järjestämän kotihoidon palveluja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Selkeyttää kotihoidon sisäänottoa, luo tasavertaisen arvioinnin ja päätökset palveluista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Asiakkaiden arviointi moniammatillisesti ja tasalaatuisesti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Lautakunnan päätös Palvelutorista 19.5.2015 §97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 päätös palvelutarpeen arviointiyksikön</a:t>
                      </a: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</a:t>
                      </a: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perustamisesta ja tiloista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52" y="44143"/>
            <a:ext cx="6576648" cy="508172"/>
          </a:xfrm>
        </p:spPr>
        <p:txBody>
          <a:bodyPr/>
          <a:lstStyle/>
          <a:p>
            <a:r>
              <a:rPr lang="fi-FI" altLang="fi-FI" sz="2000" b="0" dirty="0" smtClean="0"/>
              <a:t>Kotihoidon ja avopalveluiden tehostamistoimenpiteet 4/7</a:t>
            </a:r>
          </a:p>
        </p:txBody>
      </p:sp>
      <p:graphicFrame>
        <p:nvGraphicFramePr>
          <p:cNvPr id="2772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162636"/>
              </p:ext>
            </p:extLst>
          </p:nvPr>
        </p:nvGraphicFramePr>
        <p:xfrm>
          <a:off x="127630" y="649858"/>
          <a:ext cx="8940170" cy="4390436"/>
        </p:xfrm>
        <a:graphic>
          <a:graphicData uri="http://schemas.openxmlformats.org/drawingml/2006/table">
            <a:tbl>
              <a:tblPr/>
              <a:tblGrid>
                <a:gridCol w="1844558"/>
                <a:gridCol w="1903334"/>
                <a:gridCol w="1153006"/>
                <a:gridCol w="2019636"/>
                <a:gridCol w="2019636"/>
              </a:tblGrid>
              <a:tr h="560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 Työn edellytyksiin ja työvälineisiin kohdistuvat toimenpiteet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Stepit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Aikataulu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Konkreettinen tavoitetila ja vaikutus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Tarvittavat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62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logistiikan parantaminen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Autokannan uudistaminen ja lisääminen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Satelliittiautotoiminnan vakiinnuttaminen ja laajentaminen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Lähipalvelualuerajojen, tiimien ja sairaanhoitajien tehtävien uudelleen arviointi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Esitys 5.5.2015, 2737-2015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Hankinta loppuvuosi 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Alkoi 10/2014 – jatkuu 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10/2015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Henkilöstöllä on käytössä toimivat työvälineet, jotka mahdollistavat tehokkaan toiminnan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Toiminta tehostuu, henkilökunnan välimatkoihin käytettävä työaika vähenee ja oman auton käytön kilometrikorvaukset vähenevät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Päätös autojen hankinnasta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Päätös satelliittiautotoiminnan vakiinnuttamisesta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Linjajohdon päätös uusista aluerajoista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567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Palveluiden digitalisointi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Kirjaamisen välineiden parantaminen, kannettavat ja tabletit, mobiilit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Etäyhteyskonsultaatiot esim. kotihoidon sairaanhoitaja-  lääkäri ja yhteys muihin ammattilaisiin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Hankinta 2015- 2016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2016- 2017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Välittömän asiakastyön tehostuminen 5%.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Virtuaalinen työpöytäratkaisuprojekti (</a:t>
                      </a:r>
                      <a:r>
                        <a:rPr kumimoji="0" lang="fi-FI" altLang="fi-FI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It-</a:t>
                      </a: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palvelujohtaja 4.9.2015 § 49)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ja muut asiaan liittyvät hankkeet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7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52" y="44143"/>
            <a:ext cx="6576648" cy="508172"/>
          </a:xfrm>
        </p:spPr>
        <p:txBody>
          <a:bodyPr/>
          <a:lstStyle/>
          <a:p>
            <a:r>
              <a:rPr lang="fi-FI" altLang="fi-FI" sz="2000" b="0" dirty="0" smtClean="0"/>
              <a:t>Kotihoidon ja avopalveluiden tehostamistoimenpiteet 5/7</a:t>
            </a:r>
          </a:p>
        </p:txBody>
      </p:sp>
      <p:graphicFrame>
        <p:nvGraphicFramePr>
          <p:cNvPr id="2772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615141"/>
              </p:ext>
            </p:extLst>
          </p:nvPr>
        </p:nvGraphicFramePr>
        <p:xfrm>
          <a:off x="127628" y="552314"/>
          <a:ext cx="8933243" cy="4502562"/>
        </p:xfrm>
        <a:graphic>
          <a:graphicData uri="http://schemas.openxmlformats.org/drawingml/2006/table">
            <a:tbl>
              <a:tblPr/>
              <a:tblGrid>
                <a:gridCol w="1701172"/>
                <a:gridCol w="1552353"/>
                <a:gridCol w="1222745"/>
                <a:gridCol w="2902688"/>
                <a:gridCol w="1554285"/>
              </a:tblGrid>
              <a:tr h="5458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 Organisatoriset  ja laadulliset toimenpiteet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Stepit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Aikataulu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Konkreettinen tavoitetila ja vaikutus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Tarvittavat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424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Tiedolla johtamisen tehostaminen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RAI- järjestelmän käyttö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Osin Hyton yhteinen hanke (Sote DW), osittain kotihoidon sisäinen (toiminnanohjausjärjestelmä)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RAI- järjestelmän </a:t>
                      </a:r>
                      <a:r>
                        <a:rPr kumimoji="0" lang="fi-FI" altLang="fi-FI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käyttöönottokoulutuk-</a:t>
                      </a: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set ja käytön vakiinnuttaminen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Käynnissä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Käynnistynyt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1. aalto 2/ 2015,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2. aalto 9/ 2015,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3. aalto ja RAI-avainhenkilöiden koulutus 2016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Resurssien optimaalinen johtaminen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Hoitotyön laadun ja vaikuttavuuden varmistaminen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Osaamisen kehittäminen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Asiakkaiden voimavarojen ja kuntoutusmahdollisuuksien tunnistaminen paranee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Hankintapäätös tehty </a:t>
                      </a:r>
                      <a:r>
                        <a:rPr kumimoji="0" lang="fi-FI" altLang="fi-FI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Perla</a:t>
                      </a: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19.12.2012  § 436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886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Henkilöstörakenteen kehittäminen vastaamaan hoidon vaativuutta ja tehokasta toimintaa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Kotiavustaja- ja kodinhoitaja- vakanssien muuttaminen lähihoitajiksi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heti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Lisääntynyt palkkakustannus katetaan  työn tehostumisella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Hoitajien tarkoituksenmukainen ja monipuolinen käyttö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Resurssien käyttö tehostuu ja tyhjäkäyttö poistuu,  osaaminen vastaa asiakkaiden tarpeita, sama työntekijä pystyy tekemään myös sairaanhoidollista työtä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Päätös vakanssinimikkeiden muuttamisesta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2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752" y="44143"/>
            <a:ext cx="6576648" cy="508172"/>
          </a:xfrm>
        </p:spPr>
        <p:txBody>
          <a:bodyPr/>
          <a:lstStyle/>
          <a:p>
            <a:r>
              <a:rPr lang="fi-FI" altLang="fi-FI" sz="2000" b="0" dirty="0" smtClean="0"/>
              <a:t>Kotihoidon ja avopalveluiden tehostamistoimenpiteet 6/7</a:t>
            </a:r>
          </a:p>
        </p:txBody>
      </p:sp>
      <p:graphicFrame>
        <p:nvGraphicFramePr>
          <p:cNvPr id="2772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6919458"/>
              </p:ext>
            </p:extLst>
          </p:nvPr>
        </p:nvGraphicFramePr>
        <p:xfrm>
          <a:off x="127629" y="552316"/>
          <a:ext cx="8891680" cy="4476884"/>
        </p:xfrm>
        <a:graphic>
          <a:graphicData uri="http://schemas.openxmlformats.org/drawingml/2006/table">
            <a:tbl>
              <a:tblPr/>
              <a:tblGrid>
                <a:gridCol w="1834553"/>
                <a:gridCol w="2025027"/>
                <a:gridCol w="1148317"/>
                <a:gridCol w="2115879"/>
                <a:gridCol w="1767904"/>
              </a:tblGrid>
              <a:tr h="422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4. Organisatoriset ja laadulliset toimenpiteet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Stepit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Aikataulu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Konkreettinen tavoitetila ja vaikutus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Tarvittavat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054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Hyvinvointikeskustoi-minnan</a:t>
                      </a:r>
                      <a:r>
                        <a:rPr kumimoji="0" lang="fi-FI" altLang="fi-FI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uudelleen arviointi 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Arvioidaan hyvinvointikeskusten nykyistä toimintaa ja kehitetään toimintaa vastaamaan tulevaisuuden tarpeita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Käydään läpi henkilökunnan toimenkuvat ja roolit vastaamaan muuttuvia tarpeita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Vahvistetaan järjestöjen ja yhdistysten roolia ennaltaehkäisevän toiminnan tuottamisessa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Arvioidaan tilojen käyttö uudelleen ja tehostetaan tilojen käyttöä yhteistyössä yhdistysten ja järjestöjen kanssa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Hyvinvointikeskuksissa kuntouttavaa ryhmätoimintaa kotihoidon asiakkaille ja erityisryhmille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Kuljetusten järjestäminen ikääntyville asiakkaille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5- 10/ 2015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Suunnitteluvaihe 4- 10/ 2015, toteutus jatkuu siitä eteenpäin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-128"/>
                          <a:cs typeface="+mn-cs"/>
                        </a:rPr>
                        <a:t>Asiakkaat selviytyvät mahdollisimman pitkään omatoimisina ilman kotihoidon palveluja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Resurssit suuntautuvat syrjäytymisvaarassa  olevien ikäihmisten palveluihin, jolloin toiminta tukee kotihoidon työtä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Yhteistyö kotihoidon kanssa vahvistuu (yhteinen asiakkuus)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Järjestöjen ja vapaaehtoistoimijoiden rooli ennaltaehkäisevässä työssä vahvistuu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Lautakuntakäsittely tilojen suhteen syyskuussa 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20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28" name="Group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109836"/>
              </p:ext>
            </p:extLst>
          </p:nvPr>
        </p:nvGraphicFramePr>
        <p:xfrm>
          <a:off x="87118" y="360892"/>
          <a:ext cx="9056883" cy="4788391"/>
        </p:xfrm>
        <a:graphic>
          <a:graphicData uri="http://schemas.openxmlformats.org/drawingml/2006/table">
            <a:tbl>
              <a:tblPr/>
              <a:tblGrid>
                <a:gridCol w="1868638"/>
                <a:gridCol w="1928182"/>
                <a:gridCol w="1168059"/>
                <a:gridCol w="2252570"/>
                <a:gridCol w="1839434"/>
              </a:tblGrid>
              <a:tr h="3820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4. Organisatoriset  ja laadulliset toimenpiteet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Stepit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Aikataulu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Konkreettinen tavoitetila ja vaikutus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fi-FI" altLang="fi-FI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Tarvittavat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3997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Sairaalasta kotiutusten tehostaminen ja laitoshoitoon joutumisen ehkäiseminen/myöhentäminen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Asiakaslähtöisen kotiutumis- ja kuntoutumisprosessin kehittämishanke (kuuluu kehittämissalkkuun)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Kotiutusten tehostaminen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Kotihoidon intensiivitiimihanke – Pilottikokeilu –toiminnan ja vaikuttavuuden arviointi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- Ennakoiva kotiutussuunnitelma sairaalassa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-ISBAR-tarkistuslistan käyttöön  ottaminen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Kotiinkuntoutumistoiminnan kehittäminen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-viikonloppukotiutusten   varmistaminen&gt;TOP5-lista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-kotiinkuntoutumistoiminnan ja kotihoidon joustavan yhteistyön lisääminen (yhteinen asiakkuus)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Kuntouttava kotihoito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-kotikuntoutusmallin kehittäminen kotihoitoon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-IKINÄ-mallin (kaatumisten ehkäiseminen) jalkauttaminen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Suunnittelu ja toteutus kevät -15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05/12 -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11/12</a:t>
                      </a: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10/2015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1.10.2015 alkaen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Syksy 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fi-FI" altLang="fi-FI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Suunnittelu syksy 2015, toteutus 2016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Kotona asumista tuetaan kuntouttavalla työotteella ja ehkäistään laitoshoitoon joutumista. 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Optimaaliset sairaalajaksot, vain sairaalahoidon tarpeessa olevat asiakkaat sairaalassa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Siirtoviivemaksujen vähentyminen osaltaan intensiivitiimin ja tehokkaiden kotiutusten vaikutusta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Sairaalahoitopäivät vähenevät ja hoitojaksot lyhenevät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Asiakkaat kotiutuvat turvallisesti ja oikea-aikaisesti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Asiakkaiden kotikuntoutus tehostuu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Asiakkaat pysyvät kotona pitempään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Kaatumiset vähenevät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Kokonaisvaltainen asiakkaan hoitopolku toteutuu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Eri toimijoiden yhteistyön parantaminen (sairaalat, eri yksiköt, kotihoito)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Kustannusvaikutus merkittävä Vanhus- ja vammaispalveluissa sekä terveyspalveluissa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Esim. yksi lonkkamurtuma vähemmän/lähipalvelualue vaikutus 440 000€/v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fi-FI" altLang="fi-FI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98AAD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fi-FI" altLang="fi-FI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Tarvittavien johtoryhmien päätökset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18" y="-147280"/>
            <a:ext cx="7106161" cy="508172"/>
          </a:xfrm>
        </p:spPr>
        <p:txBody>
          <a:bodyPr/>
          <a:lstStyle/>
          <a:p>
            <a:r>
              <a:rPr lang="fi-FI" altLang="fi-FI" sz="2000" b="0" dirty="0"/>
              <a:t>Kotihoidon ja avopalveluiden tehostamistoimenpiteet  </a:t>
            </a:r>
            <a:r>
              <a:rPr lang="fi-FI" altLang="fi-FI" sz="2000" b="0" dirty="0" smtClean="0"/>
              <a:t>7/7</a:t>
            </a:r>
          </a:p>
        </p:txBody>
      </p:sp>
    </p:spTree>
    <p:extLst>
      <p:ext uri="{BB962C8B-B14F-4D97-AF65-F5344CB8AC3E}">
        <p14:creationId xmlns:p14="http://schemas.microsoft.com/office/powerpoint/2010/main" val="34873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RKU_PPT_16-9">
  <a:themeElements>
    <a:clrScheme name="Custom 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TURKU_PPT_16-9</Template>
  <TotalTime>1040</TotalTime>
  <Words>1076</Words>
  <Application>Microsoft Office PowerPoint</Application>
  <PresentationFormat>Näytössä katseltava esitys (16:9)</PresentationFormat>
  <Paragraphs>290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ＭＳ Ｐゴシック</vt:lpstr>
      <vt:lpstr>Arial</vt:lpstr>
      <vt:lpstr>Calibri</vt:lpstr>
      <vt:lpstr>Courier New</vt:lpstr>
      <vt:lpstr>Lucida Grande</vt:lpstr>
      <vt:lpstr>TURKU_PPT_16-9</vt:lpstr>
      <vt:lpstr>Kuvalliset</vt:lpstr>
      <vt:lpstr>Värilliset</vt:lpstr>
      <vt:lpstr>Avopalveluiden tehostamistoimenpiteet</vt:lpstr>
      <vt:lpstr>Kotihoidon ja avopalveluiden tehostamistoimenpiteet 1/7</vt:lpstr>
      <vt:lpstr>Kotihoidon ja avopalveluiden tehostamistoimenpiteet  2/7</vt:lpstr>
      <vt:lpstr>Kotihoidon ja avopalveluiden tehostamistoimenpiteet  3/7</vt:lpstr>
      <vt:lpstr>Kotihoidon ja avopalveluiden tehostamistoimenpiteet 4/7</vt:lpstr>
      <vt:lpstr>Kotihoidon ja avopalveluiden tehostamistoimenpiteet 5/7</vt:lpstr>
      <vt:lpstr>Kotihoidon ja avopalveluiden tehostamistoimenpiteet 6/7</vt:lpstr>
      <vt:lpstr>Kotihoidon ja avopalveluiden tehostamistoimenpiteet  7/7</vt:lpstr>
    </vt:vector>
  </TitlesOfParts>
  <Company>Turun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Mäkelä Mari</dc:creator>
  <cp:lastModifiedBy>Railamaa Jaana</cp:lastModifiedBy>
  <cp:revision>145</cp:revision>
  <cp:lastPrinted>2015-03-30T13:04:50Z</cp:lastPrinted>
  <dcterms:created xsi:type="dcterms:W3CDTF">2015-08-25T07:45:13Z</dcterms:created>
  <dcterms:modified xsi:type="dcterms:W3CDTF">2015-09-09T07:56:35Z</dcterms:modified>
</cp:coreProperties>
</file>