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9"/>
  </p:notesMasterIdLst>
  <p:handoutMasterIdLst>
    <p:handoutMasterId r:id="rId10"/>
  </p:handoutMasterIdLst>
  <p:sldIdLst>
    <p:sldId id="256" r:id="rId2"/>
    <p:sldId id="260" r:id="rId3"/>
    <p:sldId id="267" r:id="rId4"/>
    <p:sldId id="264" r:id="rId5"/>
    <p:sldId id="265" r:id="rId6"/>
    <p:sldId id="266" r:id="rId7"/>
    <p:sldId id="263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FFB92F"/>
    <a:srgbClr val="00468B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>
        <p:scale>
          <a:sx n="120" d="100"/>
          <a:sy n="120" d="100"/>
        </p:scale>
        <p:origin x="-1374" y="-72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8.4.2015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8.4.2015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8.4.2015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8.4.2015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8.4.2015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8.4.2015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8.4.2015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8.4.2015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8.4.2015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8.4.2015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8.4.2015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Palloiluhallin tarkistettu hankesuunnitelma</a:t>
            </a:r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Liikuntalautakunta 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.4.2015</a:t>
            </a:r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4ED2EF-5F81-BF4E-B183-FC9EBAF08F64}" type="datetime1">
              <a:rPr lang="fi-FI" smtClean="0">
                <a:latin typeface="Calibri" panose="020F0502020204030204" pitchFamily="34" charset="0"/>
                <a:cs typeface="Calibri" panose="020F0502020204030204" pitchFamily="34" charset="0"/>
              </a:rPr>
              <a:t>8.4.2015</a:t>
            </a:fld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Nora </a:t>
            </a:r>
            <a:r>
              <a:rPr lang="fi-FI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Hilden</a:t>
            </a:r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fld>
            <a:endParaRPr lang="fi-FI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5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>
                <a:latin typeface="Calibri" panose="020F0502020204030204" pitchFamily="34" charset="0"/>
                <a:cs typeface="Calibri" panose="020F0502020204030204" pitchFamily="34" charset="0"/>
              </a:rPr>
              <a:t>8.4.2015</a:t>
            </a:fld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Nora </a:t>
            </a:r>
            <a:r>
              <a:rPr lang="fi-FI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Hilden</a:t>
            </a:r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fld>
            <a:endParaRPr lang="fi-FI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Palloiluhallin hankinnan käynnistäminen</a:t>
            </a:r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fi-FI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Turun 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kaupunginhallitus päätti 3.3.2014 kokouksessaan Palloiluhallin hankinnan </a:t>
            </a:r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käynnistämisen valmistelusta:</a:t>
            </a:r>
          </a:p>
          <a:p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Asemakaavanmuutos 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palloiluhallin </a:t>
            </a:r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toteuttamiseksi osoitteeseen 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Lemminkäisenkatu 32 </a:t>
            </a:r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  <a:p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Palloiluhallin 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hankesuunnitelman </a:t>
            </a:r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tarkistaminen</a:t>
            </a:r>
          </a:p>
          <a:p>
            <a:pPr lvl="1"/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Vuokrahankkeen kilpailutuksen valmistelu 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siten, että tarjouspyynnöt voidaan lähettää heti hankkeen </a:t>
            </a:r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mahdollistavan asemakaavan 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saatua </a:t>
            </a:r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lainvoiman</a:t>
            </a:r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52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>
                <a:latin typeface="Calibri" panose="020F0502020204030204" pitchFamily="34" charset="0"/>
                <a:cs typeface="Calibri" panose="020F0502020204030204" pitchFamily="34" charset="0"/>
              </a:rPr>
              <a:t>8.4.2015</a:t>
            </a:fld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fld>
            <a:endParaRPr lang="fi-FI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505" y="116632"/>
            <a:ext cx="6935935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1947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>
                <a:latin typeface="Calibri" panose="020F0502020204030204" pitchFamily="34" charset="0"/>
                <a:cs typeface="Calibri" panose="020F0502020204030204" pitchFamily="34" charset="0"/>
              </a:rPr>
              <a:t>8.4.2015</a:t>
            </a:fld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Nora </a:t>
            </a:r>
            <a:r>
              <a:rPr lang="fi-FI" dirty="0" err="1">
                <a:latin typeface="Calibri" panose="020F0502020204030204" pitchFamily="34" charset="0"/>
                <a:cs typeface="Calibri" panose="020F0502020204030204" pitchFamily="34" charset="0"/>
              </a:rPr>
              <a:t>Hilden</a:t>
            </a:r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fld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Palloiluhallin tarkistettu hankesuunnitelma</a:t>
            </a:r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endParaRPr lang="fi-FI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Pääkäyttäjänä Vapaa-aikatoimialan liikuntapalvelukeskus</a:t>
            </a:r>
          </a:p>
          <a:p>
            <a:endParaRPr lang="fi-FI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Halli suunnitellaan ainakin seuraaville lajeille: </a:t>
            </a:r>
            <a:r>
              <a:rPr lang="fi-FI" b="0" dirty="0">
                <a:latin typeface="Calibri" panose="020F0502020204030204" pitchFamily="34" charset="0"/>
                <a:cs typeface="Calibri" panose="020F0502020204030204" pitchFamily="34" charset="0"/>
              </a:rPr>
              <a:t>salibandy, koripallo, lentopallo, sulkapallo, käsipallo, </a:t>
            </a:r>
            <a:r>
              <a:rPr lang="fi-FI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futsal</a:t>
            </a:r>
            <a:r>
              <a:rPr lang="fi-FI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, voimistelu</a:t>
            </a:r>
          </a:p>
          <a:p>
            <a:endParaRPr lang="fi-FI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Kenttä jaettavissa kolmeksi täysimittaiseksi harjoituskentäksi</a:t>
            </a:r>
            <a:endParaRPr lang="fi-FI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i-FI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Katsomokapasiteetti vähintään </a:t>
            </a:r>
            <a:r>
              <a:rPr lang="fi-FI" b="0" dirty="0">
                <a:latin typeface="Calibri" panose="020F0502020204030204" pitchFamily="34" charset="0"/>
                <a:cs typeface="Calibri" panose="020F0502020204030204" pitchFamily="34" charset="0"/>
              </a:rPr>
              <a:t>2000 </a:t>
            </a:r>
            <a:r>
              <a:rPr lang="fi-FI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istumapaikkaa (pienennetty aiemmasta 2500:sta)</a:t>
            </a:r>
          </a:p>
          <a:p>
            <a:endParaRPr lang="fi-FI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Tilan </a:t>
            </a:r>
            <a:r>
              <a:rPr lang="fi-FI" b="0" dirty="0">
                <a:latin typeface="Calibri" panose="020F0502020204030204" pitchFamily="34" charset="0"/>
                <a:cs typeface="Calibri" panose="020F0502020204030204" pitchFamily="34" charset="0"/>
              </a:rPr>
              <a:t>vapaa korkeus </a:t>
            </a:r>
            <a:r>
              <a:rPr lang="fi-FI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noin </a:t>
            </a:r>
            <a:r>
              <a:rPr lang="fi-FI" b="0" dirty="0">
                <a:latin typeface="Calibri" panose="020F0502020204030204" pitchFamily="34" charset="0"/>
                <a:cs typeface="Calibri" panose="020F0502020204030204" pitchFamily="34" charset="0"/>
              </a:rPr>
              <a:t>12,5 </a:t>
            </a:r>
            <a:r>
              <a:rPr lang="fi-FI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m tai noin 9 m</a:t>
            </a:r>
          </a:p>
          <a:p>
            <a:endParaRPr lang="fi-FI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b="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fi-FI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arvittavat sosiaalitilat sekä oheistilat </a:t>
            </a:r>
            <a:r>
              <a:rPr lang="fi-FI" b="0" dirty="0">
                <a:latin typeface="Calibri" panose="020F0502020204030204" pitchFamily="34" charset="0"/>
                <a:cs typeface="Calibri" panose="020F0502020204030204" pitchFamily="34" charset="0"/>
              </a:rPr>
              <a:t>lipunmyyntiin, varastointiin, kahviotoimintaan, </a:t>
            </a:r>
            <a:r>
              <a:rPr lang="fi-FI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toimistokäyttöön, lehdistölle </a:t>
            </a:r>
            <a:r>
              <a:rPr lang="fi-FI" b="0" dirty="0">
                <a:latin typeface="Calibri" panose="020F0502020204030204" pitchFamily="34" charset="0"/>
                <a:cs typeface="Calibri" panose="020F0502020204030204" pitchFamily="34" charset="0"/>
              </a:rPr>
              <a:t>ja </a:t>
            </a:r>
            <a:r>
              <a:rPr lang="fi-FI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oheisharjoitteluun</a:t>
            </a:r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48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>
                <a:latin typeface="Calibri" panose="020F0502020204030204" pitchFamily="34" charset="0"/>
                <a:cs typeface="Calibri" panose="020F0502020204030204" pitchFamily="34" charset="0"/>
              </a:rPr>
              <a:t>8.4.2015</a:t>
            </a:fld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Nora </a:t>
            </a:r>
            <a:r>
              <a:rPr lang="fi-FI" dirty="0" err="1">
                <a:latin typeface="Calibri" panose="020F0502020204030204" pitchFamily="34" charset="0"/>
                <a:cs typeface="Calibri" panose="020F0502020204030204" pitchFamily="34" charset="0"/>
              </a:rPr>
              <a:t>Hilden</a:t>
            </a:r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fld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Arviot kustannuksista</a:t>
            </a:r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fi-FI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Kustannusarvio </a:t>
            </a:r>
            <a:r>
              <a:rPr lang="fi-FI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yhteensä noin 12,8 - 13,2 </a:t>
            </a:r>
            <a:r>
              <a:rPr lang="fi-FI" b="0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fi-FI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€ (alv </a:t>
            </a:r>
            <a:r>
              <a:rPr lang="fi-FI" b="0" dirty="0">
                <a:latin typeface="Calibri" panose="020F0502020204030204" pitchFamily="34" charset="0"/>
                <a:cs typeface="Calibri" panose="020F0502020204030204" pitchFamily="34" charset="0"/>
              </a:rPr>
              <a:t>0 %).</a:t>
            </a:r>
          </a:p>
          <a:p>
            <a:pPr marL="0" indent="0">
              <a:buNone/>
            </a:pPr>
            <a:endParaRPr lang="fi-FI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b="0" dirty="0">
                <a:latin typeface="Calibri" panose="020F0502020204030204" pitchFamily="34" charset="0"/>
                <a:cs typeface="Calibri" panose="020F0502020204030204" pitchFamily="34" charset="0"/>
              </a:rPr>
              <a:t>Palloiluhallin yhteyteen tulee lisäksi rakennettavaksi 90 - 150 kappaletta parkkipaikkoja ja näiden kustannukset ovat noin 3-5 M€. Nämä kustannukset eivät sisälly yllä esitettyihin kustannuksiin. </a:t>
            </a:r>
            <a:r>
              <a:rPr lang="fi-FI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Tarkoitus </a:t>
            </a:r>
            <a:r>
              <a:rPr lang="fi-FI" b="0" dirty="0">
                <a:latin typeface="Calibri" panose="020F0502020204030204" pitchFamily="34" charset="0"/>
                <a:cs typeface="Calibri" panose="020F0502020204030204" pitchFamily="34" charset="0"/>
              </a:rPr>
              <a:t>on, että kaupunki ei vuokraa parkkihallia hallintaansa</a:t>
            </a:r>
            <a:r>
              <a:rPr lang="fi-FI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fi-FI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Palloiluhallihanke </a:t>
            </a:r>
            <a:r>
              <a:rPr lang="fi-FI" b="0" dirty="0">
                <a:latin typeface="Calibri" panose="020F0502020204030204" pitchFamily="34" charset="0"/>
                <a:cs typeface="Calibri" panose="020F0502020204030204" pitchFamily="34" charset="0"/>
              </a:rPr>
              <a:t>toteutetaan vuokrahankkeena, joten lopulliset, käyttäjälle kohdistuvat vuokrakustannukset määräytyvät saatujen tarjousten perusteella. </a:t>
            </a:r>
          </a:p>
          <a:p>
            <a:endParaRPr lang="fi-FI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b="0" dirty="0">
                <a:latin typeface="Calibri" panose="020F0502020204030204" pitchFamily="34" charset="0"/>
                <a:cs typeface="Calibri" panose="020F0502020204030204" pitchFamily="34" charset="0"/>
              </a:rPr>
              <a:t>Arvion mukaan palloiluhallin 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vuokrataso</a:t>
            </a:r>
            <a:r>
              <a:rPr lang="fi-FI" b="0" dirty="0">
                <a:latin typeface="Calibri" panose="020F0502020204030204" pitchFamily="34" charset="0"/>
                <a:cs typeface="Calibri" panose="020F0502020204030204" pitchFamily="34" charset="0"/>
              </a:rPr>
              <a:t> on noin 1,3–1,8 M€ vuodessa.</a:t>
            </a:r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i-FI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i-FI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i-FI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79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>
                <a:latin typeface="Calibri" panose="020F0502020204030204" pitchFamily="34" charset="0"/>
                <a:cs typeface="Calibri" panose="020F0502020204030204" pitchFamily="34" charset="0"/>
              </a:rPr>
              <a:t>8.4.2015</a:t>
            </a:fld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Nora </a:t>
            </a:r>
            <a:r>
              <a:rPr lang="fi-FI" dirty="0" err="1">
                <a:latin typeface="Calibri" panose="020F0502020204030204" pitchFamily="34" charset="0"/>
                <a:cs typeface="Calibri" panose="020F0502020204030204" pitchFamily="34" charset="0"/>
              </a:rPr>
              <a:t>Hilden</a:t>
            </a:r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latin typeface="Calibri" panose="020F0502020204030204" pitchFamily="34" charset="0"/>
                <a:cs typeface="Calibri" panose="020F0502020204030204" pitchFamily="34" charset="0"/>
              </a:rPr>
              <a:t>6</a:t>
            </a:fld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Hankkeen eteneminen</a:t>
            </a:r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fi-FI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Hankesuunnitelmasta lausunnot </a:t>
            </a:r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kaupunginhallitus  kaupunginvaltuusto</a:t>
            </a:r>
          </a:p>
          <a:p>
            <a:endParaRPr lang="fi-FI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Hankkeen kilpailutus ja päätös 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voittajasta loka-/marraskuussa </a:t>
            </a:r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2015</a:t>
            </a:r>
          </a:p>
          <a:p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Hankkeen 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on tarkoitus valmistua vuonna </a:t>
            </a:r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2017</a:t>
            </a:r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i-FI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02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>
                <a:latin typeface="Calibri" panose="020F0502020204030204" pitchFamily="34" charset="0"/>
                <a:cs typeface="Calibri" panose="020F0502020204030204" pitchFamily="34" charset="0"/>
              </a:rPr>
              <a:t>8.4.2015</a:t>
            </a:fld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latin typeface="Calibri" panose="020F0502020204030204" pitchFamily="34" charset="0"/>
                <a:cs typeface="Calibri" panose="020F0502020204030204" pitchFamily="34" charset="0"/>
              </a:rPr>
              <a:t>7</a:t>
            </a:fld>
            <a:endParaRPr lang="fi-FI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uorakulmio 4"/>
          <p:cNvSpPr/>
          <p:nvPr/>
        </p:nvSpPr>
        <p:spPr>
          <a:xfrm>
            <a:off x="1619672" y="2924944"/>
            <a:ext cx="720080" cy="72008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uorakulmio 5"/>
          <p:cNvSpPr/>
          <p:nvPr/>
        </p:nvSpPr>
        <p:spPr>
          <a:xfrm>
            <a:off x="2483768" y="2924944"/>
            <a:ext cx="720080" cy="720080"/>
          </a:xfrm>
          <a:prstGeom prst="rect">
            <a:avLst/>
          </a:prstGeom>
          <a:solidFill>
            <a:srgbClr val="00468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orakulmio 6"/>
          <p:cNvSpPr/>
          <p:nvPr/>
        </p:nvSpPr>
        <p:spPr>
          <a:xfrm>
            <a:off x="3347864" y="2924944"/>
            <a:ext cx="720080" cy="720080"/>
          </a:xfrm>
          <a:prstGeom prst="rect">
            <a:avLst/>
          </a:prstGeom>
          <a:solidFill>
            <a:srgbClr val="FFB9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Suorakulmio 7"/>
          <p:cNvSpPr/>
          <p:nvPr/>
        </p:nvSpPr>
        <p:spPr>
          <a:xfrm>
            <a:off x="4211960" y="2924944"/>
            <a:ext cx="720080" cy="72008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Suorakulmio 8"/>
          <p:cNvSpPr/>
          <p:nvPr/>
        </p:nvSpPr>
        <p:spPr>
          <a:xfrm>
            <a:off x="5076056" y="2924944"/>
            <a:ext cx="720080" cy="72008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Suorakulmio 9"/>
          <p:cNvSpPr/>
          <p:nvPr/>
        </p:nvSpPr>
        <p:spPr>
          <a:xfrm>
            <a:off x="5940152" y="2924944"/>
            <a:ext cx="720080" cy="72008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orakulmio 10"/>
          <p:cNvSpPr/>
          <p:nvPr/>
        </p:nvSpPr>
        <p:spPr>
          <a:xfrm>
            <a:off x="6804248" y="2924944"/>
            <a:ext cx="720080" cy="72008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77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itysmalli Suomi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Esitysmalli Suomi</Template>
  <TotalTime>331</TotalTime>
  <Words>231</Words>
  <Application>Microsoft Office PowerPoint</Application>
  <PresentationFormat>Näytössä katseltava diaesitys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Esitysmalli Suomi</vt:lpstr>
      <vt:lpstr>Palloiluhallin tarkistettu hankesuunnitelma</vt:lpstr>
      <vt:lpstr>Palloiluhallin hankinnan käynnistäminen</vt:lpstr>
      <vt:lpstr>PowerPoint-esitys</vt:lpstr>
      <vt:lpstr>Palloiluhallin tarkistettu hankesuunnitelma</vt:lpstr>
      <vt:lpstr>Arviot kustannuksista</vt:lpstr>
      <vt:lpstr>Hankkeen eteneminen</vt:lpstr>
      <vt:lpstr>PowerPoint-esitys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Palloiluhallin tarkistettu hankesuunnitelma</dc:title>
  <dc:creator>Hildén Nora</dc:creator>
  <cp:lastModifiedBy>Siekkinen Jaana</cp:lastModifiedBy>
  <cp:revision>9</cp:revision>
  <cp:lastPrinted>2012-01-23T13:05:33Z</cp:lastPrinted>
  <dcterms:created xsi:type="dcterms:W3CDTF">2015-04-01T07:14:27Z</dcterms:created>
  <dcterms:modified xsi:type="dcterms:W3CDTF">2015-04-08T08:48:44Z</dcterms:modified>
</cp:coreProperties>
</file>