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7"/>
  </p:sldMasterIdLst>
  <p:notesMasterIdLst>
    <p:notesMasterId r:id="rId16"/>
  </p:notesMasterIdLst>
  <p:handoutMasterIdLst>
    <p:handoutMasterId r:id="rId17"/>
  </p:handoutMasterIdLst>
  <p:sldIdLst>
    <p:sldId id="256" r:id="rId8"/>
    <p:sldId id="265" r:id="rId9"/>
    <p:sldId id="289" r:id="rId10"/>
    <p:sldId id="288" r:id="rId11"/>
    <p:sldId id="286" r:id="rId12"/>
    <p:sldId id="284" r:id="rId13"/>
    <p:sldId id="283" r:id="rId14"/>
    <p:sldId id="294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494" autoAdjust="0"/>
    <p:restoredTop sz="94643" autoAdjust="0"/>
  </p:normalViewPr>
  <p:slideViewPr>
    <p:cSldViewPr>
      <p:cViewPr>
        <p:scale>
          <a:sx n="66" d="100"/>
          <a:sy n="66" d="100"/>
        </p:scale>
        <p:origin x="-552" y="-546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6.2.2015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6.2.2015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04424" cy="1800200"/>
          </a:xfrm>
        </p:spPr>
        <p:txBody>
          <a:bodyPr/>
          <a:lstStyle/>
          <a:p>
            <a:pPr algn="ctr"/>
            <a:r>
              <a:rPr lang="fi-FI" b="0" dirty="0" smtClean="0"/>
              <a:t>Toimintoanalyysin </a:t>
            </a:r>
            <a:r>
              <a:rPr lang="fi-FI" b="0" dirty="0" smtClean="0"/>
              <a:t>toimenpide-ehdotukset -  </a:t>
            </a:r>
            <a:r>
              <a:rPr lang="fi-FI" b="0" dirty="0" smtClean="0"/>
              <a:t>Sivistystoimiala</a:t>
            </a:r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Timo Jalonen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1282835"/>
              </p:ext>
            </p:extLst>
          </p:nvPr>
        </p:nvGraphicFramePr>
        <p:xfrm>
          <a:off x="611560" y="692696"/>
          <a:ext cx="7775576" cy="334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Varhaiskasvatus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Maija-Liisa Rantanen, Vesa Kulmala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 kpl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dirty="0" smtClean="0"/>
                        <a:t>1.475,7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Selvitetään, voidaanko/kannattaako ostopalveluna toteutettava suomenkielinen esiopetus siirtää kaupungin omaksi toiminnaksi. Seuraava päätös koskee lukuvuotta 2016 – 2017. Päätös koskee noin 200 lasta/vuosi.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aseline="0" dirty="0" smtClean="0"/>
                        <a:t>Kasvatus- ja opetuslautakunnan varhaiskasvatus- ja perusopetusjaosto päättää suomenkielisen esiopetuksen järjestämistavasta erillisestä valmistelusta.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2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4178113"/>
              </p:ext>
            </p:extLst>
          </p:nvPr>
        </p:nvGraphicFramePr>
        <p:xfrm>
          <a:off x="611560" y="692696"/>
          <a:ext cx="7775576" cy="569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03927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Perusopetus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Vesa Kulmala, Outi Rinne 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11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1.376,8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Ryhmäkokojen kasvattaminen, mikäli perusopetuksen talousarvio ei muuten toteudu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Lisätään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erityisen tuen oppilaiden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integroimista enenevässä määrin tavallisen perusopetuksen kouluihin ja luokkiin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Aamu- ja iltapäivätoiminnan resurssien käyttöä tehostetaan sijoittamalla toimintaa koulutilojen yhteyteen sekä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yhteensovittamalla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ap-ip-toiminnan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ohjaajien ja koulunkäyntiavustajien tehtäviä</a:t>
                      </a:r>
                      <a:endParaRPr lang="fi-FI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1400" dirty="0" smtClean="0"/>
                        <a:t>Kasvatus- ja opetuslautakunta ja kaupunginhallitus </a:t>
                      </a:r>
                      <a:r>
                        <a:rPr lang="fi-FI" sz="1400" smtClean="0"/>
                        <a:t>tekevät kumpikin omalta </a:t>
                      </a:r>
                      <a:r>
                        <a:rPr lang="fi-FI" sz="1400" dirty="0" smtClean="0"/>
                        <a:t>osaltaan </a:t>
                      </a:r>
                      <a:r>
                        <a:rPr lang="fi-FI" sz="1400" baseline="0" dirty="0" smtClean="0"/>
                        <a:t>p</a:t>
                      </a:r>
                      <a:r>
                        <a:rPr lang="fi-FI" sz="1400" dirty="0" smtClean="0"/>
                        <a:t>eriaatepäätöksen </a:t>
                      </a:r>
                      <a:r>
                        <a:rPr lang="fi-FI" sz="1400" baseline="0" dirty="0" smtClean="0"/>
                        <a:t>strategisen sopimuksen yhteydessä. Kaupunginvaltuusto päättää talousarvion yhteydessä.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Asia voidaan toteuttaa viranhaltijapäätöksin.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Kasvatus- ja opetuslautakunta päättää erillisestä valmistelusta mahdollisesti irtisanottavista  vuokrasopimuksista, muilta osin asia voidaan toteuttaa viranhaltijapäätöksin.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3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1384729"/>
              </p:ext>
            </p:extLst>
          </p:nvPr>
        </p:nvGraphicFramePr>
        <p:xfrm>
          <a:off x="611560" y="692696"/>
          <a:ext cx="7775576" cy="577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Lukiokoulutus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</a:t>
                      </a:r>
                      <a:r>
                        <a:rPr lang="fi-FI" sz="1400" baseline="0" dirty="0" smtClean="0"/>
                        <a:t> viranhaltijat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</a:t>
                      </a:r>
                      <a:r>
                        <a:rPr lang="fi-FI" sz="1400" baseline="0" dirty="0" smtClean="0"/>
                        <a:t> Esko Heikkonen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11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248,1 </a:t>
                      </a:r>
                      <a:r>
                        <a:rPr lang="fi-FI" sz="140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Selvitetään yhteistyömahdollisuuksien lisäämistä iltalukion ja työväenopistojen kanssa erityisesti harvinaisten kielten opetuksessa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Lukiotoiminnan järjestäminen yhtiömuotoisena yhdessä ammatillisen koulutuksen kanssa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Vaihtoehtoisesti lukiotoimintaan anotaan seudullista suomenkielisen lukiokoulutuksen järjestämislupaa 2017  lukien ja toiminta järjestetään vastuukuntamallin mukaisesti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4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Työryhmä, jonka jäseninä ovat ruotsinkieliset edustajat Turusta, Paraisilta ja Kemiönsaaresta, valmistelee ehdotusta ruotsinkielisen lukio-opetuksen järjestämisestä tulevaisuudessa.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</a:t>
                      </a:r>
                      <a:r>
                        <a:rPr lang="fi-FI" sz="1400" baseline="0" dirty="0" smtClean="0"/>
                        <a:t>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Asia voidaan toteuttaa viranhaltijapäätöksin.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Kaupunginhallitus päättää järjestämisluvan hakemisesta erillisestä valmistelusta.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0523860"/>
              </p:ext>
            </p:extLst>
          </p:nvPr>
        </p:nvGraphicFramePr>
        <p:xfrm>
          <a:off x="611560" y="692696"/>
          <a:ext cx="7775576" cy="520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67923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Ammatillinen</a:t>
                      </a:r>
                      <a:r>
                        <a:rPr lang="fi-FI" sz="1600" baseline="0" dirty="0" smtClean="0"/>
                        <a:t> 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Hannu Immonen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r>
                        <a:rPr lang="fi-FI" sz="1400" baseline="0" dirty="0" smtClean="0"/>
                        <a:t>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410,0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Ammatillisen koulutuksen järjestäminen yhtiömuotoisena 2017 lukien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Vaihtoehtoisesti</a:t>
                      </a:r>
                      <a:r>
                        <a:rPr lang="fi-FI" sz="1400" baseline="0" dirty="0" smtClean="0"/>
                        <a:t> ammatilliseen koulutukseen anotaan seudullista järjestämislupaa valmistavaan koulutukseen, suomenkieliseen ja ruotsinkieliseen koulutukseen  (nykyinen järjestämislupa päättyy 2016)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Oppisopimustoimiston  toiminta siirretään yhtiömuotoisen toiminnan yhteyteen ja anotaan järjestämislupaa yhdessä aikuiskoulutuksen kanssa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/>
                        <a:t>Kaupunginhallitus päättää järjestämislupien hakemisesta erillisestä valmistelusta.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6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0407403"/>
              </p:ext>
            </p:extLst>
          </p:nvPr>
        </p:nvGraphicFramePr>
        <p:xfrm>
          <a:off x="611560" y="692696"/>
          <a:ext cx="7775576" cy="385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82324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Aikuiskoulutus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Vastuullisen viranhaltijat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Päivi Lehtinen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22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136,1 </a:t>
                      </a:r>
                      <a:r>
                        <a:rPr lang="fi-FI" sz="140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Ammatillisen</a:t>
                      </a:r>
                      <a:r>
                        <a:rPr lang="fi-FI" sz="1400" baseline="0" dirty="0" smtClean="0"/>
                        <a:t> aikuiskoulutuksen ja työväenopiston toimintojen järjestäminen yhtiömuotoisena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Työväenopistojen toimintojen sijoittaminen koulujen yhteyteen ja omista tiloista luopuminen, kun Syvälahden koulun tilat on saatu perusopetuksen käyttöön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Kasvatus- ja opetuslautakunta päättää asiasta erillisestä valmistelusta.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6943012"/>
              </p:ext>
            </p:extLst>
          </p:nvPr>
        </p:nvGraphicFramePr>
        <p:xfrm>
          <a:off x="611560" y="692696"/>
          <a:ext cx="7775576" cy="39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Toimialan yhteinen 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Vastuulliset viranhaltijat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Toimialajohtaja</a:t>
                      </a:r>
                      <a:r>
                        <a:rPr lang="fi-FI" sz="1400" baseline="0" dirty="0" smtClean="0"/>
                        <a:t> Timo Jalonen, päälliköt  Anne Takalo, Pentti Merta ja Pia Lagercrantz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 kpl</a:t>
                      </a:r>
                      <a:endParaRPr lang="fi-FI" sz="1400" dirty="0"/>
                    </a:p>
                  </a:txBody>
                  <a:tcPr/>
                </a:tc>
              </a:tr>
              <a:tr h="51395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72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 (sis. projektityöntekijöitä 18,5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)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Toimialan hallinnon uudelleenarviointi, mikäli sivistystoimialan toimintoja yhtiöitetään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/>
                        <a:t>ICT-toimintatavan muuttaminen opetuskäytössä siten, että erilaisia ICT-tukipalveluja tarvitaan selvästi vähemmän. Toteutetaan yhteistyössä IT-palvelujen kanssa.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Päätösvalta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Asia voidaan toteuttaa viranhaltijapäätöksin.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9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0291367"/>
              </p:ext>
            </p:extLst>
          </p:nvPr>
        </p:nvGraphicFramePr>
        <p:xfrm>
          <a:off x="611560" y="692696"/>
          <a:ext cx="7775576" cy="488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Arvioitu</a:t>
                      </a:r>
                      <a:r>
                        <a:rPr lang="fi-FI" sz="1600" baseline="0" dirty="0" smtClean="0"/>
                        <a:t> vaikutus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Nuorisoasteen</a:t>
                      </a:r>
                      <a:r>
                        <a:rPr lang="fi-FI" sz="1600" baseline="0" dirty="0" smtClean="0"/>
                        <a:t> ja aikuiskoulutuksen kokonaisuus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 smtClean="0"/>
                        <a:t>794,2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 smtClean="0"/>
                        <a:t>Lisäksi erikseen määriteltävä osa toimialan yhteistä hallintoa 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Meno- ja tulovähennys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72 M€, nettovaikutus kaupungille 0 €</a:t>
                      </a:r>
                      <a:endParaRPr lang="fi-FI" sz="1400" dirty="0"/>
                    </a:p>
                  </a:txBody>
                  <a:tcPr/>
                </a:tc>
              </a:tr>
              <a:tr h="8046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Yhtiöittämisvaihtoehdot: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fi-FI" sz="1400" dirty="0" smtClean="0"/>
                        <a:t>Ammatillinen</a:t>
                      </a:r>
                      <a:r>
                        <a:rPr lang="fi-FI" sz="1400" baseline="0" dirty="0" smtClean="0"/>
                        <a:t> koulutus, lukiot ja työväenopistot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baseline="0" dirty="0" smtClean="0"/>
                        <a:t>Ammatillinen koulutus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baseline="0" dirty="0" smtClean="0"/>
                        <a:t>Ammatillinen aikuiskoulutus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Aikuiskoulutuksen siirtäminen aikuiskoulutussäätiön vastuulle (</a:t>
                      </a:r>
                      <a:r>
                        <a:rPr lang="fi-FI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3.12.2012 § 237: Kaupunkitason toimenpiteenä selvitetään ja valmistellaan Turun ammatti-instituutin aikuiskoulutuksen ja oppisopimustoimiston siirto Turun Aikuiskoulutussäätiölle.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i-FI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17.11.2014 § 165: 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Aikuiskoulutuksen ja </a:t>
                      </a:r>
                      <a:r>
                        <a:rPr lang="fi-FI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oppisopimuskoulutuksen valmistelu.)</a:t>
                      </a:r>
                      <a:endParaRPr lang="fi-FI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Kaupunginhallitus  ja kaupunginvaltuusto päättävät asiasta erillisestä valmistelusta.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Edellyttää YT-menettelyä.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7</Value>
    </TaxCatchAll>
    <TurkuDoTku_Publicity xmlns="http://schemas.microsoft.com/sharepoint/v3">Julkinen</TurkuDoTku_Publicity>
    <TurkuDoTku_Description xmlns="http://schemas.microsoft.com/sharepoint/v3" xsi:nil="true"/>
    <Johtoryhm_x00e4_ xmlns="51a04418-53e4-471b-a8f2-704076cb2ddf" xsi:nil="true"/>
    <TurkuDoTku_DecisionOrMeetingDate xmlns="http://schemas.microsoft.com/sharepoint/v3">2015-02-02T22:00:00+00:00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E9BB6F6FAAECA14DBE1278F46CA15143" ma:contentTypeVersion="26" ma:contentTypeDescription="Luo uusi asiakirja." ma:contentTypeScope="" ma:versionID="8f3933b09198c6e9e54a6a796ce63028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51a04418-53e4-471b-a8f2-704076cb2ddf" xmlns:ns4="b03131df-fdca-4f96-b491-cb071e0af91d" targetNamespace="http://schemas.microsoft.com/office/2006/metadata/properties" ma:root="true" ma:fieldsID="1c33464d85b5ee15c5f16dd1f38b9070" ns1:_="" ns2:_="" ns3:_="" ns4:_="">
    <xsd:import namespace="http://schemas.microsoft.com/sharepoint/v3"/>
    <xsd:import namespace="b7caa62b-7ad8-4ac0-91e3-d215c04b2f01"/>
    <xsd:import namespace="51a04418-53e4-471b-a8f2-704076cb2ddf"/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Johtoryhm_x00e4_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a04418-53e4-471b-a8f2-704076cb2ddf" elementFormDefault="qualified">
    <xsd:import namespace="http://schemas.microsoft.com/office/2006/documentManagement/types"/>
    <xsd:import namespace="http://schemas.microsoft.com/office/infopath/2007/PartnerControls"/>
    <xsd:element name="Johtoryhm_x00e4_" ma:index="17" nillable="true" ma:displayName="Johtoryhmä" ma:internalName="Johtoryhm_x00e4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description="" ma:hidden="true" ma:list="{f370752a-7546-4352-b124-0188447d26d1}" ma:internalName="TaxCatchAll" ma:showField="CatchAllData" ma:web="6c8d727a-b62e-47b1-a82d-11ff3ae96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Props1.xml><?xml version="1.0" encoding="utf-8"?>
<ds:datastoreItem xmlns:ds="http://schemas.openxmlformats.org/officeDocument/2006/customXml" ds:itemID="{3642543C-050A-4DA2-8D17-4D738E71B5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9BA3F-80F1-452D-95C6-C9086D57F8C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DB089EF-6B0C-4E21-8A0F-CD1E64C9A2DE}">
  <ds:schemaRefs>
    <ds:schemaRef ds:uri="http://schemas.microsoft.com/office/2006/documentManagement/types"/>
    <ds:schemaRef ds:uri="51a04418-53e4-471b-a8f2-704076cb2ddf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b03131df-fdca-4f96-b491-cb071e0af91d"/>
    <ds:schemaRef ds:uri="b7caa62b-7ad8-4ac0-91e3-d215c04b2f01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24AC71C-0E44-4B88-AB5C-2E5FBF6DB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51a04418-53e4-471b-a8f2-704076cb2ddf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60ADD58-F1CD-410D-B99D-42FAF905BCAF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9529EDDA-F19E-4EE4-8748-216065778CA1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613</Words>
  <Application>Microsoft Office PowerPoint</Application>
  <PresentationFormat>Näytössä katseltava diaesitys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Esitysmalli Suomi</vt:lpstr>
      <vt:lpstr>Toimintoanalyysin toimenpide-ehdotukset -  Sivistystoimiala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Toimintoanalyysin syventäminen – Kaupungin johtoryhmä 25.11.2014</dc:title>
  <dc:creator>Moisiolinna Kim</dc:creator>
  <cp:lastModifiedBy>Salminen Marianne</cp:lastModifiedBy>
  <cp:revision>114</cp:revision>
  <dcterms:modified xsi:type="dcterms:W3CDTF">2015-02-06T13:13:12Z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0x010100B231D0CFD3F64B10A09B2DADA4F4A7A10018AEEFB4A6F64358AAD5C6B1A79A6CF300E9BB6F6FAAECA14DBE1278F46CA15143</vt:lpwstr>
  </property>
  <property fmtid="{D5CDD505-2E9C-101B-9397-08002B2CF9AE}" pid="3" name="_Kokousasiakirjan tyyppi">
    <vt:lpwstr>7;#Liite|2bf75084-fc5f-437d-8688-7a1f79a9adba</vt:lpwstr>
  </property>
  <property fmtid="{D5CDD505-2E9C-101B-9397-08002B2CF9AE}" pid="4" name="h94c21d59b064f78a5c2e322551a3e88">
    <vt:lpwstr>Diaesitys|29bf125c-3304-4b20-a038-e327a30ca536</vt:lpwstr>
  </property>
  <property fmtid="{D5CDD505-2E9C-101B-9397-08002B2CF9AE}" pid="5" name="_Kieli">
    <vt:lpwstr>1;#Suomi|ddab1725-3888-478f-9c8c-3eeceecd16e9</vt:lpwstr>
  </property>
  <property fmtid="{D5CDD505-2E9C-101B-9397-08002B2CF9AE}" pid="6" name="_Julkaisun_x0020_tyyppi">
    <vt:lpwstr>35;#Muu julkaisu|3cba93f9-7e66-4d72-8946-5bb254f7a5c3</vt:lpwstr>
  </property>
  <property fmtid="{D5CDD505-2E9C-101B-9397-08002B2CF9AE}" pid="7" name="_Esitysaineistojen_x0020_tyyppi">
    <vt:lpwstr>4;#Diaesitys|29bf125c-3304-4b20-a038-e327a30ca536</vt:lpwstr>
  </property>
  <property fmtid="{D5CDD505-2E9C-101B-9397-08002B2CF9AE}" pid="8" name="_Julkaisun tyyppi">
    <vt:lpwstr>35;#Muu julkaisu|3cba93f9-7e66-4d72-8946-5bb254f7a5c3</vt:lpwstr>
  </property>
  <property fmtid="{D5CDD505-2E9C-101B-9397-08002B2CF9AE}" pid="9" name="_Esitysaineistojen tyyppi">
    <vt:lpwstr>4;#Diaesitys|29bf125c-3304-4b20-a038-e327a30ca536</vt:lpwstr>
  </property>
  <property fmtid="{D5CDD505-2E9C-101B-9397-08002B2CF9AE}" pid="10" name="cce61818c60f4dbb9510e6154db3ba57">
    <vt:lpwstr>Muu julkaisu|3cba93f9-7e66-4d72-8946-5bb254f7a5c3</vt:lpwstr>
  </property>
  <property fmtid="{D5CDD505-2E9C-101B-9397-08002B2CF9AE}" pid="11" name="ec87dd8dbe3f4b87b196639a53969ad4">
    <vt:lpwstr>Suomi|ddab1725-3888-478f-9c8c-3eeceecd16e9</vt:lpwstr>
  </property>
  <property fmtid="{D5CDD505-2E9C-101B-9397-08002B2CF9AE}" pid="12" name="Kuvaus">
    <vt:lpwstr>Päätösvaltuudet lisätty toimenpide-ehdotuksiin</vt:lpwstr>
  </property>
  <property fmtid="{D5CDD505-2E9C-101B-9397-08002B2CF9AE}" pid="13" name="TurkuDoTku_MeetingDocumentType">
    <vt:lpwstr>7;#Liite|2bf75084-fc5f-437d-8688-7a1f79a9adba</vt:lpwstr>
  </property>
</Properties>
</file>