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53" r:id="rId2"/>
    <p:sldMasterId id="2147483676" r:id="rId3"/>
    <p:sldMasterId id="2147483689" r:id="rId4"/>
    <p:sldMasterId id="2147483697" r:id="rId5"/>
  </p:sldMasterIdLst>
  <p:notesMasterIdLst>
    <p:notesMasterId r:id="rId8"/>
  </p:notesMasterIdLst>
  <p:handoutMasterIdLst>
    <p:handoutMasterId r:id="rId9"/>
  </p:handoutMasterIdLst>
  <p:sldIdLst>
    <p:sldId id="269" r:id="rId6"/>
    <p:sldId id="270" r:id="rId7"/>
  </p:sldIdLst>
  <p:sldSz cx="9144000" cy="6858000" type="screen4x3"/>
  <p:notesSz cx="6724650" cy="97742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DC8"/>
    <a:srgbClr val="F26522"/>
    <a:srgbClr val="F26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93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20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9B15A9E9-501E-1841-BA50-6502BBECA7D9}" type="datetimeFigureOut">
              <a:rPr lang="en-US" smtClean="0"/>
              <a:t>1/13/2017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CD2E90A4-D7CA-284A-9756-5E9158D8BD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8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4D6810B-4300-47EB-8552-8DD364C4667C}" type="datetimeFigureOut">
              <a:rPr lang="fi-FI" smtClean="0"/>
              <a:t>13.1.2017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A6393A41-3F56-49C2-83C3-77E0AEAAF0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02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104958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4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9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5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8355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2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9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42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06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909700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15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65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60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54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76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5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781175"/>
            <a:ext cx="1200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017963"/>
            <a:ext cx="26463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565275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3403" y="4332005"/>
            <a:ext cx="6031310" cy="122575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09" y="4332003"/>
            <a:ext cx="1773017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9875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1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251572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1" r:id="rId7"/>
    <p:sldLayoutId id="2147483672" r:id="rId8"/>
    <p:sldLayoutId id="2147483674" r:id="rId9"/>
    <p:sldLayoutId id="2147483665" r:id="rId10"/>
    <p:sldLayoutId id="2147483675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7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6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853155"/>
          </a:xfrm>
        </p:spPr>
        <p:txBody>
          <a:bodyPr/>
          <a:lstStyle/>
          <a:p>
            <a:r>
              <a:rPr lang="fi-FI" sz="2800" dirty="0" smtClean="0"/>
              <a:t>Runkobussien toteuttaminen 2017-2020</a:t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endParaRPr lang="fi-FI" sz="2800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111626"/>
              </p:ext>
            </p:extLst>
          </p:nvPr>
        </p:nvGraphicFramePr>
        <p:xfrm>
          <a:off x="87088" y="724816"/>
          <a:ext cx="8977084" cy="602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170"/>
                <a:gridCol w="1169677"/>
                <a:gridCol w="1776724"/>
                <a:gridCol w="1991413"/>
                <a:gridCol w="2502100"/>
              </a:tblGrid>
              <a:tr h="370840">
                <a:tc>
                  <a:txBody>
                    <a:bodyPr/>
                    <a:lstStyle/>
                    <a:p>
                      <a:endParaRPr lang="fi-FI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i-FI" sz="105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fi-FI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Vetovastuu</a:t>
                      </a:r>
                      <a:endParaRPr lang="fi-FI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50" dirty="0" smtClean="0"/>
                    </a:p>
                    <a:p>
                      <a:r>
                        <a:rPr lang="fi-FI" sz="1050" dirty="0" smtClean="0"/>
                        <a:t>Henkilöresurssi</a:t>
                      </a:r>
                      <a:endParaRPr lang="fi-FI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50" dirty="0" smtClean="0"/>
                    </a:p>
                    <a:p>
                      <a:r>
                        <a:rPr lang="fi-FI" sz="1050" dirty="0" smtClean="0"/>
                        <a:t>Toteutusaikataulu</a:t>
                      </a:r>
                      <a:endParaRPr lang="fi-FI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 dirty="0" smtClean="0"/>
                        <a:t>Karkea rahoitustarve toteutukseen vuosittain 2017-2020</a:t>
                      </a:r>
                      <a:endParaRPr lang="fi-FI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800" b="1" dirty="0" smtClean="0"/>
                        <a:t>Linjastosuunnittelu</a:t>
                      </a:r>
                      <a:endParaRPr lang="fi-FI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i-FI" sz="800" b="1" dirty="0" smtClean="0"/>
                        <a:t>VE1: </a:t>
                      </a:r>
                      <a:r>
                        <a:rPr lang="fi-FI" sz="800" b="1" dirty="0" err="1" smtClean="0"/>
                        <a:t>Föli</a:t>
                      </a:r>
                      <a:endParaRPr lang="fi-FI" sz="800" b="1" dirty="0" smtClean="0"/>
                    </a:p>
                    <a:p>
                      <a:pPr marL="228600" indent="-228600">
                        <a:buAutoNum type="alphaUcParenR"/>
                      </a:pPr>
                      <a:endParaRPr lang="fi-FI" sz="800" b="1" dirty="0" smtClean="0"/>
                    </a:p>
                    <a:p>
                      <a:pPr marL="0" indent="0">
                        <a:buNone/>
                      </a:pPr>
                      <a:endParaRPr lang="fi-FI" sz="800" b="1" dirty="0" smtClean="0"/>
                    </a:p>
                    <a:p>
                      <a:pPr marL="0" indent="0">
                        <a:buNone/>
                      </a:pPr>
                      <a:endParaRPr lang="fi-FI" sz="800" b="1" dirty="0" smtClean="0"/>
                    </a:p>
                    <a:p>
                      <a:pPr marL="0" indent="0">
                        <a:buNone/>
                      </a:pPr>
                      <a:endParaRPr lang="fi-FI" sz="800" b="1" dirty="0" smtClean="0"/>
                    </a:p>
                    <a:p>
                      <a:pPr marL="0" indent="0">
                        <a:buNone/>
                      </a:pPr>
                      <a:r>
                        <a:rPr lang="fi-FI" sz="800" b="1" dirty="0" smtClean="0"/>
                        <a:t>VE2: </a:t>
                      </a:r>
                      <a:r>
                        <a:rPr lang="fi-FI" sz="800" b="1" dirty="0" err="1" smtClean="0"/>
                        <a:t>Föli</a:t>
                      </a:r>
                      <a:endParaRPr lang="fi-FI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b="1" baseline="0" dirty="0" smtClean="0">
                          <a:solidFill>
                            <a:schemeClr val="tx1"/>
                          </a:solidFill>
                        </a:rPr>
                        <a:t>VE1: </a:t>
                      </a:r>
                      <a:r>
                        <a:rPr lang="fi-FI" sz="800" b="1" dirty="0" err="1" smtClean="0">
                          <a:solidFill>
                            <a:schemeClr val="tx1"/>
                          </a:solidFill>
                        </a:rPr>
                        <a:t>Föliin</a:t>
                      </a:r>
                      <a:r>
                        <a:rPr lang="fi-FI" sz="800" b="1" dirty="0" smtClean="0">
                          <a:solidFill>
                            <a:schemeClr val="tx1"/>
                          </a:solidFill>
                        </a:rPr>
                        <a:t> palkataan määräaikainen projektityöntekijä      1.1.2017- 31.12.2020</a:t>
                      </a:r>
                    </a:p>
                    <a:p>
                      <a:endParaRPr lang="fi-FI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i-FI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800" b="1" dirty="0" smtClean="0">
                          <a:solidFill>
                            <a:schemeClr val="tx1"/>
                          </a:solidFill>
                        </a:rPr>
                        <a:t>VE2: Kaupunkisuunnitteluun</a:t>
                      </a:r>
                      <a:r>
                        <a:rPr lang="fi-FI" sz="800" b="1" baseline="0" dirty="0" smtClean="0">
                          <a:solidFill>
                            <a:schemeClr val="tx1"/>
                          </a:solidFill>
                        </a:rPr>
                        <a:t> palkataan määräaikainen liikennesuunnitteluinsinööri </a:t>
                      </a:r>
                      <a:r>
                        <a:rPr lang="fi-FI" sz="800" b="1" dirty="0" smtClean="0">
                          <a:solidFill>
                            <a:schemeClr val="tx1"/>
                          </a:solidFill>
                        </a:rPr>
                        <a:t>1.1.2017- 29.2.2020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800" b="1" dirty="0" smtClean="0">
                          <a:solidFill>
                            <a:schemeClr val="tx1"/>
                          </a:solidFill>
                        </a:rPr>
                        <a:t>Suunnittelu 2017-18</a:t>
                      </a:r>
                    </a:p>
                    <a:p>
                      <a:r>
                        <a:rPr lang="fi-FI" sz="800" b="1" dirty="0" smtClean="0">
                          <a:solidFill>
                            <a:schemeClr val="tx1"/>
                          </a:solidFill>
                        </a:rPr>
                        <a:t>Toteutus</a:t>
                      </a:r>
                      <a:r>
                        <a:rPr lang="fi-FI" sz="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800" b="1" dirty="0" smtClean="0">
                          <a:solidFill>
                            <a:schemeClr val="tx1"/>
                          </a:solidFill>
                        </a:rPr>
                        <a:t>2020 kesä</a:t>
                      </a:r>
                      <a:endParaRPr lang="fi-FI" sz="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i-FI" sz="800" b="1" dirty="0" smtClean="0">
                          <a:solidFill>
                            <a:schemeClr val="tx1"/>
                          </a:solidFill>
                        </a:rPr>
                        <a:t>VE1: 50.</a:t>
                      </a:r>
                      <a:r>
                        <a:rPr lang="fi-FI" sz="800" b="1" baseline="0" dirty="0" smtClean="0">
                          <a:solidFill>
                            <a:schemeClr val="tx1"/>
                          </a:solidFill>
                        </a:rPr>
                        <a:t>000 eur/v 2017-2020, josta </a:t>
                      </a:r>
                      <a:r>
                        <a:rPr lang="fi-FI" sz="800" b="1" baseline="0" dirty="0" err="1" smtClean="0">
                          <a:solidFill>
                            <a:schemeClr val="tx1"/>
                          </a:solidFill>
                        </a:rPr>
                        <a:t>Föli</a:t>
                      </a:r>
                      <a:r>
                        <a:rPr lang="fi-FI" sz="800" b="1" baseline="0" dirty="0" smtClean="0">
                          <a:solidFill>
                            <a:schemeClr val="tx1"/>
                          </a:solidFill>
                        </a:rPr>
                        <a:t>-kunnat maksavat 35 %. Turun maksuosuus 32.500 e/v.</a:t>
                      </a:r>
                    </a:p>
                    <a:p>
                      <a:pPr marL="0" indent="0">
                        <a:buNone/>
                      </a:pPr>
                      <a:endParaRPr lang="fi-FI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fi-FI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i-FI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800" b="1" dirty="0" smtClean="0">
                          <a:solidFill>
                            <a:schemeClr val="tx1"/>
                          </a:solidFill>
                        </a:rPr>
                        <a:t>VE2: 60.000 eur/v, palkkarahat kaupunkisuunnittelun talousarviossa </a:t>
                      </a:r>
                      <a:r>
                        <a:rPr lang="fi-FI" sz="800" b="0" dirty="0" smtClean="0">
                          <a:solidFill>
                            <a:schemeClr val="tx1"/>
                          </a:solidFill>
                        </a:rPr>
                        <a:t>(vakituinen</a:t>
                      </a:r>
                      <a:r>
                        <a:rPr lang="fi-FI" sz="800" b="0" baseline="0" dirty="0" smtClean="0">
                          <a:solidFill>
                            <a:schemeClr val="tx1"/>
                          </a:solidFill>
                        </a:rPr>
                        <a:t> haltija o</a:t>
                      </a:r>
                      <a:r>
                        <a:rPr lang="fi-FI" sz="800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fi-FI" sz="800" b="0" baseline="0" dirty="0" smtClean="0">
                          <a:solidFill>
                            <a:schemeClr val="tx1"/>
                          </a:solidFill>
                        </a:rPr>
                        <a:t> määräajan toisissa tehtävissä). </a:t>
                      </a:r>
                      <a:r>
                        <a:rPr lang="fi-FI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Seudullisesta osallistumisesta (muiden </a:t>
                      </a:r>
                      <a:r>
                        <a:rPr lang="fi-FI" sz="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Föli</a:t>
                      </a:r>
                      <a:r>
                        <a:rPr lang="fi-FI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-kuntien 35 % osuudesta) täytyy päättää erikseen seudullisessa lautakunnassa.</a:t>
                      </a:r>
                      <a:endParaRPr lang="fi-FI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b="1" dirty="0" smtClean="0"/>
                        <a:t>Liikennevaloetuudet</a:t>
                      </a: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arenR"/>
                        <a:tabLst/>
                        <a:defRPr/>
                      </a:pPr>
                      <a:r>
                        <a:rPr lang="fi-FI" sz="800" b="1" baseline="0" dirty="0" smtClean="0"/>
                        <a:t>Tiedonsiirto bussit – liikennevalot</a:t>
                      </a: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arenR"/>
                        <a:tabLst/>
                        <a:defRPr/>
                      </a:pPr>
                      <a:endParaRPr lang="fi-FI" sz="800" b="1" baseline="0" dirty="0" smtClean="0"/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arenR"/>
                        <a:tabLst/>
                        <a:defRPr/>
                      </a:pPr>
                      <a:endParaRPr lang="fi-FI" sz="800" b="1" baseline="0" dirty="0" smtClean="0"/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arenR"/>
                        <a:tabLst/>
                        <a:defRPr/>
                      </a:pPr>
                      <a:endParaRPr lang="fi-FI" sz="800" b="1" baseline="0" dirty="0" smtClean="0"/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arenR"/>
                        <a:tabLst/>
                        <a:defRPr/>
                      </a:pPr>
                      <a:r>
                        <a:rPr lang="fi-FI" sz="800" b="1" baseline="0" dirty="0" smtClean="0"/>
                        <a:t>Liikennevalo-ohjelmoinnit ja vaikutusten arviointi</a:t>
                      </a:r>
                      <a:endParaRPr lang="fi-FI" sz="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lphaUcParenR"/>
                      </a:pPr>
                      <a:endParaRPr lang="fi-FI" sz="800" b="1" dirty="0" smtClean="0"/>
                    </a:p>
                    <a:p>
                      <a:pPr marL="228600" indent="-228600">
                        <a:buAutoNum type="alphaUcParenR"/>
                      </a:pPr>
                      <a:r>
                        <a:rPr lang="fi-FI" sz="800" b="1" dirty="0" err="1" smtClean="0"/>
                        <a:t>Föli</a:t>
                      </a:r>
                      <a:r>
                        <a:rPr lang="fi-FI" sz="800" b="1" baseline="0" dirty="0" smtClean="0"/>
                        <a:t> / </a:t>
                      </a:r>
                      <a:r>
                        <a:rPr lang="fi-FI" sz="800" b="1" baseline="0" dirty="0" err="1" smtClean="0"/>
                        <a:t>Init</a:t>
                      </a:r>
                      <a:r>
                        <a:rPr lang="fi-FI" sz="800" b="1" baseline="0" dirty="0" smtClean="0"/>
                        <a:t>/</a:t>
                      </a:r>
                      <a:r>
                        <a:rPr lang="fi-FI" sz="800" b="1" baseline="0" dirty="0" err="1" smtClean="0"/>
                        <a:t>Swarco</a:t>
                      </a:r>
                      <a:r>
                        <a:rPr lang="fi-FI" sz="800" b="1" baseline="0" dirty="0" smtClean="0"/>
                        <a:t> tiedonsiirto </a:t>
                      </a:r>
                      <a:r>
                        <a:rPr lang="fi-FI" sz="800" b="1" baseline="0" dirty="0" err="1" smtClean="0"/>
                        <a:t>Init-Iiva</a:t>
                      </a:r>
                      <a:endParaRPr lang="fi-FI" sz="800" b="1" baseline="0" dirty="0" smtClean="0"/>
                    </a:p>
                    <a:p>
                      <a:pPr marL="0" indent="0">
                        <a:buNone/>
                      </a:pPr>
                      <a:endParaRPr lang="fi-FI" sz="800" b="1" baseline="0" dirty="0" smtClean="0"/>
                    </a:p>
                    <a:p>
                      <a:pPr marL="228600" indent="-228600" algn="l" defTabSz="457200" rtl="0" eaLnBrk="1" latinLnBrk="0" hangingPunct="1">
                        <a:buFont typeface="Wingdings" panose="05000000000000000000" pitchFamily="2" charset="2"/>
                        <a:buAutoNum type="alphaUcParenR" startAt="2"/>
                      </a:pPr>
                      <a:r>
                        <a:rPr lang="fi-FI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Kaupunki-suunnittelu/ </a:t>
                      </a:r>
                      <a:r>
                        <a:rPr lang="fi-FI" sz="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Iiva</a:t>
                      </a:r>
                      <a:r>
                        <a:rPr lang="fi-FI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-ohjelmointi &amp; testaus</a:t>
                      </a:r>
                      <a:endParaRPr lang="fi-FI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800" b="1" dirty="0" smtClean="0"/>
                    </a:p>
                    <a:p>
                      <a:r>
                        <a:rPr lang="fi-FI" sz="800" b="1" dirty="0" smtClean="0"/>
                        <a:t>A)</a:t>
                      </a:r>
                      <a:r>
                        <a:rPr lang="fi-FI" sz="800" b="1" baseline="0" dirty="0" smtClean="0"/>
                        <a:t> Ostopalvelu </a:t>
                      </a:r>
                      <a:r>
                        <a:rPr lang="fi-FI" sz="800" b="1" baseline="0" dirty="0" err="1" smtClean="0"/>
                        <a:t>Init</a:t>
                      </a:r>
                      <a:r>
                        <a:rPr lang="fi-FI" sz="800" b="1" baseline="0" dirty="0" smtClean="0"/>
                        <a:t> ja </a:t>
                      </a:r>
                      <a:r>
                        <a:rPr lang="fi-FI" sz="800" b="1" baseline="0" dirty="0" err="1" smtClean="0"/>
                        <a:t>Swarco</a:t>
                      </a:r>
                      <a:endParaRPr lang="fi-FI" sz="800" b="1" dirty="0" smtClean="0"/>
                    </a:p>
                    <a:p>
                      <a:endParaRPr lang="fi-FI" sz="800" b="1" dirty="0" smtClean="0"/>
                    </a:p>
                    <a:p>
                      <a:endParaRPr lang="fi-FI" sz="800" b="1" dirty="0" smtClean="0"/>
                    </a:p>
                    <a:p>
                      <a:endParaRPr lang="fi-FI" sz="800" b="1" dirty="0" smtClean="0"/>
                    </a:p>
                    <a:p>
                      <a:endParaRPr lang="fi-FI" sz="800" b="1" dirty="0" smtClean="0"/>
                    </a:p>
                    <a:p>
                      <a:r>
                        <a:rPr lang="fi-FI" sz="800" b="1" dirty="0" smtClean="0"/>
                        <a:t>B</a:t>
                      </a:r>
                      <a:r>
                        <a:rPr lang="fi-FI" sz="800" b="1" baseline="0" dirty="0" smtClean="0"/>
                        <a:t>) Kaupunkisuunnitteluun palkataan vakituinen liikennesuunnitteluinsinööri 1.1.2017 lukien + ostopalvelu</a:t>
                      </a:r>
                      <a:endParaRPr lang="fi-FI" sz="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800" b="1" dirty="0" smtClean="0"/>
                    </a:p>
                    <a:p>
                      <a:pPr marL="228600" indent="-228600">
                        <a:buAutoNum type="alphaUcParenR"/>
                      </a:pPr>
                      <a:r>
                        <a:rPr lang="fi-FI" sz="800" b="1" baseline="0" dirty="0" smtClean="0"/>
                        <a:t>2016</a:t>
                      </a:r>
                    </a:p>
                    <a:p>
                      <a:pPr marL="228600" indent="-228600">
                        <a:buAutoNum type="alphaUcParenR"/>
                      </a:pPr>
                      <a:endParaRPr lang="fi-FI" sz="800" b="1" baseline="0" dirty="0" smtClean="0"/>
                    </a:p>
                    <a:p>
                      <a:pPr marL="228600" indent="-228600">
                        <a:buAutoNum type="alphaUcParenR"/>
                      </a:pPr>
                      <a:endParaRPr lang="fi-FI" sz="800" b="1" baseline="0" dirty="0" smtClean="0"/>
                    </a:p>
                    <a:p>
                      <a:pPr marL="228600" indent="-228600">
                        <a:buAutoNum type="alphaUcParenR"/>
                      </a:pPr>
                      <a:endParaRPr lang="fi-FI" sz="800" b="1" baseline="0" dirty="0" smtClean="0"/>
                    </a:p>
                    <a:p>
                      <a:pPr marL="228600" indent="-228600">
                        <a:buAutoNum type="alphaUcParenR"/>
                      </a:pPr>
                      <a:endParaRPr lang="fi-FI" sz="800" b="1" baseline="0" dirty="0" smtClean="0"/>
                    </a:p>
                    <a:p>
                      <a:pPr marL="228600" indent="-228600">
                        <a:buAutoNum type="alphaUcParenR"/>
                      </a:pPr>
                      <a:r>
                        <a:rPr lang="fi-FI" sz="800" b="1" baseline="0" dirty="0" smtClean="0"/>
                        <a:t>2017-2019</a:t>
                      </a:r>
                      <a:endParaRPr lang="fi-FI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800" b="1" dirty="0" smtClean="0"/>
                    </a:p>
                    <a:p>
                      <a:pPr marL="228600" indent="-228600">
                        <a:buAutoNum type="alphaUcParenR"/>
                      </a:pPr>
                      <a:r>
                        <a:rPr lang="fi-FI" sz="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eur </a:t>
                      </a:r>
                      <a:r>
                        <a:rPr lang="fi-FI" sz="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(rahoitettu 2016)</a:t>
                      </a:r>
                    </a:p>
                    <a:p>
                      <a:pPr marL="228600" indent="-228600">
                        <a:buAutoNum type="alphaUcParenR"/>
                      </a:pPr>
                      <a:endParaRPr lang="fi-FI" sz="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800" b="1" dirty="0" smtClean="0"/>
                    </a:p>
                    <a:p>
                      <a:endParaRPr lang="fi-FI" sz="800" b="1" dirty="0" smtClean="0"/>
                    </a:p>
                    <a:p>
                      <a:endParaRPr lang="fi-FI" sz="800" b="1" dirty="0" smtClean="0"/>
                    </a:p>
                    <a:p>
                      <a:pPr marL="228600" indent="-228600" algn="l" defTabSz="457200" rtl="0" eaLnBrk="1" latinLnBrk="0" hangingPunct="1">
                        <a:buFont typeface="Wingdings" panose="05000000000000000000" pitchFamily="2" charset="2"/>
                        <a:buAutoNum type="alphaUcParenR" startAt="2"/>
                      </a:pPr>
                      <a:r>
                        <a:rPr lang="fi-FI" sz="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60.000 eur/v, palkkarahat kaupunkisuunnittelun talousarviossa + ostopalvelut n. 50.000 eur vuonna 2017</a:t>
                      </a:r>
                      <a:endParaRPr lang="fi-FI" sz="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b="1" dirty="0" smtClean="0"/>
                        <a:t>Joukkoliikennekaistat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800" b="0" dirty="0" err="1" smtClean="0"/>
                        <a:t>Aninkaistenkatu</a:t>
                      </a:r>
                      <a:r>
                        <a:rPr lang="fi-FI" sz="800" b="0" dirty="0" smtClean="0"/>
                        <a:t>-Uudenmaankatu-</a:t>
                      </a:r>
                      <a:r>
                        <a:rPr lang="fi-FI" sz="800" b="0" dirty="0" err="1" smtClean="0"/>
                        <a:t>Hämeenkatu</a:t>
                      </a:r>
                      <a:r>
                        <a:rPr lang="fi-FI" sz="800" b="0" baseline="0" dirty="0" smtClean="0"/>
                        <a:t> ratikkasuunnittelusta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800" b="0" baseline="0" dirty="0" err="1" smtClean="0"/>
                        <a:t>Stålarminkatu</a:t>
                      </a:r>
                      <a:r>
                        <a:rPr lang="fi-FI" sz="800" b="0" baseline="0" dirty="0" smtClean="0"/>
                        <a:t> yleissuunnitelma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800" b="0" baseline="0" dirty="0" smtClean="0"/>
                        <a:t>Muut 2020 jälkeen</a:t>
                      </a:r>
                      <a:endParaRPr lang="fi-FI" sz="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800" dirty="0" smtClean="0"/>
                    </a:p>
                    <a:p>
                      <a:r>
                        <a:rPr lang="fi-FI" sz="800" dirty="0" smtClean="0"/>
                        <a:t>Ratikkaprojekti</a:t>
                      </a:r>
                    </a:p>
                    <a:p>
                      <a:r>
                        <a:rPr lang="fi-FI" sz="800" dirty="0" smtClean="0"/>
                        <a:t>ja kaupunki-suunnittelu</a:t>
                      </a:r>
                      <a:endParaRPr lang="fi-F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800" dirty="0" smtClean="0"/>
                    </a:p>
                    <a:p>
                      <a:r>
                        <a:rPr lang="fi-FI" sz="800" dirty="0" smtClean="0"/>
                        <a:t>Kaupunkisuunnittelun nykyhenkilöstö + täytettävät</a:t>
                      </a:r>
                      <a:r>
                        <a:rPr lang="fi-FI" sz="800" baseline="0" dirty="0" smtClean="0"/>
                        <a:t> vakanssit</a:t>
                      </a:r>
                      <a:endParaRPr lang="fi-F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800" b="1" dirty="0" smtClean="0"/>
                    </a:p>
                    <a:p>
                      <a:r>
                        <a:rPr lang="fi-FI" sz="800" b="1" dirty="0" err="1" smtClean="0"/>
                        <a:t>Aninkaistenkatu</a:t>
                      </a:r>
                      <a:r>
                        <a:rPr lang="fi-FI" sz="800" b="1" dirty="0" smtClean="0"/>
                        <a:t>-Uudenmaankatu-</a:t>
                      </a:r>
                      <a:r>
                        <a:rPr lang="fi-FI" sz="800" b="1" dirty="0" err="1" smtClean="0"/>
                        <a:t>Hämeenkatu</a:t>
                      </a:r>
                      <a:r>
                        <a:rPr lang="fi-FI" sz="800" dirty="0" smtClean="0"/>
                        <a:t/>
                      </a:r>
                      <a:br>
                        <a:rPr lang="fi-FI" sz="800" dirty="0" smtClean="0"/>
                      </a:br>
                      <a:r>
                        <a:rPr lang="fi-FI" sz="800" dirty="0" smtClean="0"/>
                        <a:t>- Periaatepäätös</a:t>
                      </a:r>
                      <a:r>
                        <a:rPr lang="fi-FI" sz="800" baseline="0" dirty="0" smtClean="0"/>
                        <a:t> </a:t>
                      </a:r>
                      <a:r>
                        <a:rPr lang="fi-FI" sz="800" dirty="0" smtClean="0"/>
                        <a:t>2018</a:t>
                      </a:r>
                    </a:p>
                    <a:p>
                      <a:r>
                        <a:rPr lang="fi-FI" sz="800" dirty="0" smtClean="0"/>
                        <a:t>- Suunnittelu 2018</a:t>
                      </a:r>
                    </a:p>
                    <a:p>
                      <a:r>
                        <a:rPr lang="fi-FI" sz="800" dirty="0" smtClean="0"/>
                        <a:t>- Rakentaminen 2019-2020</a:t>
                      </a:r>
                    </a:p>
                    <a:p>
                      <a:r>
                        <a:rPr lang="fi-FI" sz="800" b="1" dirty="0" err="1" smtClean="0"/>
                        <a:t>Stålarminkatu</a:t>
                      </a:r>
                      <a:r>
                        <a:rPr lang="fi-FI" sz="800" b="1" dirty="0" smtClean="0"/>
                        <a:t> yleissuunnitelma </a:t>
                      </a:r>
                    </a:p>
                    <a:p>
                      <a:r>
                        <a:rPr lang="fi-FI" sz="800" dirty="0" smtClean="0"/>
                        <a:t>- Periaatepäätös 2017</a:t>
                      </a:r>
                      <a:endParaRPr lang="fi-F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800" b="1" dirty="0" smtClean="0"/>
                        <a:t>500.000 eur rakentamiseen vuonna 2019</a:t>
                      </a:r>
                      <a:endParaRPr lang="fi-FI" sz="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b="1" dirty="0" smtClean="0"/>
                        <a:t>Joukkoliikennekadut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 smtClean="0"/>
                        <a:t>(jos linjastosuunnittelussa nousee esille</a:t>
                      </a:r>
                      <a:r>
                        <a:rPr lang="fi-FI" sz="800" baseline="0" dirty="0" smtClean="0"/>
                        <a:t> tarve) </a:t>
                      </a:r>
                      <a:endParaRPr lang="fi-FI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800" dirty="0" smtClean="0"/>
                        <a:t>Kaupunkisuunnittelu </a:t>
                      </a:r>
                      <a:endParaRPr lang="fi-F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800" dirty="0" smtClean="0"/>
                        <a:t>Kaupunkisuunnittelun nykyhenkilöstö + täytettävät vakanssit</a:t>
                      </a:r>
                    </a:p>
                    <a:p>
                      <a:endParaRPr lang="fi-F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800" dirty="0" smtClean="0"/>
                        <a:t>Varaudutaan osan rakentamiseen ennen 2020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i-FI" sz="800" dirty="0" smtClean="0"/>
                        <a:t>asemakaavoitukseen</a:t>
                      </a:r>
                      <a:r>
                        <a:rPr lang="fi-FI" sz="800" baseline="0" dirty="0" smtClean="0"/>
                        <a:t> ja suunnitteluun varattava n. 2 vuotta (2017-2019)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800" b="1" dirty="0" smtClean="0"/>
                        <a:t>50.000</a:t>
                      </a:r>
                      <a:r>
                        <a:rPr lang="fi-FI" sz="800" b="1" baseline="0" dirty="0" smtClean="0"/>
                        <a:t> euroa suunnitteluun vuonna 2017</a:t>
                      </a:r>
                    </a:p>
                    <a:p>
                      <a:r>
                        <a:rPr lang="fi-FI" sz="800" b="1" dirty="0" smtClean="0"/>
                        <a:t>200.000 eur/vuosi </a:t>
                      </a:r>
                      <a:r>
                        <a:rPr lang="fi-FI" sz="800" b="1" dirty="0" smtClean="0">
                          <a:solidFill>
                            <a:schemeClr val="tx1"/>
                          </a:solidFill>
                        </a:rPr>
                        <a:t>toteutussuunnitteluun ja rakentamiseen</a:t>
                      </a:r>
                      <a:r>
                        <a:rPr lang="fi-FI" sz="800" b="1" baseline="0" dirty="0" smtClean="0">
                          <a:solidFill>
                            <a:schemeClr val="tx1"/>
                          </a:solidFill>
                        </a:rPr>
                        <a:t> vuosina 2018-2020</a:t>
                      </a:r>
                      <a:endParaRPr lang="fi-FI" sz="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900" b="1" dirty="0" smtClean="0"/>
                        <a:t>Pysäkkijärjestelyt</a:t>
                      </a:r>
                      <a:endParaRPr lang="fi-FI" sz="900" b="1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800" baseline="0" dirty="0" smtClean="0"/>
                        <a:t>Vaihtopysäkkijärjestelyt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800" baseline="0" dirty="0" smtClean="0"/>
                        <a:t>Esteettömät pysäkit </a:t>
                      </a:r>
                      <a:r>
                        <a:rPr lang="fi-FI" sz="800" baseline="0" dirty="0" err="1" smtClean="0"/>
                        <a:t>jne</a:t>
                      </a:r>
                      <a:endParaRPr lang="fi-FI" sz="8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800" baseline="0" dirty="0" smtClean="0"/>
                        <a:t>Pysäkkien karsinta ja yhdistäminen</a:t>
                      </a:r>
                      <a:endParaRPr lang="fi-F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800" dirty="0" smtClean="0"/>
                    </a:p>
                    <a:p>
                      <a:r>
                        <a:rPr lang="fi-FI" sz="800" dirty="0" smtClean="0"/>
                        <a:t>Kaupunkisuunnittelu</a:t>
                      </a:r>
                      <a:endParaRPr lang="fi-FI" sz="800" baseline="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 smtClean="0"/>
                        <a:t>Karsinta </a:t>
                      </a:r>
                      <a:r>
                        <a:rPr lang="fi-FI" sz="800" dirty="0" err="1" smtClean="0"/>
                        <a:t>Föli</a:t>
                      </a:r>
                      <a:r>
                        <a:rPr lang="fi-FI" sz="800" dirty="0" smtClean="0"/>
                        <a:t>,</a:t>
                      </a:r>
                      <a:br>
                        <a:rPr lang="fi-FI" sz="800" dirty="0" smtClean="0"/>
                      </a:br>
                      <a:r>
                        <a:rPr lang="fi-FI" sz="800" dirty="0" smtClean="0"/>
                        <a:t>(tarpeet osin linjasto-suunnittelusta)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800" dirty="0" smtClean="0"/>
                    </a:p>
                    <a:p>
                      <a:r>
                        <a:rPr lang="fi-FI" sz="800" dirty="0" smtClean="0"/>
                        <a:t>Kaupunkisuunnittelun nykyhenkilöstö + täytettävät vakanssit</a:t>
                      </a:r>
                    </a:p>
                    <a:p>
                      <a:endParaRPr lang="fi-FI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 smtClean="0"/>
                        <a:t>Karsinta 2017</a:t>
                      </a:r>
                    </a:p>
                    <a:p>
                      <a:r>
                        <a:rPr lang="fi-FI" sz="800" dirty="0" smtClean="0"/>
                        <a:t>Suunnittelu 2018-19</a:t>
                      </a:r>
                    </a:p>
                    <a:p>
                      <a:r>
                        <a:rPr lang="fi-FI" sz="800" dirty="0" smtClean="0"/>
                        <a:t>Rakentaminen 2019-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800" b="1" dirty="0" smtClean="0"/>
                        <a:t>Yht. 3.500.000 eur vuosina 2019-2020</a:t>
                      </a:r>
                      <a:endParaRPr lang="fi-FI" sz="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000" b="1" dirty="0" smtClean="0"/>
                        <a:t>YHTEENSÄ</a:t>
                      </a:r>
                      <a:endParaRPr lang="fi-FI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b="1" baseline="0" dirty="0" smtClean="0">
                          <a:solidFill>
                            <a:schemeClr val="tx1"/>
                          </a:solidFill>
                        </a:rPr>
                        <a:t>Noin 4,7 </a:t>
                      </a:r>
                      <a:r>
                        <a:rPr lang="fi-FI" sz="1000" b="1" baseline="0" dirty="0" err="1" smtClean="0">
                          <a:solidFill>
                            <a:schemeClr val="tx1"/>
                          </a:solidFill>
                        </a:rPr>
                        <a:t>meur</a:t>
                      </a:r>
                      <a:r>
                        <a:rPr lang="fi-FI" sz="1000" b="1" baseline="0" dirty="0" smtClean="0">
                          <a:solidFill>
                            <a:schemeClr val="tx1"/>
                          </a:solidFill>
                        </a:rPr>
                        <a:t> + henkilöstökulut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7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506413"/>
            <a:ext cx="7514552" cy="998538"/>
          </a:xfrm>
        </p:spPr>
        <p:txBody>
          <a:bodyPr/>
          <a:lstStyle/>
          <a:p>
            <a:r>
              <a:rPr lang="fi-FI" dirty="0" smtClean="0"/>
              <a:t>Alustava kustannusarvio runkobussilinjaston investoinneista</a:t>
            </a:r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670475"/>
              </p:ext>
            </p:extLst>
          </p:nvPr>
        </p:nvGraphicFramePr>
        <p:xfrm>
          <a:off x="801188" y="1776546"/>
          <a:ext cx="7672253" cy="3943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7654"/>
                <a:gridCol w="900852"/>
                <a:gridCol w="900852"/>
                <a:gridCol w="1020965"/>
                <a:gridCol w="1020965"/>
                <a:gridCol w="1020965"/>
              </a:tblGrid>
              <a:tr h="41611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i-FI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fi-FI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YHT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41611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Liikennevaloetuudet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50 000 €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 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 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 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50 000 €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744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 smtClean="0">
                          <a:effectLst/>
                        </a:rPr>
                        <a:t>Joukkoliikennekaistat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 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 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 dirty="0">
                          <a:effectLst/>
                        </a:rPr>
                        <a:t>Suunnittelu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0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50 000 €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 smtClean="0">
                          <a:effectLst/>
                        </a:rPr>
                        <a:t>50 </a:t>
                      </a:r>
                      <a:r>
                        <a:rPr lang="fi-FI" sz="1100" b="1" u="none" strike="noStrike" dirty="0">
                          <a:effectLst/>
                        </a:rPr>
                        <a:t>000 €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 dirty="0">
                          <a:effectLst/>
                        </a:rPr>
                        <a:t>Toteutus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0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 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4</a:t>
                      </a:r>
                      <a:r>
                        <a:rPr lang="fi-FI" sz="1100" b="1" u="none" strike="noStrike" dirty="0" smtClean="0">
                          <a:effectLst/>
                        </a:rPr>
                        <a:t>50 </a:t>
                      </a:r>
                      <a:r>
                        <a:rPr lang="fi-FI" sz="1100" b="1" u="none" strike="noStrike" dirty="0">
                          <a:effectLst/>
                        </a:rPr>
                        <a:t>000 €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450 000 €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30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Joukkoliikennekadut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 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 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 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 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 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30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 dirty="0">
                          <a:effectLst/>
                        </a:rPr>
                        <a:t>Suunnittelu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0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50 000 €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50 000 €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50 000 €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150 000 €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611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 dirty="0">
                          <a:effectLst/>
                        </a:rPr>
                        <a:t>Toteutus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0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 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150 000 €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150 000 €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 smtClean="0">
                          <a:effectLst/>
                        </a:rPr>
                        <a:t>200 </a:t>
                      </a:r>
                      <a:r>
                        <a:rPr lang="fi-FI" sz="1100" b="1" u="none" strike="noStrike" dirty="0">
                          <a:effectLst/>
                        </a:rPr>
                        <a:t>000 €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 smtClean="0">
                          <a:effectLst/>
                        </a:rPr>
                        <a:t>500 </a:t>
                      </a:r>
                      <a:r>
                        <a:rPr lang="fi-FI" sz="1100" b="1" u="none" strike="noStrike" dirty="0">
                          <a:effectLst/>
                        </a:rPr>
                        <a:t>000 €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611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 smtClean="0">
                          <a:effectLst/>
                        </a:rPr>
                        <a:t>Pysäkkijärjestelyt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 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1 750 000 €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1 750 000 €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3 500 000 €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611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 </a:t>
                      </a:r>
                      <a:r>
                        <a:rPr lang="fi-FI" sz="1100" b="1" u="none" strike="noStrike" dirty="0" smtClean="0">
                          <a:effectLst/>
                        </a:rPr>
                        <a:t>YHTEENSÄ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100 000 €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 smtClean="0">
                          <a:effectLst/>
                        </a:rPr>
                        <a:t>250 </a:t>
                      </a:r>
                      <a:r>
                        <a:rPr lang="fi-FI" sz="1100" b="1" u="none" strike="noStrike" dirty="0">
                          <a:effectLst/>
                        </a:rPr>
                        <a:t>000 €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2 </a:t>
                      </a:r>
                      <a:r>
                        <a:rPr lang="fi-FI" sz="1100" b="1" u="none" strike="noStrike" dirty="0" smtClean="0">
                          <a:effectLst/>
                        </a:rPr>
                        <a:t>400 </a:t>
                      </a:r>
                      <a:r>
                        <a:rPr lang="fi-FI" sz="1100" b="1" u="none" strike="noStrike" dirty="0">
                          <a:effectLst/>
                        </a:rPr>
                        <a:t>000 €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1 900 000 €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4 </a:t>
                      </a:r>
                      <a:r>
                        <a:rPr lang="fi-FI" sz="1100" b="1" u="none" strike="noStrike" dirty="0" smtClean="0">
                          <a:effectLst/>
                        </a:rPr>
                        <a:t>700 </a:t>
                      </a:r>
                      <a:r>
                        <a:rPr lang="fi-FI" sz="1100" b="1" u="none" strike="noStrike" dirty="0">
                          <a:effectLst/>
                        </a:rPr>
                        <a:t>000 €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176984"/>
      </p:ext>
    </p:extLst>
  </p:cSld>
  <p:clrMapOvr>
    <a:masterClrMapping/>
  </p:clrMapOvr>
</p:sld>
</file>

<file path=ppt/theme/theme1.xml><?xml version="1.0" encoding="utf-8"?>
<a:theme xmlns:a="http://schemas.openxmlformats.org/drawingml/2006/main" name="Valkoinen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URKU_PPT_4-3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TURKU_PPT_4-3</Template>
  <TotalTime>880</TotalTime>
  <Words>334</Words>
  <Application>Microsoft Office PowerPoint</Application>
  <PresentationFormat>Näytössä katseltava diaesitys (4:3)</PresentationFormat>
  <Paragraphs>148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2</vt:i4>
      </vt:variant>
    </vt:vector>
  </HeadingPairs>
  <TitlesOfParts>
    <vt:vector size="13" baseType="lpstr">
      <vt:lpstr>Arial</vt:lpstr>
      <vt:lpstr>Calibri</vt:lpstr>
      <vt:lpstr>Courier New</vt:lpstr>
      <vt:lpstr>Lucida Grande</vt:lpstr>
      <vt:lpstr>Wingdings</vt:lpstr>
      <vt:lpstr>ヒラギノ角ゴ Pro W3</vt:lpstr>
      <vt:lpstr>Valkoinen</vt:lpstr>
      <vt:lpstr>Kuvalliset</vt:lpstr>
      <vt:lpstr>Värilliset</vt:lpstr>
      <vt:lpstr>1_Värilliset</vt:lpstr>
      <vt:lpstr>TURKU_PPT_4-3</vt:lpstr>
      <vt:lpstr>Runkobussien toteuttaminen 2017-2020  </vt:lpstr>
      <vt:lpstr>Alustava kustannusarvio runkobussilinjaston investoinneista</vt:lpstr>
    </vt:vector>
  </TitlesOfParts>
  <Company>Turun kaupunki (hallinto x64)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yhdelle tai kahdelle riville</dc:title>
  <dc:creator>Jokela Juha</dc:creator>
  <cp:lastModifiedBy>Lundgren Marika</cp:lastModifiedBy>
  <cp:revision>58</cp:revision>
  <cp:lastPrinted>2016-11-28T14:44:50Z</cp:lastPrinted>
  <dcterms:created xsi:type="dcterms:W3CDTF">2016-09-02T12:09:21Z</dcterms:created>
  <dcterms:modified xsi:type="dcterms:W3CDTF">2017-01-13T11:44:40Z</dcterms:modified>
</cp:coreProperties>
</file>