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55" r:id="rId3"/>
    <p:sldMasterId id="2147483694" r:id="rId4"/>
  </p:sldMasterIdLst>
  <p:notesMasterIdLst>
    <p:notesMasterId r:id="rId22"/>
  </p:notesMasterIdLst>
  <p:handoutMasterIdLst>
    <p:handoutMasterId r:id="rId23"/>
  </p:handoutMasterIdLst>
  <p:sldIdLst>
    <p:sldId id="303" r:id="rId5"/>
    <p:sldId id="340" r:id="rId6"/>
    <p:sldId id="325" r:id="rId7"/>
    <p:sldId id="343" r:id="rId8"/>
    <p:sldId id="327" r:id="rId9"/>
    <p:sldId id="341" r:id="rId10"/>
    <p:sldId id="329" r:id="rId11"/>
    <p:sldId id="333" r:id="rId12"/>
    <p:sldId id="338" r:id="rId13"/>
    <p:sldId id="346" r:id="rId14"/>
    <p:sldId id="331" r:id="rId15"/>
    <p:sldId id="347" r:id="rId16"/>
    <p:sldId id="330" r:id="rId17"/>
    <p:sldId id="342" r:id="rId18"/>
    <p:sldId id="316" r:id="rId19"/>
    <p:sldId id="317" r:id="rId20"/>
    <p:sldId id="313" r:id="rId21"/>
  </p:sldIdLst>
  <p:sldSz cx="9144000" cy="5143500" type="screen16x9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0" autoAdjust="0"/>
    <p:restoredTop sz="99900" autoAdjust="0"/>
  </p:normalViewPr>
  <p:slideViewPr>
    <p:cSldViewPr snapToGrid="0" snapToObjects="1">
      <p:cViewPr varScale="1">
        <p:scale>
          <a:sx n="160" d="100"/>
          <a:sy n="160" d="100"/>
        </p:scale>
        <p:origin x="222" y="144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10/7/2016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B0C50-995C-4149-A2C9-BA0EBB544162}" type="datetimeFigureOut">
              <a:rPr lang="fi-FI" smtClean="0"/>
              <a:t>7.10.2016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62349-AAE5-4009-81C4-4D37CA2253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32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9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66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7435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23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0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82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4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96312" y="2260059"/>
            <a:ext cx="5839519" cy="1021556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400" b="1" cap="all"/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96312" y="3281615"/>
            <a:ext cx="4895347" cy="70409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800"/>
              </a:lnSpc>
              <a:buNone/>
              <a:defRPr sz="2400">
                <a:solidFill>
                  <a:srgbClr val="5841B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403714" y="4153115"/>
            <a:ext cx="871317" cy="214867"/>
          </a:xfrm>
          <a:prstGeom prst="rect">
            <a:avLst/>
          </a:prstGeom>
        </p:spPr>
        <p:txBody>
          <a:bodyPr/>
          <a:lstStyle/>
          <a:p>
            <a:fld id="{AEEE9586-8AC4-42C8-A117-525F7DE75473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75031" y="4153115"/>
            <a:ext cx="3383963" cy="2148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163278" y="4669637"/>
            <a:ext cx="673920" cy="195334"/>
          </a:xfrm>
          <a:prstGeom prst="rect">
            <a:avLst/>
          </a:prstGeom>
        </p:spPr>
        <p:txBody>
          <a:bodyPr/>
          <a:lstStyle/>
          <a:p>
            <a:fld id="{668A740B-18AE-344D-95D8-62317680319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7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1711872" y="2260059"/>
            <a:ext cx="5308654" cy="1021556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defRPr sz="3600" b="1" cap="all"/>
            </a:lvl1pPr>
          </a:lstStyle>
          <a:p>
            <a:r>
              <a:rPr lang="fi-FI" smtClean="0"/>
              <a:t>Click to edit Master title style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"/>
          </p:nvPr>
        </p:nvSpPr>
        <p:spPr>
          <a:xfrm>
            <a:off x="1711872" y="3325484"/>
            <a:ext cx="5308654" cy="59128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ts val="2600"/>
              </a:lnSpc>
              <a:buNone/>
              <a:defRPr sz="2200">
                <a:solidFill>
                  <a:srgbClr val="5841B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6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KUABO_VAAKA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6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8607" y="1872695"/>
            <a:ext cx="7733725" cy="1385387"/>
          </a:xfrm>
        </p:spPr>
        <p:txBody>
          <a:bodyPr/>
          <a:lstStyle/>
          <a:p>
            <a:pPr algn="ctr"/>
            <a:r>
              <a:rPr lang="fi-FI" sz="4400" dirty="0" smtClean="0"/>
              <a:t>Osallisuus ja asuinalueiden kehittämisen</a:t>
            </a:r>
            <a:br>
              <a:rPr lang="fi-FI" sz="4400" dirty="0" smtClean="0"/>
            </a:br>
            <a:r>
              <a:rPr lang="fi-FI" sz="4400" dirty="0" smtClean="0"/>
              <a:t>”Turun malli”</a:t>
            </a:r>
            <a:br>
              <a:rPr lang="fi-FI" sz="4400" dirty="0" smtClean="0"/>
            </a:br>
            <a:r>
              <a:rPr lang="fi-FI" sz="4800" dirty="0"/>
              <a:t/>
            </a:r>
            <a:br>
              <a:rPr lang="fi-FI" sz="4800" dirty="0"/>
            </a:br>
            <a:endParaRPr lang="fi-FI" sz="2000" b="0" noProof="0" dirty="0"/>
          </a:p>
        </p:txBody>
      </p:sp>
    </p:spTree>
    <p:extLst>
      <p:ext uri="{BB962C8B-B14F-4D97-AF65-F5344CB8AC3E}">
        <p14:creationId xmlns:p14="http://schemas.microsoft.com/office/powerpoint/2010/main" val="34366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 err="1" smtClean="0"/>
              <a:t>Anri</a:t>
            </a:r>
            <a:r>
              <a:rPr lang="fi-FI" sz="1200" dirty="0" smtClean="0"/>
              <a:t> Niskala, osallisuuden erityisasiantuntija, konsernihallinto</a:t>
            </a:r>
          </a:p>
          <a:p>
            <a:r>
              <a:rPr lang="fi-FI" sz="1200" dirty="0" smtClean="0"/>
              <a:t>Jaana </a:t>
            </a:r>
            <a:r>
              <a:rPr lang="fi-FI" sz="1200" dirty="0" err="1" smtClean="0"/>
              <a:t>Solasvuo</a:t>
            </a:r>
            <a:r>
              <a:rPr lang="fi-FI" sz="1200" dirty="0" smtClean="0"/>
              <a:t>, esteettömyysasiamies konsernihallintoon ympäristötoimialalta (esteettömyys on laaja kokonaisuus, liittymäpintaa osallisuuteen, vaikuttajaryhmiin)</a:t>
            </a:r>
          </a:p>
          <a:p>
            <a:r>
              <a:rPr lang="fi-FI" sz="1200" dirty="0" smtClean="0"/>
              <a:t>Katri </a:t>
            </a:r>
            <a:r>
              <a:rPr lang="fi-FI" sz="1200" dirty="0" err="1" smtClean="0"/>
              <a:t>Arnivaara</a:t>
            </a:r>
            <a:r>
              <a:rPr lang="fi-FI" sz="1200" dirty="0" smtClean="0"/>
              <a:t>, </a:t>
            </a:r>
            <a:r>
              <a:rPr lang="fi-FI" sz="1200" dirty="0" err="1" smtClean="0"/>
              <a:t>EVIVAn</a:t>
            </a:r>
            <a:r>
              <a:rPr lang="fi-FI" sz="1200" dirty="0" smtClean="0"/>
              <a:t> projektipäällikkö konsernihallintoon jatkamaan alueiden kehittämistä (6/2016-3/2018)</a:t>
            </a:r>
          </a:p>
          <a:p>
            <a:r>
              <a:rPr lang="fi-FI" sz="1200" dirty="0" smtClean="0"/>
              <a:t>Järjestö- ja vapaaehtoistyön koordinaattori kaupunkitasoiseksi, nyt esim. </a:t>
            </a:r>
            <a:r>
              <a:rPr lang="fi-FI" sz="1200" dirty="0" err="1" smtClean="0"/>
              <a:t>hytossa</a:t>
            </a:r>
            <a:r>
              <a:rPr lang="fi-FI" sz="1200" dirty="0" smtClean="0"/>
              <a:t> työtä tehdään </a:t>
            </a:r>
            <a:r>
              <a:rPr lang="fi-FI" sz="1200" dirty="0" err="1" smtClean="0"/>
              <a:t>hyton</a:t>
            </a:r>
            <a:r>
              <a:rPr lang="fi-FI" sz="1200" dirty="0" smtClean="0"/>
              <a:t> näkökulmasta ja muilla toimialoilla tehtävä liene </a:t>
            </a:r>
            <a:r>
              <a:rPr lang="fi-FI" sz="1200" dirty="0" err="1" smtClean="0"/>
              <a:t>pirstaloituna</a:t>
            </a:r>
            <a:r>
              <a:rPr lang="fi-FI" sz="1200" dirty="0" smtClean="0"/>
              <a:t> toimenkuviin tai työtä ei tehdä. Missään ei tarkastella ja kehitetä kokonaisuutta kaupunkitasoisesti (liittymäpintaa alueiden kehittämiseen, </a:t>
            </a:r>
            <a:r>
              <a:rPr lang="fi-FI" sz="1200" dirty="0" err="1" smtClean="0"/>
              <a:t>monituottajuuteen</a:t>
            </a:r>
            <a:r>
              <a:rPr lang="fi-FI" sz="1200" dirty="0" smtClean="0"/>
              <a:t>, osallisuuteen, 6 aika). </a:t>
            </a:r>
            <a:endParaRPr lang="fi-FI" sz="12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Osallisuuden kokonaisresurssi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186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963038" y="1848687"/>
            <a:ext cx="6721813" cy="1175939"/>
          </a:xfr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379810"/>
            <a:ext cx="6945855" cy="748904"/>
          </a:xfrm>
        </p:spPr>
        <p:txBody>
          <a:bodyPr/>
          <a:lstStyle/>
          <a:p>
            <a:r>
              <a:rPr lang="fi-FI" dirty="0" smtClean="0"/>
              <a:t>4. Eteneminen alueittain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84910" y="1525521"/>
            <a:ext cx="6945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Asuinalueiden kehittämisprojektin (ARA) ja vapaa-aikatoimialan </a:t>
            </a:r>
            <a:r>
              <a:rPr lang="fi-FI" sz="1600" dirty="0" err="1"/>
              <a:t>Eviva</a:t>
            </a:r>
            <a:r>
              <a:rPr lang="fi-FI" sz="1600" dirty="0"/>
              <a:t>-toimintaohjelmaa on toteutettu </a:t>
            </a:r>
            <a:r>
              <a:rPr lang="fi-FI" sz="1600" dirty="0" err="1"/>
              <a:t>sosio</a:t>
            </a:r>
            <a:r>
              <a:rPr lang="fi-FI" sz="1600" dirty="0"/>
              <a:t>-ekonomisesti </a:t>
            </a:r>
            <a:r>
              <a:rPr lang="fi-FI" sz="1600" dirty="0" smtClean="0"/>
              <a:t>haastavilla alueilla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2016 ”virkamiespöydät</a:t>
            </a:r>
            <a:r>
              <a:rPr lang="fi-FI" sz="1600" dirty="0"/>
              <a:t>” toimimaan </a:t>
            </a:r>
            <a:r>
              <a:rPr lang="fi-FI" sz="1600" dirty="0" smtClean="0"/>
              <a:t>Pansio-Pernossa, Nummi-Halisissa </a:t>
            </a:r>
            <a:r>
              <a:rPr lang="fi-FI" sz="1600" dirty="0"/>
              <a:t>ja </a:t>
            </a:r>
            <a:r>
              <a:rPr lang="fi-FI" sz="1600" dirty="0" smtClean="0"/>
              <a:t>(Varissuo)-Lausteella ja toiminta jatkuu Runosmäki-Raunistulassa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2017-2018 ”virkamiespöydät” toiminnassa kaikilla suuralueilla (9)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Sopimus Turku Seuran kanssa kevätkausi 2016</a:t>
            </a:r>
          </a:p>
          <a:p>
            <a:pPr lvl="1"/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612" lvl="1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200" b="1" dirty="0"/>
          </a:p>
          <a:p>
            <a:pPr marL="342900" indent="-342900">
              <a:buAutoNum type="arabicPeriod"/>
            </a:pPr>
            <a:r>
              <a:rPr lang="fi-FI" dirty="0" smtClean="0"/>
              <a:t>Virkamiespöydän työskentelytapa</a:t>
            </a:r>
          </a:p>
          <a:p>
            <a:pPr marL="342900" indent="-342900">
              <a:buAutoNum type="arabicPeriod"/>
            </a:pPr>
            <a:r>
              <a:rPr lang="fi-FI" dirty="0"/>
              <a:t>Y</a:t>
            </a:r>
            <a:r>
              <a:rPr lang="fi-FI" dirty="0" smtClean="0"/>
              <a:t>hteistoimintamalli </a:t>
            </a:r>
            <a:r>
              <a:rPr lang="fi-FI" dirty="0"/>
              <a:t>järjestökumppanuudesta alueiden toimintojen </a:t>
            </a:r>
            <a:r>
              <a:rPr lang="fi-FI" dirty="0" smtClean="0"/>
              <a:t>kehittämisessä</a:t>
            </a:r>
          </a:p>
          <a:p>
            <a:pPr marL="342900" indent="-342900">
              <a:buAutoNum type="arabicPeriod"/>
            </a:pPr>
            <a:r>
              <a:rPr lang="fi-FI" dirty="0"/>
              <a:t>Y</a:t>
            </a:r>
            <a:r>
              <a:rPr lang="fi-FI" dirty="0" smtClean="0"/>
              <a:t>hteistyömallit </a:t>
            </a:r>
            <a:r>
              <a:rPr lang="fi-FI" dirty="0"/>
              <a:t>yritys- ja sidosryhmäyhteistyöstä </a:t>
            </a:r>
            <a:r>
              <a:rPr lang="fi-FI" dirty="0" smtClean="0"/>
              <a:t>alueella</a:t>
            </a:r>
          </a:p>
          <a:p>
            <a:pPr marL="342900" indent="-342900">
              <a:buAutoNum type="arabicPeriod"/>
            </a:pPr>
            <a:r>
              <a:rPr lang="fi-FI" dirty="0"/>
              <a:t>O</a:t>
            </a:r>
            <a:r>
              <a:rPr lang="fi-FI" dirty="0" smtClean="0"/>
              <a:t>sallisuustoiminnan </a:t>
            </a:r>
            <a:r>
              <a:rPr lang="fi-FI" dirty="0"/>
              <a:t>mallit </a:t>
            </a:r>
            <a:r>
              <a:rPr lang="fi-FI" dirty="0" smtClean="0"/>
              <a:t>alueella</a:t>
            </a:r>
          </a:p>
          <a:p>
            <a:pPr marL="342900" indent="-342900">
              <a:buAutoNum type="arabicPeriod"/>
            </a:pPr>
            <a:r>
              <a:rPr lang="fi-FI" dirty="0"/>
              <a:t>M</a:t>
            </a:r>
            <a:r>
              <a:rPr lang="fi-FI" dirty="0" smtClean="0"/>
              <a:t>alli </a:t>
            </a:r>
            <a:r>
              <a:rPr lang="fi-FI" dirty="0"/>
              <a:t>viestinnän kanavista alueella </a:t>
            </a:r>
          </a:p>
          <a:p>
            <a:pPr marL="342900" indent="-342900">
              <a:buAutoNum type="arabicPeriod"/>
            </a:pPr>
            <a:r>
              <a:rPr lang="fi-FI" dirty="0" err="1" smtClean="0"/>
              <a:t>Raklin</a:t>
            </a:r>
            <a:r>
              <a:rPr lang="fi-FI" dirty="0" smtClean="0"/>
              <a:t> </a:t>
            </a:r>
            <a:r>
              <a:rPr lang="fi-FI" dirty="0"/>
              <a:t>klinikan mallin soveltamisesta alueiden kehittämisessä.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5. Kehittämisen tuloksena syntyvät    	tuotokset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8269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Seuraavat diat esittelevät kaupungin jo käynnissä olevia hankkeita, joilla on liittymäpintaa alueiden kehittämiseen.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Tausta-aineistoa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07787" y="974491"/>
            <a:ext cx="7506729" cy="4169009"/>
          </a:xfrm>
        </p:spPr>
        <p:txBody>
          <a:bodyPr/>
          <a:lstStyle/>
          <a:p>
            <a:pPr marL="645750" lvl="1" indent="-285750"/>
            <a:r>
              <a:rPr lang="fi-FI" sz="1600" dirty="0" smtClean="0"/>
              <a:t>Asuinalueiden kehittämisprojekti / ARA 2013-2015, johon liittyi kolme tutkimusprojektia. Päättyi 31.12.2015, tulokset ja tuotokset käytettävissä</a:t>
            </a:r>
          </a:p>
          <a:p>
            <a:pPr marL="645750" lvl="1" indent="-285750"/>
            <a:r>
              <a:rPr lang="fi-FI" sz="1600" dirty="0" smtClean="0"/>
              <a:t>Vanhojen </a:t>
            </a:r>
            <a:r>
              <a:rPr lang="fi-FI" sz="1600" dirty="0"/>
              <a:t>asuinalueiden </a:t>
            </a:r>
            <a:r>
              <a:rPr lang="fi-FI" sz="1600" dirty="0" smtClean="0"/>
              <a:t>kehittäminen, valmistelussa ja vanhojen tietojen keräämisvaiheessa, ideaa esitelty ja keskusteltu hyvinvoinnin ja maankäytön ohjausryhmissä. </a:t>
            </a:r>
          </a:p>
          <a:p>
            <a:pPr marL="645750" lvl="1" indent="-285750"/>
            <a:r>
              <a:rPr lang="fi-FI" sz="1600" dirty="0" smtClean="0"/>
              <a:t>Rakennetun ympäristön kokonaisuutta koskien ollaan laatimassa maankäytön, asumisen ja liikenteen periaatteita johon kirjataan myös perusperiaatteita liittyen vanhojen asuinalueiden kehittämiseen (</a:t>
            </a:r>
            <a:r>
              <a:rPr lang="fi-FI" sz="1600" dirty="0" err="1" smtClean="0"/>
              <a:t>akj</a:t>
            </a:r>
            <a:r>
              <a:rPr lang="fi-FI" sz="1600" dirty="0" smtClean="0"/>
              <a:t>, </a:t>
            </a:r>
            <a:r>
              <a:rPr lang="fi-FI" sz="1600" dirty="0" err="1" smtClean="0"/>
              <a:t>kaup.suunn.joht</a:t>
            </a:r>
            <a:r>
              <a:rPr lang="fi-FI" sz="1600" dirty="0" smtClean="0"/>
              <a:t>)</a:t>
            </a:r>
          </a:p>
          <a:p>
            <a:pPr marL="645750" lvl="1" indent="-285750"/>
            <a:r>
              <a:rPr lang="fi-FI" sz="1600" dirty="0" smtClean="0"/>
              <a:t>Alueellisen </a:t>
            </a:r>
            <a:r>
              <a:rPr lang="fi-FI" sz="1600" dirty="0"/>
              <a:t>yhteistyön </a:t>
            </a:r>
            <a:r>
              <a:rPr lang="fi-FI" sz="1600" dirty="0" smtClean="0"/>
              <a:t>malli ”</a:t>
            </a:r>
            <a:r>
              <a:rPr lang="fi-FI" sz="1600" dirty="0" err="1" smtClean="0"/>
              <a:t>virkamiespötä</a:t>
            </a:r>
            <a:r>
              <a:rPr lang="fi-FI" sz="1600" dirty="0" smtClean="0"/>
              <a:t>” / Vapa, </a:t>
            </a:r>
            <a:r>
              <a:rPr lang="fi-FI" sz="1600" dirty="0" err="1" smtClean="0"/>
              <a:t>Eviva</a:t>
            </a:r>
            <a:endParaRPr lang="fi-FI" sz="1600" dirty="0" smtClean="0"/>
          </a:p>
          <a:p>
            <a:pPr marL="645750" lvl="1" indent="-285750"/>
            <a:r>
              <a:rPr lang="fi-FI" sz="1600" dirty="0" err="1" smtClean="0"/>
              <a:t>RAKLIn</a:t>
            </a:r>
            <a:r>
              <a:rPr lang="fi-FI" sz="1600" dirty="0" smtClean="0"/>
              <a:t> klinikkatyöskentely 2016: 3 työpajaa Turun mallin työstämiseksi (Metodi)</a:t>
            </a:r>
          </a:p>
          <a:p>
            <a:pPr marL="645750" lvl="1" indent="-285750"/>
            <a:r>
              <a:rPr lang="fi-FI" sz="1600" dirty="0" smtClean="0"/>
              <a:t>Kaupunkitutkimusohjelman ja opiskelijoiden tutkimusprojekteja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939775" y="214997"/>
            <a:ext cx="7412952" cy="748904"/>
          </a:xfrm>
        </p:spPr>
        <p:txBody>
          <a:bodyPr/>
          <a:lstStyle/>
          <a:p>
            <a:pPr lvl="4" algn="l" defTabSz="457200" rtl="0">
              <a:lnSpc>
                <a:spcPts val="3300"/>
              </a:lnSpc>
              <a:spcBef>
                <a:spcPct val="0"/>
              </a:spcBef>
            </a:pPr>
            <a:r>
              <a:rPr lang="fi-FI" sz="3600" dirty="0" smtClean="0">
                <a:latin typeface="+mn-lt"/>
              </a:rPr>
              <a:t>Käynnissä olevia työkokonaisuuksia liittyen asuinalueiden kehittämiseen</a:t>
            </a:r>
            <a:endParaRPr lang="fi-FI" sz="3600" noProof="0" dirty="0"/>
          </a:p>
        </p:txBody>
      </p:sp>
    </p:spTree>
    <p:extLst>
      <p:ext uri="{BB962C8B-B14F-4D97-AF65-F5344CB8AC3E}">
        <p14:creationId xmlns:p14="http://schemas.microsoft.com/office/powerpoint/2010/main" val="22401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943897" y="1376363"/>
            <a:ext cx="7353967" cy="3043436"/>
          </a:xfrm>
        </p:spPr>
        <p:txBody>
          <a:bodyPr/>
          <a:lstStyle/>
          <a:p>
            <a:r>
              <a:rPr lang="fi-FI" dirty="0" smtClean="0"/>
              <a:t>Hyviä juttuja: (projekti kokosi yhteen olemassa olevia toimintoja)</a:t>
            </a:r>
          </a:p>
          <a:p>
            <a:pPr lvl="1"/>
            <a:r>
              <a:rPr lang="fi-FI" sz="1400" dirty="0" smtClean="0"/>
              <a:t>Poikkihallinnollinen yhteistyö koettiin onnistuneeksi, ehdottoman tärkeää alueiden kehittämisessä </a:t>
            </a:r>
          </a:p>
          <a:p>
            <a:pPr lvl="1"/>
            <a:r>
              <a:rPr lang="fi-FI" sz="1400" dirty="0" smtClean="0"/>
              <a:t>Aluetilat ja niiden tarjoaminen asukkaiden omaehtoiseen toimintaan (esim. Hövelin Pop-</a:t>
            </a:r>
            <a:r>
              <a:rPr lang="fi-FI" sz="1400" dirty="0" err="1" smtClean="0"/>
              <a:t>Up</a:t>
            </a:r>
            <a:r>
              <a:rPr lang="fi-FI" sz="1400" dirty="0" smtClean="0"/>
              <a:t> tila)</a:t>
            </a:r>
          </a:p>
          <a:p>
            <a:pPr lvl="1"/>
            <a:r>
              <a:rPr lang="fi-FI" sz="1400" dirty="0" smtClean="0"/>
              <a:t>Alueprofilointi ja väestöön, hyvinvointiin, palveluihin ja osallisuuteen liittyvien alueprofiilien hyödyntäminen kehitettävien alueiden valinnassa ja suunnittelussa</a:t>
            </a:r>
          </a:p>
          <a:p>
            <a:pPr lvl="1"/>
            <a:r>
              <a:rPr lang="fi-FI" sz="1400" dirty="0" smtClean="0"/>
              <a:t>Alueellisten verkostojen ja aluetiimien työskentely kohdealueilla</a:t>
            </a:r>
          </a:p>
          <a:p>
            <a:pPr lvl="1"/>
            <a:r>
              <a:rPr lang="fi-FI" sz="1400" dirty="0" smtClean="0"/>
              <a:t>Osallisuuskävelyt (esim. turvallisuuskävely Varissuolla)</a:t>
            </a:r>
          </a:p>
          <a:p>
            <a:pPr lvl="1"/>
            <a:r>
              <a:rPr lang="fi-FI" sz="1400" dirty="0" smtClean="0"/>
              <a:t>Palvelumuotoilu ja asukkaiden osallistaminen siihen</a:t>
            </a:r>
          </a:p>
          <a:p>
            <a:pPr marL="360000" lvl="1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600" dirty="0"/>
              <a:t>Asuinalueiden kehittäminen (ARA</a:t>
            </a:r>
            <a:r>
              <a:rPr lang="fi-FI" sz="2600" dirty="0" smtClean="0"/>
              <a:t>)</a:t>
            </a:r>
            <a:br>
              <a:rPr lang="fi-FI" sz="2600" dirty="0" smtClean="0"/>
            </a:br>
            <a:r>
              <a:rPr lang="fi-FI" sz="2600" dirty="0" smtClean="0"/>
              <a:t>Hankkeen tulokset ja niiden hyödyntäminen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6422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943897" y="1376363"/>
            <a:ext cx="7353967" cy="3043436"/>
          </a:xfrm>
        </p:spPr>
        <p:txBody>
          <a:bodyPr/>
          <a:lstStyle/>
          <a:p>
            <a:r>
              <a:rPr lang="fi-FI" dirty="0" smtClean="0"/>
              <a:t>Huonoja juttuja:</a:t>
            </a:r>
          </a:p>
          <a:p>
            <a:pPr lvl="1"/>
            <a:r>
              <a:rPr lang="fi-FI" sz="1400" dirty="0" smtClean="0"/>
              <a:t>Hankebudjetointi (Hankkeella ei ollut omaa rahaa, vaan rahat olivat toimialojen omissa budjeteissa. Vaikeutti yhteistä tekemistä.)</a:t>
            </a:r>
          </a:p>
          <a:p>
            <a:pPr lvl="1"/>
            <a:r>
              <a:rPr lang="fi-FI" sz="1400" dirty="0" smtClean="0"/>
              <a:t>Osallistumisprosentit ja osallistaminen (</a:t>
            </a:r>
            <a:r>
              <a:rPr lang="fi-FI" sz="1400" dirty="0" err="1" smtClean="0"/>
              <a:t>Tietyillä</a:t>
            </a:r>
            <a:r>
              <a:rPr lang="fi-FI" sz="1400" dirty="0" smtClean="0"/>
              <a:t> hankealueilla oli vaikea saada asukkaita osallistumaan työpajoihin ja tapahtumiin.)</a:t>
            </a:r>
          </a:p>
          <a:p>
            <a:pPr lvl="1"/>
            <a:r>
              <a:rPr lang="fi-FI" sz="1400" dirty="0" smtClean="0"/>
              <a:t>Positiivinen viestintä (Median saaminen kiinnostumaan hyvistä jutuista. Tuntuu, että kirjoitetaan mieluummin negatiivisesta.)</a:t>
            </a:r>
          </a:p>
          <a:p>
            <a:pPr lvl="1"/>
            <a:r>
              <a:rPr lang="fi-FI" sz="1400" dirty="0" smtClean="0"/>
              <a:t>Ilkivalta (</a:t>
            </a:r>
            <a:r>
              <a:rPr lang="fi-FI" sz="1400" dirty="0"/>
              <a:t>K</a:t>
            </a:r>
            <a:r>
              <a:rPr lang="fi-FI" sz="1400" dirty="0" smtClean="0"/>
              <a:t>un korjataan, niin </a:t>
            </a:r>
            <a:r>
              <a:rPr lang="fi-FI" sz="1400" dirty="0" err="1" smtClean="0"/>
              <a:t>tietyt</a:t>
            </a:r>
            <a:r>
              <a:rPr lang="fi-FI" sz="1400" dirty="0" smtClean="0"/>
              <a:t> ryhmät rikkovat saman tien. Esim. Pansion pukuhuone. Miten saadaan asukkaat huolehtimaan yhteisestä omaisuudesta.)</a:t>
            </a:r>
          </a:p>
          <a:p>
            <a:pPr marL="360000" lvl="1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600" dirty="0"/>
              <a:t>Asuinalueiden kehittäminen (ARA</a:t>
            </a:r>
            <a:r>
              <a:rPr lang="fi-FI" sz="2600" dirty="0" smtClean="0"/>
              <a:t>)</a:t>
            </a:r>
            <a:br>
              <a:rPr lang="fi-FI" sz="2600" dirty="0" smtClean="0"/>
            </a:br>
            <a:r>
              <a:rPr lang="fi-FI" sz="2600" dirty="0" smtClean="0"/>
              <a:t>Hankkeen tulokset ja niiden hyödyntäminen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22310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1" y="1128714"/>
            <a:ext cx="7901002" cy="3450437"/>
          </a:xfrm>
        </p:spPr>
        <p:txBody>
          <a:bodyPr/>
          <a:lstStyle/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i-FI" sz="1400" dirty="0"/>
              <a:t>Kytkeytyy valtakunnalliseen verkostoon (rahoittajina muut osallistujat, yhteistyö ARA ja ympäristöministeriö)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fi-FI" sz="1400" dirty="0"/>
              <a:t>Työskentelyllä tuetaan osaltaan Turun mallin </a:t>
            </a:r>
            <a:r>
              <a:rPr lang="fi-FI" sz="1400" dirty="0" smtClean="0"/>
              <a:t>kehittämistä</a:t>
            </a:r>
          </a:p>
          <a:p>
            <a:pPr>
              <a:spcAft>
                <a:spcPts val="0"/>
              </a:spcAft>
            </a:pPr>
            <a:r>
              <a:rPr lang="fi-FI" sz="1400" b="1" dirty="0" smtClean="0"/>
              <a:t>Elinvoimaa </a:t>
            </a:r>
            <a:r>
              <a:rPr lang="fi-FI" sz="1400" b="1" dirty="0"/>
              <a:t>lähiöihin -klinikan tavoitteena on: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/>
              <a:t>1. Kehittää asuinalueista elinvoimaisia, vetovoimaisia ja viihtyisiä elinympäristöjä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400" dirty="0" smtClean="0"/>
              <a:t>Konkreettisen </a:t>
            </a:r>
            <a:r>
              <a:rPr lang="fi-FI" sz="1400" dirty="0"/>
              <a:t>lähiön kehittäminen avaintoimijoiden yhteistyönä (Pansio-Perno Turussa) </a:t>
            </a:r>
            <a:endParaRPr lang="fi-FI" sz="1400" dirty="0" smtClean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400" dirty="0" smtClean="0"/>
              <a:t>Vuorovaikutteinen </a:t>
            </a:r>
            <a:r>
              <a:rPr lang="fi-FI" sz="1400" dirty="0"/>
              <a:t>peilaus muiden asuinalueiden kehittämiseen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/>
              <a:t>2. Parantaa kaupungin asuinalueiden kokonaisvaltaisen kehittämisen edellytyksiä ja mallia </a:t>
            </a:r>
            <a:endParaRPr lang="fi-FI" sz="1400" dirty="0" smtClean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400" dirty="0" smtClean="0"/>
              <a:t>Lähiön </a:t>
            </a:r>
            <a:r>
              <a:rPr lang="fi-FI" sz="1400" dirty="0"/>
              <a:t>palvelut (julkinen, yksityinen ja kolmas </a:t>
            </a:r>
            <a:r>
              <a:rPr lang="fi-FI" sz="1400" dirty="0" smtClean="0"/>
              <a:t>sektori)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400" dirty="0" smtClean="0"/>
              <a:t>Alueellinen </a:t>
            </a:r>
            <a:r>
              <a:rPr lang="fi-FI" sz="1400" dirty="0"/>
              <a:t>korjaaminen, kehittäminen ja täydennysrakentaminen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/>
              <a:t>3. Koota kaupungin eri toimialat ja toimijat työskentelemään yhteisen päämäärän hyväksi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/>
              <a:t>4. Osaamisen lisääminen ja jakaminen toimijoiden kesken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/>
              <a:t>5. Koota ja jakaa lähiöiden kehittämisen yleisiä onnistumisen edellytyksiä ja parhaita käytäntöjä </a:t>
            </a:r>
          </a:p>
          <a:p>
            <a:pPr>
              <a:spcAft>
                <a:spcPts val="0"/>
              </a:spcAft>
            </a:pPr>
            <a:endParaRPr lang="fi-FI" sz="1050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379810"/>
            <a:ext cx="5873976" cy="748904"/>
          </a:xfrm>
        </p:spPr>
        <p:txBody>
          <a:bodyPr/>
          <a:lstStyle/>
          <a:p>
            <a:r>
              <a:rPr lang="fi-FI" dirty="0" err="1" smtClean="0"/>
              <a:t>Rakli</a:t>
            </a:r>
            <a:r>
              <a:rPr lang="fi-FI" dirty="0" smtClean="0"/>
              <a:t> – Elinvoimaa lähiöihin klinikkatyöskentely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47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03460" y="874964"/>
            <a:ext cx="7648654" cy="4169009"/>
          </a:xfrm>
        </p:spPr>
        <p:txBody>
          <a:bodyPr/>
          <a:lstStyle/>
          <a:p>
            <a:pPr marL="285138" indent="-285750"/>
            <a:r>
              <a:rPr lang="fi-FI" sz="1400" dirty="0"/>
              <a:t>Asuinalueiden kehittäminen pirstaleista ja kokonaiskehittämiseltä puuttuu omistaja ja </a:t>
            </a:r>
            <a:r>
              <a:rPr lang="fi-FI" sz="1400" dirty="0" smtClean="0"/>
              <a:t>koordinaatio. </a:t>
            </a:r>
            <a:r>
              <a:rPr lang="fi-FI" sz="1400" dirty="0"/>
              <a:t>A</a:t>
            </a:r>
            <a:r>
              <a:rPr lang="fi-FI" sz="1400" dirty="0" smtClean="0"/>
              <a:t>suinalueen eri toimialojen virkamiehet eivät tee systemaattista yhteistyötä. Lisäksi asukkaiden, yritysten ja järjestöjen osallistaminen alueiden kehittämiseen on enemmän satunnaista kuin suunniteltua ja toistuvaa.</a:t>
            </a:r>
            <a:endParaRPr lang="fi-FI" sz="1400" dirty="0"/>
          </a:p>
          <a:p>
            <a:pPr marL="285138" indent="-285750"/>
            <a:r>
              <a:rPr lang="fi-FI" sz="1400" dirty="0"/>
              <a:t>Tavoitteena on saada aikaiseksi</a:t>
            </a:r>
            <a:r>
              <a:rPr lang="fi-FI" sz="1400" dirty="0">
                <a:sym typeface="Wingdings" panose="05000000000000000000" pitchFamily="2" charset="2"/>
              </a:rPr>
              <a:t> </a:t>
            </a:r>
            <a:r>
              <a:rPr lang="fi-FI" sz="1400" dirty="0"/>
              <a:t>elinvoimaiset, vetovoimaiset ja viihtyisät asuinalueet – </a:t>
            </a:r>
            <a:r>
              <a:rPr lang="fi-FI" sz="1400" b="1" dirty="0"/>
              <a:t>Turun malli </a:t>
            </a:r>
            <a:r>
              <a:rPr lang="fi-FI" sz="1400" dirty="0"/>
              <a:t>ja toteuttaa k</a:t>
            </a:r>
            <a:r>
              <a:rPr lang="fi-FI" sz="1400" dirty="0" smtClean="0"/>
              <a:t>aupunkistrategiaa ja strategisia ohjelmia.</a:t>
            </a:r>
            <a:endParaRPr lang="fi-FI" sz="1400" dirty="0"/>
          </a:p>
          <a:p>
            <a:pPr marL="285138" indent="-285750"/>
            <a:r>
              <a:rPr lang="fi-FI" sz="1400" dirty="0"/>
              <a:t>KH päätös 7.9.2015 § 363 käynnistää valmistelu Pansio-Perno alueen </a:t>
            </a:r>
            <a:r>
              <a:rPr lang="fi-FI" sz="1400" dirty="0" smtClean="0"/>
              <a:t>kehittämiseksi, KV  </a:t>
            </a:r>
            <a:r>
              <a:rPr lang="fi-FI" sz="1400" dirty="0"/>
              <a:t>TA lisäys (16.11.2015 § 197) </a:t>
            </a:r>
            <a:r>
              <a:rPr lang="fi-FI" sz="1400" dirty="0" err="1"/>
              <a:t>Kilan</a:t>
            </a:r>
            <a:r>
              <a:rPr lang="fi-FI" sz="1400" dirty="0"/>
              <a:t> johtokunnalle ”Kehitetään lähiöitä suunnitelmallisesti, aloittaen Pansio-Pernosta yhteistyössä kaupunginosayhdistysten alueella toimivien järjestöjen ja muiden toimijoiden </a:t>
            </a:r>
            <a:r>
              <a:rPr lang="fi-FI" sz="1400" dirty="0" smtClean="0"/>
              <a:t>kanssa”. Selvitys alueen palveluista ja kehittämisestä KH iltakoulussa 2.11.2015.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939775" y="214997"/>
            <a:ext cx="7412952" cy="748904"/>
          </a:xfrm>
        </p:spPr>
        <p:txBody>
          <a:bodyPr/>
          <a:lstStyle/>
          <a:p>
            <a:pPr lvl="4" algn="l" defTabSz="457200" rtl="0">
              <a:lnSpc>
                <a:spcPts val="3300"/>
              </a:lnSpc>
              <a:spcBef>
                <a:spcPct val="0"/>
              </a:spcBef>
            </a:pPr>
            <a:r>
              <a:rPr lang="fi-FI" sz="3600" dirty="0" smtClean="0">
                <a:latin typeface="+mn-lt"/>
              </a:rPr>
              <a:t>Miksi tarvitaan Turun mallia? </a:t>
            </a:r>
            <a:endParaRPr lang="fi-FI" sz="3600" noProof="0" dirty="0"/>
          </a:p>
        </p:txBody>
      </p:sp>
    </p:spTree>
    <p:extLst>
      <p:ext uri="{BB962C8B-B14F-4D97-AF65-F5344CB8AC3E}">
        <p14:creationId xmlns:p14="http://schemas.microsoft.com/office/powerpoint/2010/main" val="40618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2" y="1158649"/>
            <a:ext cx="7705471" cy="304343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i-FI" sz="1600" dirty="0"/>
              <a:t>Kaupunkitasoinen asuinalueiden </a:t>
            </a:r>
            <a:r>
              <a:rPr lang="fi-FI" sz="1600" dirty="0" smtClean="0"/>
              <a:t>kehittäminen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/>
              <a:t>	</a:t>
            </a:r>
            <a:r>
              <a:rPr lang="fi-FI" sz="1600" dirty="0" smtClean="0"/>
              <a:t>1.1 </a:t>
            </a:r>
            <a:r>
              <a:rPr lang="fi-FI" sz="1600" dirty="0"/>
              <a:t>Ohjaus, omistajuus, koordinaatio, </a:t>
            </a:r>
            <a:endParaRPr lang="fi-FI" sz="16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 smtClean="0"/>
              <a:t>2. Yhden </a:t>
            </a:r>
            <a:r>
              <a:rPr lang="fi-FI" sz="1600" dirty="0"/>
              <a:t>asuinalueen </a:t>
            </a:r>
            <a:r>
              <a:rPr lang="fi-FI" sz="1600" dirty="0" smtClean="0"/>
              <a:t>kehittäminen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/>
              <a:t>	2</a:t>
            </a:r>
            <a:r>
              <a:rPr lang="fi-FI" sz="1600" dirty="0" smtClean="0"/>
              <a:t>.1 Toimialojen </a:t>
            </a:r>
            <a:r>
              <a:rPr lang="fi-FI" sz="1600" dirty="0"/>
              <a:t>yhteistyö </a:t>
            </a:r>
            <a:r>
              <a:rPr lang="fi-FI" sz="1600" dirty="0" smtClean="0"/>
              <a:t>asuinalueella (”virkamiespöytä”)</a:t>
            </a:r>
          </a:p>
          <a:p>
            <a:pPr marL="360612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 smtClean="0"/>
              <a:t>	2.2 Järjestökumppanuus asuinalueella (ohjausryhmä ml. Turkuseura)</a:t>
            </a:r>
          </a:p>
          <a:p>
            <a:pPr marL="1006362" lvl="2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smtClean="0"/>
              <a:t>Tilojen avaaminen = Järjestötalot &amp; asukkaiden yhteiset olohuoneet</a:t>
            </a:r>
          </a:p>
          <a:p>
            <a:pPr marL="1006362" lvl="2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smtClean="0"/>
              <a:t>Vapaaehtoistyön hyödyntäminen</a:t>
            </a:r>
          </a:p>
          <a:p>
            <a:pPr marL="360612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 smtClean="0"/>
              <a:t>	2.3 Yritys- ja muu sidosryhmäyhteistyö asuinalueella</a:t>
            </a:r>
          </a:p>
          <a:p>
            <a:pPr marL="360612" lvl="1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6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 smtClean="0"/>
              <a:t>3. </a:t>
            </a:r>
            <a:r>
              <a:rPr lang="fi-FI" sz="1600" dirty="0" err="1" smtClean="0"/>
              <a:t>Resurssointi</a:t>
            </a:r>
            <a:r>
              <a:rPr lang="fi-FI" sz="1600" dirty="0" smtClean="0"/>
              <a:t>/Rahoitus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endParaRPr lang="fi-FI" sz="16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 smtClean="0"/>
              <a:t>4. Eteneminen alueittain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2" y="267843"/>
            <a:ext cx="7412952" cy="748904"/>
          </a:xfrm>
        </p:spPr>
        <p:txBody>
          <a:bodyPr/>
          <a:lstStyle/>
          <a:p>
            <a:r>
              <a:rPr lang="fi-FI" dirty="0" smtClean="0"/>
              <a:t>Asuinalueiden kehittäminen 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836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1" y="1376363"/>
            <a:ext cx="7412953" cy="3043436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800" b="1" dirty="0"/>
              <a:t>1.1 Ohjaus, omistajuus, koordinaatio, </a:t>
            </a:r>
            <a:r>
              <a:rPr lang="fi-FI" sz="1800" b="1" dirty="0" smtClean="0"/>
              <a:t>priorisointi</a:t>
            </a:r>
            <a:endParaRPr lang="fi-FI" sz="1800" b="1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dirty="0" smtClean="0"/>
              <a:t>Asuinalueiden kehittämisen kokonaisuus hallintaan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600" dirty="0" smtClean="0"/>
              <a:t>Omistaja ja koordinointi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i-FI" sz="1600" dirty="0" smtClean="0"/>
              <a:t>Konsernihallinnon hallintoryhmä (Heikkinen)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600" dirty="0" smtClean="0"/>
              <a:t>Ohjausryhmänä kaupungin johtoryhmä,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600" dirty="0"/>
              <a:t>J</a:t>
            </a:r>
            <a:r>
              <a:rPr lang="fi-FI" sz="1600" dirty="0" smtClean="0"/>
              <a:t>ärjestöyhteistyö Turku seuran ja muiden järjestöjen kanssa  yhteisessä ohjausryhmässä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dirty="0" smtClean="0"/>
              <a:t>Asioiden priorisointi (mitä toteutetaan) &amp; mittarit strategisiin sopimuksiin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</a:t>
            </a:r>
            <a:r>
              <a:rPr lang="fi-FI" dirty="0" smtClean="0"/>
              <a:t>. Kaupunkitasoinen asuinalueiden kehittäminen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48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358576" y="1588701"/>
            <a:ext cx="6734175" cy="3043436"/>
          </a:xfrm>
        </p:spPr>
        <p:txBody>
          <a:bodyPr/>
          <a:lstStyle/>
          <a:p>
            <a:pPr marL="179388" lvl="1" indent="-179388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fi-FI" sz="1400" dirty="0" smtClean="0"/>
              <a:t>Yhden </a:t>
            </a:r>
            <a:r>
              <a:rPr lang="fi-FI" sz="1400" dirty="0"/>
              <a:t>asuinalueen virkamiehet kokoontuvat säännöllisesti (”virkamiespöytä</a:t>
            </a:r>
            <a:r>
              <a:rPr lang="fi-FI" sz="1400" dirty="0" smtClean="0"/>
              <a:t>”). </a:t>
            </a:r>
            <a:endParaRPr lang="fi-FI" sz="1400" dirty="0"/>
          </a:p>
          <a:p>
            <a:pPr marL="179388" lvl="1" indent="-179388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fi-FI" sz="1400" dirty="0"/>
              <a:t>Keskeistä toimialojen välinen keskustelu ja viestintä alueelle suunnitelluista ja toteutettavista asioista ja </a:t>
            </a:r>
            <a:r>
              <a:rPr lang="fi-FI" sz="1400" dirty="0" smtClean="0"/>
              <a:t>hankkeista.</a:t>
            </a:r>
          </a:p>
          <a:p>
            <a:pPr marL="179388" lvl="1" indent="-179388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fi-FI" sz="1400" dirty="0" smtClean="0"/>
              <a:t>Ryhmän </a:t>
            </a:r>
            <a:r>
              <a:rPr lang="fi-FI" sz="1400" dirty="0"/>
              <a:t>jäsen on sekä viestientuoja että viejä oman </a:t>
            </a:r>
            <a:r>
              <a:rPr lang="fi-FI" sz="1400" dirty="0" smtClean="0"/>
              <a:t>toimialansa suuntaan. </a:t>
            </a:r>
            <a:endParaRPr lang="fi-FI" sz="1400" dirty="0"/>
          </a:p>
          <a:p>
            <a:pPr marL="636588" lvl="6" indent="-179388">
              <a:spcBef>
                <a:spcPts val="0"/>
              </a:spcBef>
            </a:pPr>
            <a:r>
              <a:rPr lang="fi-FI" sz="1400" dirty="0"/>
              <a:t>alueen tarpeista viestitään toimialalle </a:t>
            </a:r>
            <a:r>
              <a:rPr lang="fi-FI" sz="1400" dirty="0">
                <a:sym typeface="Wingdings" panose="05000000000000000000" pitchFamily="2" charset="2"/>
              </a:rPr>
              <a:t> sisällyttäminen </a:t>
            </a:r>
            <a:r>
              <a:rPr lang="fi-FI" sz="1400" dirty="0" err="1">
                <a:sym typeface="Wingdings" panose="05000000000000000000" pitchFamily="2" charset="2"/>
              </a:rPr>
              <a:t>TA:oon</a:t>
            </a:r>
            <a:r>
              <a:rPr lang="fi-FI" sz="1400" dirty="0">
                <a:sym typeface="Wingdings" panose="05000000000000000000" pitchFamily="2" charset="2"/>
              </a:rPr>
              <a:t>, </a:t>
            </a:r>
            <a:r>
              <a:rPr lang="fi-FI" sz="1400" dirty="0" err="1">
                <a:sym typeface="Wingdings" panose="05000000000000000000" pitchFamily="2" charset="2"/>
              </a:rPr>
              <a:t>projektointi</a:t>
            </a:r>
            <a:r>
              <a:rPr lang="fi-FI" sz="1400" dirty="0">
                <a:sym typeface="Wingdings" panose="05000000000000000000" pitchFamily="2" charset="2"/>
              </a:rPr>
              <a:t> (kehittämismalli</a:t>
            </a:r>
            <a:r>
              <a:rPr lang="fi-FI" sz="1400" dirty="0" smtClean="0">
                <a:sym typeface="Wingdings" panose="05000000000000000000" pitchFamily="2" charset="2"/>
              </a:rPr>
              <a:t>), toimialan suunnitelmista viestitään alueelle</a:t>
            </a:r>
            <a:endParaRPr lang="fi-FI" sz="1400" dirty="0">
              <a:sym typeface="Wingdings" panose="05000000000000000000" pitchFamily="2" charset="2"/>
            </a:endParaRPr>
          </a:p>
          <a:p>
            <a:pPr marL="636588" lvl="6" indent="-179388">
              <a:spcBef>
                <a:spcPts val="0"/>
              </a:spcBef>
            </a:pPr>
            <a:r>
              <a:rPr lang="fi-FI" sz="1400" dirty="0" smtClean="0"/>
              <a:t>jatkossa aluetyö </a:t>
            </a:r>
            <a:r>
              <a:rPr lang="fi-FI" sz="1400" dirty="0"/>
              <a:t>kirjattuna </a:t>
            </a:r>
            <a:r>
              <a:rPr lang="fi-FI" sz="1400" dirty="0" smtClean="0"/>
              <a:t>vastuuhenkilöiden toimenkuviin </a:t>
            </a:r>
            <a:endParaRPr lang="fi-FI" sz="1400" dirty="0" smtClean="0">
              <a:sym typeface="Wingdings" panose="05000000000000000000" pitchFamily="2" charset="2"/>
            </a:endParaRPr>
          </a:p>
          <a:p>
            <a:pPr marL="179388" lvl="5" indent="-179388">
              <a:spcBef>
                <a:spcPts val="0"/>
              </a:spcBef>
            </a:pPr>
            <a:r>
              <a:rPr lang="fi-FI" sz="1400" dirty="0" smtClean="0">
                <a:sym typeface="Wingdings" panose="05000000000000000000" pitchFamily="2" charset="2"/>
              </a:rPr>
              <a:t>Yhteistyöryhmällä on säännöllinen yhteys  </a:t>
            </a:r>
            <a:r>
              <a:rPr lang="fi-FI" sz="1400" dirty="0">
                <a:sym typeface="Wingdings" panose="05000000000000000000" pitchFamily="2" charset="2"/>
              </a:rPr>
              <a:t>kaupunkitasoiseen </a:t>
            </a:r>
            <a:r>
              <a:rPr lang="fi-FI" sz="1400" dirty="0" smtClean="0">
                <a:sym typeface="Wingdings" panose="05000000000000000000" pitchFamily="2" charset="2"/>
              </a:rPr>
              <a:t>kehittämiseen</a:t>
            </a:r>
          </a:p>
          <a:p>
            <a:pPr marL="179388" lvl="5" indent="-179388">
              <a:spcBef>
                <a:spcPts val="0"/>
              </a:spcBef>
            </a:pPr>
            <a:r>
              <a:rPr lang="fi-FI" sz="1400" dirty="0" smtClean="0">
                <a:sym typeface="Wingdings" panose="05000000000000000000" pitchFamily="2" charset="2"/>
              </a:rPr>
              <a:t>Mm. alueen investoinneista ja </a:t>
            </a:r>
            <a:r>
              <a:rPr lang="fi-FI" sz="1400" dirty="0">
                <a:sym typeface="Wingdings" panose="05000000000000000000" pitchFamily="2" charset="2"/>
              </a:rPr>
              <a:t>suunnitelmista </a:t>
            </a:r>
            <a:r>
              <a:rPr lang="fi-FI" sz="1400" dirty="0" smtClean="0">
                <a:sym typeface="Wingdings" panose="05000000000000000000" pitchFamily="2" charset="2"/>
              </a:rPr>
              <a:t>keskustellaan </a:t>
            </a:r>
            <a:r>
              <a:rPr lang="fi-FI" sz="1400" dirty="0">
                <a:sym typeface="Wingdings" panose="05000000000000000000" pitchFamily="2" charset="2"/>
              </a:rPr>
              <a:t>asuinalueen ”virkamiespöydän” </a:t>
            </a:r>
            <a:r>
              <a:rPr lang="fi-FI" sz="1400" dirty="0" smtClean="0">
                <a:sym typeface="Wingdings" panose="05000000000000000000" pitchFamily="2" charset="2"/>
              </a:rPr>
              <a:t>kanssa.</a:t>
            </a:r>
          </a:p>
          <a:p>
            <a:pPr marL="179388" lvl="1" indent="-179388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fi-FI" sz="1400" dirty="0" smtClean="0">
                <a:sym typeface="Wingdings" panose="05000000000000000000" pitchFamily="2" charset="2"/>
              </a:rPr>
              <a:t>Kaupungin toimijoilla on alueella vetovastuu kehittää yhteistyötä järjestöjen ja muiden sidosryhmien kanssa.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950224" y="850951"/>
            <a:ext cx="7412952" cy="748904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2</a:t>
            </a:r>
            <a:r>
              <a:rPr lang="fi-FI" dirty="0"/>
              <a:t>. Yhden asuinalueen kehittäminen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929950" y="956332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2.1 Toimialojen yhteistyö asuinalueen </a:t>
            </a:r>
            <a:r>
              <a:rPr lang="fi-FI" b="1" dirty="0" smtClean="0"/>
              <a:t>asioiden edistämiseksi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2716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89014" y="936300"/>
            <a:ext cx="7246141" cy="323792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Vapaa-aikatoimialan aluetiimin vetäjä koordinoi ja kutsuu koolle  kaupungin aluetoimijoiden verkoston 2 krt / vuosi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i-FI" sz="10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Jokaiselta toimialalta edustus (+ muut viranomaiset)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i-FI" sz="14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Mitä tehtiin v. 2015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200" dirty="0" smtClean="0"/>
              <a:t>Keskeistä oli viestiä alueella tapahtuneista muutoksista oman toimialan näkökulmasta ja tapahtumista </a:t>
            </a:r>
            <a:r>
              <a:rPr lang="fi-FI" sz="1200" dirty="0" smtClean="0">
                <a:sym typeface="Wingdings" panose="05000000000000000000" pitchFamily="2" charset="2"/>
              </a:rPr>
              <a:t> Mahdollistanut yhteisen suunnittelun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200" dirty="0" smtClean="0">
                <a:sym typeface="Wingdings" panose="05000000000000000000" pitchFamily="2" charset="2"/>
              </a:rPr>
              <a:t>mm. Terveyden edistämisen päivä,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200" dirty="0" smtClean="0">
                <a:sym typeface="Wingdings" panose="05000000000000000000" pitchFamily="2" charset="2"/>
              </a:rPr>
              <a:t>Kaavoituksen osallistaminen, 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200" dirty="0" smtClean="0">
                <a:sym typeface="Wingdings" panose="05000000000000000000" pitchFamily="2" charset="2"/>
              </a:rPr>
              <a:t>Perheiden lauantaikoulupäivät, 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fi-FI" sz="1200" dirty="0" smtClean="0">
                <a:sym typeface="Wingdings" panose="05000000000000000000" pitchFamily="2" charset="2"/>
              </a:rPr>
              <a:t>keskustelun asukkaiden tarpeista (turvattomuus v. 	2015)  reagointi / turvallisuuskävely</a:t>
            </a:r>
            <a:endParaRPr lang="fi-FI" sz="12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200" dirty="0" smtClean="0"/>
              <a:t>-   Alueella tapahtuvien hankkeiden esittely ja yhteistyö, PPPR (palvelumuotoilu riskiryhmille)  ja Hyvä  arkiympäristö (infran suunnittelu)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200" dirty="0" smtClean="0"/>
              <a:t>	    	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Kokemukset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400" dirty="0"/>
              <a:t>	</a:t>
            </a:r>
            <a:r>
              <a:rPr lang="fi-FI" sz="1200" dirty="0" smtClean="0"/>
              <a:t>- Työskentely on ollut hyödyllistä sekä oman työn  kannalta että asukkaan näkökulmasta, 	 	   erityisesti viestinnän osalta	 	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200" dirty="0" smtClean="0"/>
              <a:t>	- Tärkeäksi, että alueen kaupungintoimijat tuntevat toisensa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200" dirty="0"/>
              <a:t>	</a:t>
            </a:r>
            <a:r>
              <a:rPr lang="fi-FI" sz="1200" dirty="0" smtClean="0"/>
              <a:t>	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200" dirty="0"/>
              <a:t>	</a:t>
            </a:r>
            <a:r>
              <a:rPr lang="fi-FI" sz="1200" dirty="0" smtClean="0"/>
              <a:t>		</a:t>
            </a:r>
            <a:endParaRPr lang="fi-FI" sz="12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200" dirty="0" smtClean="0"/>
              <a:t>	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i-FI" sz="14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i-FI" sz="14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400" dirty="0" smtClean="0"/>
              <a:t>	</a:t>
            </a:r>
            <a:endParaRPr lang="fi-FI" sz="14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121920"/>
            <a:ext cx="7412952" cy="927800"/>
          </a:xfrm>
        </p:spPr>
        <p:txBody>
          <a:bodyPr/>
          <a:lstStyle/>
          <a:p>
            <a:r>
              <a:rPr lang="fi-FI" dirty="0" smtClean="0"/>
              <a:t>Näin toimialojen yhteistyö toteutuu Runosmäessä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 rot="20322347">
            <a:off x="-74154" y="84189"/>
            <a:ext cx="143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Esimerkki</a:t>
            </a:r>
          </a:p>
        </p:txBody>
      </p:sp>
      <p:sp>
        <p:nvSpPr>
          <p:cNvPr id="5" name="Ellipsi 4"/>
          <p:cNvSpPr/>
          <p:nvPr/>
        </p:nvSpPr>
        <p:spPr>
          <a:xfrm>
            <a:off x="7341495" y="590888"/>
            <a:ext cx="1706634" cy="10756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Vapa </a:t>
            </a:r>
          </a:p>
          <a:p>
            <a:pPr algn="ctr"/>
            <a:r>
              <a:rPr lang="fi-FI" sz="1000" dirty="0" smtClean="0"/>
              <a:t>Aluetiimi</a:t>
            </a:r>
          </a:p>
          <a:p>
            <a:pPr algn="ctr"/>
            <a:r>
              <a:rPr lang="fi-FI" sz="1000" dirty="0" smtClean="0"/>
              <a:t>(kirjasto, kulttuuri, nuoriso, liikunta)</a:t>
            </a:r>
            <a:endParaRPr lang="fi-FI" sz="1000" dirty="0"/>
          </a:p>
        </p:txBody>
      </p:sp>
      <p:sp>
        <p:nvSpPr>
          <p:cNvPr id="6" name="Ellipsi 5"/>
          <p:cNvSpPr/>
          <p:nvPr/>
        </p:nvSpPr>
        <p:spPr>
          <a:xfrm>
            <a:off x="7341495" y="1477214"/>
            <a:ext cx="1752050" cy="13357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Hyto</a:t>
            </a:r>
          </a:p>
          <a:p>
            <a:pPr algn="ctr"/>
            <a:r>
              <a:rPr lang="fi-FI" sz="1000" dirty="0" smtClean="0"/>
              <a:t> Lääkäri,</a:t>
            </a:r>
          </a:p>
          <a:p>
            <a:pPr algn="ctr"/>
            <a:r>
              <a:rPr lang="fi-FI" sz="1000" dirty="0"/>
              <a:t>T</a:t>
            </a:r>
            <a:r>
              <a:rPr lang="fi-FI" sz="1000" dirty="0" smtClean="0"/>
              <a:t>erveydenhoitaja,</a:t>
            </a:r>
          </a:p>
          <a:p>
            <a:pPr algn="ctr"/>
            <a:r>
              <a:rPr lang="fi-FI" sz="1000" dirty="0" smtClean="0"/>
              <a:t>Sosiaalityöntekijä,</a:t>
            </a:r>
          </a:p>
          <a:p>
            <a:pPr algn="ctr"/>
            <a:r>
              <a:rPr lang="fi-FI" sz="1000" dirty="0" smtClean="0"/>
              <a:t>Vanhuskeskuksen edustaja</a:t>
            </a:r>
          </a:p>
          <a:p>
            <a:pPr algn="ctr"/>
            <a:endParaRPr lang="fi-FI" sz="1000" dirty="0"/>
          </a:p>
        </p:txBody>
      </p:sp>
      <p:sp>
        <p:nvSpPr>
          <p:cNvPr id="7" name="Ellipsi 6"/>
          <p:cNvSpPr/>
          <p:nvPr/>
        </p:nvSpPr>
        <p:spPr>
          <a:xfrm>
            <a:off x="7475742" y="2555262"/>
            <a:ext cx="1593297" cy="9939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err="1" smtClean="0"/>
              <a:t>Sito</a:t>
            </a:r>
            <a:endParaRPr lang="fi-FI" sz="1000" dirty="0" smtClean="0"/>
          </a:p>
          <a:p>
            <a:pPr algn="ctr"/>
            <a:r>
              <a:rPr lang="fi-FI" sz="1000" dirty="0" smtClean="0"/>
              <a:t>Rehtorit. Päiväkodin johtajat</a:t>
            </a:r>
            <a:endParaRPr lang="fi-FI" sz="1000" dirty="0"/>
          </a:p>
        </p:txBody>
      </p:sp>
      <p:sp>
        <p:nvSpPr>
          <p:cNvPr id="8" name="Ellipsi 7"/>
          <p:cNvSpPr/>
          <p:nvPr/>
        </p:nvSpPr>
        <p:spPr>
          <a:xfrm>
            <a:off x="7167154" y="3310172"/>
            <a:ext cx="1157437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err="1" smtClean="0"/>
              <a:t>Yto</a:t>
            </a:r>
            <a:endParaRPr lang="fi-FI" sz="1000" dirty="0" smtClean="0"/>
          </a:p>
          <a:p>
            <a:pPr algn="ctr"/>
            <a:r>
              <a:rPr lang="fi-FI" sz="1000" dirty="0" smtClean="0"/>
              <a:t>Kaavoitus-arkkitehti</a:t>
            </a:r>
            <a:endParaRPr lang="fi-FI" sz="1000" dirty="0"/>
          </a:p>
        </p:txBody>
      </p:sp>
      <p:sp>
        <p:nvSpPr>
          <p:cNvPr id="9" name="Ellipsi 8"/>
          <p:cNvSpPr/>
          <p:nvPr/>
        </p:nvSpPr>
        <p:spPr>
          <a:xfrm>
            <a:off x="8096423" y="3549184"/>
            <a:ext cx="1079765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err="1" smtClean="0"/>
              <a:t>Kito</a:t>
            </a:r>
            <a:endParaRPr lang="fi-FI" sz="1000" dirty="0" smtClean="0"/>
          </a:p>
          <a:p>
            <a:pPr algn="ctr"/>
            <a:r>
              <a:rPr lang="fi-FI" sz="1000" dirty="0" smtClean="0"/>
              <a:t>Edustaja aiheen mukaan</a:t>
            </a:r>
            <a:endParaRPr lang="fi-FI" sz="1000" dirty="0"/>
          </a:p>
        </p:txBody>
      </p:sp>
      <p:sp>
        <p:nvSpPr>
          <p:cNvPr id="10" name="Ellipsi 9"/>
          <p:cNvSpPr/>
          <p:nvPr/>
        </p:nvSpPr>
        <p:spPr>
          <a:xfrm>
            <a:off x="7431396" y="4170032"/>
            <a:ext cx="1064976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Konserni</a:t>
            </a:r>
          </a:p>
          <a:p>
            <a:pPr algn="ctr"/>
            <a:r>
              <a:rPr lang="fi-FI" sz="1000" dirty="0" smtClean="0"/>
              <a:t>Anri Niskala</a:t>
            </a:r>
            <a:endParaRPr lang="fi-FI" sz="1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593908" y="4224572"/>
            <a:ext cx="6073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/>
              <a:t>	  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388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138" indent="-285750"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Yhteistyötä järjestöjen</a:t>
            </a:r>
            <a:r>
              <a:rPr lang="fi-FI" sz="1400" dirty="0"/>
              <a:t>, yhdistysten, seurojen, kolmannen sektorin </a:t>
            </a:r>
            <a:r>
              <a:rPr lang="fi-FI" sz="1400" dirty="0" smtClean="0"/>
              <a:t>kanssa kehitetään ja sen koordinoimiseksi kaupunki tekee Turkuseuran kanssa määräaikaisen yhteistyösopimuksen, joka tuodaan kaupunginhallituksen päätettäväksi.</a:t>
            </a:r>
          </a:p>
          <a:p>
            <a:pPr marL="285138" indent="-285750"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Turkuseura ja kaupunki perustavat ohjausryhmän, jonka tehtävänä on koordinoida järjestöyhteistyötä sekä tehdä kaupungille ehdotukset asuinalueiden toimintaan suunnattavien avustusten kohdentamisesta. </a:t>
            </a:r>
          </a:p>
          <a:p>
            <a:pPr marL="285138" lvl="1" indent="-28575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lang="fi-FI" sz="1400" dirty="0" smtClean="0"/>
              <a:t>Järjestöyhteistyötä kehittävät sekä alueella (esimerkiksi omakotiyhdistys) että koko kaupungissa toimivat järjestöt (esimerkiksi </a:t>
            </a:r>
            <a:r>
              <a:rPr lang="fi-FI" sz="1400" dirty="0" err="1" smtClean="0"/>
              <a:t>TuUl</a:t>
            </a:r>
            <a:r>
              <a:rPr lang="fi-FI" sz="1400" dirty="0" smtClean="0"/>
              <a:t>, </a:t>
            </a:r>
            <a:r>
              <a:rPr lang="fi-FI" sz="1400" dirty="0"/>
              <a:t>MLL) </a:t>
            </a:r>
            <a:r>
              <a:rPr lang="fi-FI" sz="1400" dirty="0" smtClean="0"/>
              <a:t>toimien </a:t>
            </a:r>
            <a:r>
              <a:rPr lang="fi-FI" sz="1400" dirty="0"/>
              <a:t>yhteistyössä alueen virkamiestyöryhmän </a:t>
            </a:r>
            <a:r>
              <a:rPr lang="fi-FI" sz="1400" dirty="0" smtClean="0"/>
              <a:t>kanssa</a:t>
            </a:r>
          </a:p>
          <a:p>
            <a:pPr marL="285138" indent="-285750"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Järjestöyhteistyöllä tavoitellaan kumppanuusmallia, josta hyötyvät (</a:t>
            </a:r>
            <a:r>
              <a:rPr lang="fi-FI" sz="1400" dirty="0" err="1" smtClean="0"/>
              <a:t>win-win</a:t>
            </a:r>
            <a:r>
              <a:rPr lang="fi-FI" sz="1400" dirty="0" smtClean="0"/>
              <a:t>) sekä järjestötoimijat että kaupunki</a:t>
            </a:r>
          </a:p>
          <a:p>
            <a:pPr marL="1005750" lvl="2" indent="-285750"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Resurssivarausten toimintamalli &amp; järjestötilat &amp;</a:t>
            </a:r>
            <a:r>
              <a:rPr lang="fi-FI" sz="1400" dirty="0"/>
              <a:t> </a:t>
            </a:r>
            <a:r>
              <a:rPr lang="fi-FI" sz="1400" dirty="0" smtClean="0"/>
              <a:t>hyvinvointitoimialan tilapilotit Lehmusvalkamassa ja Ruusukorttelissa, joissa mallinnetaan tilojen käyttöä järjestötoimijoiden kanssa</a:t>
            </a:r>
            <a:endParaRPr lang="fi-FI" sz="1400" dirty="0"/>
          </a:p>
          <a:p>
            <a:pPr marL="1005750" lvl="2" indent="-285750"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Alueellisten </a:t>
            </a:r>
            <a:r>
              <a:rPr lang="fi-FI" sz="1400" dirty="0"/>
              <a:t>tapahtumien </a:t>
            </a:r>
            <a:r>
              <a:rPr lang="fi-FI" sz="1400" dirty="0" smtClean="0"/>
              <a:t>toteuttaminen järjestövetoisesti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600" dirty="0"/>
          </a:p>
          <a:p>
            <a:endParaRPr lang="fi-FI" sz="1800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</a:t>
            </a:r>
            <a:r>
              <a:rPr lang="fi-FI" dirty="0" smtClean="0"/>
              <a:t>.2 Järjestökumppanuus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62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Tunnistetaan laajasti alueella toimivat yritykset ja muut toimijatahot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Luodaan yhteistyömallit ja kutsutaan mukaan yhteistyöhön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Jatkuva yhteistyö kaupunkitasoisen kehittämisen ja alueryhmän kanssa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/>
              <a:t>Esimerkiksi telakka haluaa kehittää yhteistyötä alueella ja on yhteydessä konsernihallintoon </a:t>
            </a:r>
            <a:r>
              <a:rPr lang="fi-FI" sz="1400" dirty="0" smtClean="0">
                <a:sym typeface="Wingdings" panose="05000000000000000000" pitchFamily="2" charset="2"/>
              </a:rPr>
              <a:t> linkitetään asia ”virkamiespöytään” soveltuvin osin</a:t>
            </a:r>
            <a:br>
              <a:rPr lang="fi-FI" sz="1400" dirty="0" smtClean="0">
                <a:sym typeface="Wingdings" panose="05000000000000000000" pitchFamily="2" charset="2"/>
              </a:rPr>
            </a:br>
            <a:endParaRPr lang="fi-FI" sz="14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>
                <a:sym typeface="Wingdings" panose="05000000000000000000" pitchFamily="2" charset="2"/>
              </a:rPr>
              <a:t>Palvelutori ja palveluohjaus; mukana kaupungin tuottamien palveluiden lisäksi yritysten ja järjestöjen tuottamat palvelut</a:t>
            </a:r>
            <a:br>
              <a:rPr lang="fi-FI" sz="1400" dirty="0" smtClean="0">
                <a:sym typeface="Wingdings" panose="05000000000000000000" pitchFamily="2" charset="2"/>
              </a:rPr>
            </a:br>
            <a:endParaRPr lang="fi-FI" sz="1400" dirty="0" smtClean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fi-FI" sz="1400" dirty="0" smtClean="0">
                <a:sym typeface="Wingdings" panose="05000000000000000000" pitchFamily="2" charset="2"/>
              </a:rPr>
              <a:t>6aika avoin osallisuus ja </a:t>
            </a:r>
            <a:r>
              <a:rPr lang="fi-FI" sz="1400" dirty="0" err="1" smtClean="0">
                <a:sym typeface="Wingdings" panose="05000000000000000000" pitchFamily="2" charset="2"/>
              </a:rPr>
              <a:t>asiakkuudet</a:t>
            </a:r>
            <a:r>
              <a:rPr lang="fi-FI" sz="1400" dirty="0" smtClean="0">
                <a:sym typeface="Wingdings" panose="05000000000000000000" pitchFamily="2" charset="2"/>
              </a:rPr>
              <a:t> –Turun osatoteutus toteuttaa tätä EAKR-rahoituksella</a:t>
            </a:r>
          </a:p>
          <a:p>
            <a:pPr marL="3600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400" dirty="0" smtClean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fi-FI" sz="1400" dirty="0" smtClean="0">
              <a:sym typeface="Wingdings" panose="05000000000000000000" pitchFamily="2" charset="2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0" y="379810"/>
            <a:ext cx="7675429" cy="748904"/>
          </a:xfrm>
        </p:spPr>
        <p:txBody>
          <a:bodyPr/>
          <a:lstStyle/>
          <a:p>
            <a:r>
              <a:rPr lang="fi-FI" dirty="0"/>
              <a:t>2</a:t>
            </a:r>
            <a:r>
              <a:rPr lang="fi-FI" dirty="0" smtClean="0"/>
              <a:t>.3 Yritys- ja muu sidosryhmäyhteistyö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13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963038" y="1848687"/>
            <a:ext cx="6721813" cy="1175939"/>
          </a:xfr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379810"/>
            <a:ext cx="6945855" cy="748904"/>
          </a:xfrm>
        </p:spPr>
        <p:txBody>
          <a:bodyPr/>
          <a:lstStyle/>
          <a:p>
            <a:r>
              <a:rPr lang="fi-FI" dirty="0" smtClean="0"/>
              <a:t>3. Resurssit / Rahoitus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51016" y="1218589"/>
            <a:ext cx="6945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</a:t>
            </a:r>
            <a:r>
              <a:rPr lang="fi-FI" sz="1600" dirty="0" smtClean="0"/>
              <a:t>esurssit </a:t>
            </a:r>
            <a:r>
              <a:rPr lang="fi-FI" sz="1600" dirty="0"/>
              <a:t>ovat </a:t>
            </a:r>
            <a:r>
              <a:rPr lang="fi-FI" sz="1600" dirty="0" smtClean="0"/>
              <a:t>pääasiassa toimialojen talousarvioissa ja investointiohjelmassa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Toimintarahaa tarvitaan kokonaisuuden koordinaatioon</a:t>
            </a:r>
            <a:r>
              <a:rPr lang="fi-FI" sz="1600" dirty="0"/>
              <a:t>; viestintä, koulutus </a:t>
            </a:r>
            <a:r>
              <a:rPr lang="fi-FI" sz="1600" dirty="0" smtClean="0"/>
              <a:t>ym.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Järjestökumppanuus alueilla liittyy mm. avustustoiminnan uudistamiseen ja rahoitusmallin kehittämiseen alueelliseen toimintaan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Pitkän ajan kehittämistoimenpiteitä mm.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Tilojen monipuolinen käyttö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O</a:t>
            </a:r>
            <a:r>
              <a:rPr lang="fi-FI" sz="1600" dirty="0" smtClean="0"/>
              <a:t>sallistava budjetointi</a:t>
            </a:r>
          </a:p>
        </p:txBody>
      </p:sp>
    </p:spTree>
    <p:extLst>
      <p:ext uri="{BB962C8B-B14F-4D97-AF65-F5344CB8AC3E}">
        <p14:creationId xmlns:p14="http://schemas.microsoft.com/office/powerpoint/2010/main" val="27637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16-9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5887</TotalTime>
  <Words>1099</Words>
  <Application>Microsoft Office PowerPoint</Application>
  <PresentationFormat>Näytössä katseltava esitys (16:9)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Lucida Grande</vt:lpstr>
      <vt:lpstr>Wingdings</vt:lpstr>
      <vt:lpstr>TURKU_PPT_16-9</vt:lpstr>
      <vt:lpstr>Kuvalliset</vt:lpstr>
      <vt:lpstr>Värilliset</vt:lpstr>
      <vt:lpstr>1_Värilliset</vt:lpstr>
      <vt:lpstr>Osallisuus ja asuinalueiden kehittämisen ”Turun malli”  </vt:lpstr>
      <vt:lpstr>Miksi tarvitaan Turun mallia? </vt:lpstr>
      <vt:lpstr>Asuinalueiden kehittäminen </vt:lpstr>
      <vt:lpstr>1. Kaupunkitasoinen asuinalueiden kehittäminen </vt:lpstr>
      <vt:lpstr>    2. Yhden asuinalueen kehittäminen   </vt:lpstr>
      <vt:lpstr>Näin toimialojen yhteistyö toteutuu Runosmäessä</vt:lpstr>
      <vt:lpstr>2.2 Järjestökumppanuus</vt:lpstr>
      <vt:lpstr>2.3 Yritys- ja muu sidosryhmäyhteistyö</vt:lpstr>
      <vt:lpstr>3. Resurssit / Rahoitus</vt:lpstr>
      <vt:lpstr>Osallisuuden kokonaisresurssi </vt:lpstr>
      <vt:lpstr>4. Eteneminen alueittain</vt:lpstr>
      <vt:lpstr>5. Kehittämisen tuloksena syntyvät     tuotokset</vt:lpstr>
      <vt:lpstr>Tausta-aineistoa</vt:lpstr>
      <vt:lpstr>Käynnissä olevia työkokonaisuuksia liittyen asuinalueiden kehittämiseen</vt:lpstr>
      <vt:lpstr>Asuinalueiden kehittäminen (ARA) Hankkeen tulokset ja niiden hyödyntäminen</vt:lpstr>
      <vt:lpstr>Asuinalueiden kehittäminen (ARA) Hankkeen tulokset ja niiden hyödyntäminen</vt:lpstr>
      <vt:lpstr>Rakli – Elinvoimaa lähiöihin klinikkatyöskentely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Niskala Anri</dc:creator>
  <cp:lastModifiedBy>Lundgren Marika</cp:lastModifiedBy>
  <cp:revision>154</cp:revision>
  <cp:lastPrinted>2016-05-02T07:27:37Z</cp:lastPrinted>
  <dcterms:created xsi:type="dcterms:W3CDTF">2015-06-17T07:56:25Z</dcterms:created>
  <dcterms:modified xsi:type="dcterms:W3CDTF">2016-10-07T09:26:28Z</dcterms:modified>
</cp:coreProperties>
</file>