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15.5.2013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15.5.2013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10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6551612" cy="10795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131175" cy="439261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8E2E-F0B3-4529-99D7-C0B090AEE8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11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15.5.2013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340768"/>
            <a:ext cx="7200900" cy="2303462"/>
          </a:xfrm>
        </p:spPr>
        <p:txBody>
          <a:bodyPr/>
          <a:lstStyle/>
          <a:p>
            <a:pPr eaLnBrk="1" hangingPunct="1"/>
            <a:r>
              <a:rPr lang="fi-FI" smtClean="0">
                <a:solidFill>
                  <a:schemeClr val="tx2"/>
                </a:solidFill>
                <a:cs typeface="Helvetica" pitchFamily="-109" charset="0"/>
              </a:rPr>
              <a:t>Turun kaupungin turvallisuussuunnitelma 2010 – 2012</a:t>
            </a:r>
            <a:br>
              <a:rPr lang="fi-FI" smtClean="0">
                <a:solidFill>
                  <a:schemeClr val="tx2"/>
                </a:solidFill>
                <a:cs typeface="Helvetica" pitchFamily="-109" charset="0"/>
              </a:rPr>
            </a:br>
            <a:r>
              <a:rPr lang="fi-FI" sz="2000" smtClean="0">
                <a:solidFill>
                  <a:schemeClr val="tx1"/>
                </a:solidFill>
                <a:cs typeface="Helvetica" pitchFamily="-109" charset="0"/>
              </a:rPr>
              <a:t/>
            </a:r>
            <a:br>
              <a:rPr lang="fi-FI" sz="2000" smtClean="0">
                <a:solidFill>
                  <a:schemeClr val="tx1"/>
                </a:solidFill>
                <a:cs typeface="Helvetica" pitchFamily="-109" charset="0"/>
              </a:rPr>
            </a:br>
            <a:r>
              <a:rPr lang="fi-FI" sz="2000" smtClean="0">
                <a:solidFill>
                  <a:schemeClr val="tx1"/>
                </a:solidFill>
                <a:cs typeface="Helvetica" pitchFamily="-109" charset="0"/>
              </a:rPr>
              <a:t>Seurantakysely</a:t>
            </a:r>
            <a:br>
              <a:rPr lang="fi-FI" sz="2000" smtClean="0">
                <a:solidFill>
                  <a:schemeClr val="tx1"/>
                </a:solidFill>
                <a:cs typeface="Helvetica" pitchFamily="-109" charset="0"/>
              </a:rPr>
            </a:br>
            <a:r>
              <a:rPr lang="fi-FI" sz="2000" smtClean="0">
                <a:solidFill>
                  <a:schemeClr val="tx1"/>
                </a:solidFill>
                <a:cs typeface="Helvetica" pitchFamily="-109" charset="0"/>
              </a:rPr>
              <a:t>lisätty vastaukset vuodelta 2012</a:t>
            </a:r>
          </a:p>
        </p:txBody>
      </p:sp>
    </p:spTree>
    <p:extLst>
      <p:ext uri="{BB962C8B-B14F-4D97-AF65-F5344CB8AC3E}">
        <p14:creationId xmlns:p14="http://schemas.microsoft.com/office/powerpoint/2010/main" val="28157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107504" y="5358045"/>
            <a:ext cx="2088232" cy="8793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0905" y="189260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z="3100" smtClean="0">
                <a:cs typeface="Helvetica" pitchFamily="-109" charset="0"/>
              </a:rPr>
              <a:t>Ilkivallan, vahingontekojen ja katu-v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kivallan v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hent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minen</a:t>
            </a:r>
            <a:r>
              <a:rPr lang="fi-FI" sz="2400" smtClean="0">
                <a:cs typeface="Helvetica" pitchFamily="-109" charset="0"/>
              </a:rPr>
              <a:t/>
            </a:r>
            <a:br>
              <a:rPr lang="fi-FI" sz="2400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2.2. Katuv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kivallan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</a:p>
        </p:txBody>
      </p:sp>
      <p:graphicFrame>
        <p:nvGraphicFramePr>
          <p:cNvPr id="72767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601344"/>
              </p:ext>
            </p:extLst>
          </p:nvPr>
        </p:nvGraphicFramePr>
        <p:xfrm>
          <a:off x="395288" y="1823935"/>
          <a:ext cx="8424862" cy="4402932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2.2.6. Who cares- toimintamallin toteuttaminen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 toteuteta projektina/kampanjana 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hetkell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mutta toimintaa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on.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Poliisi)</a:t>
                      </a: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9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2.2.7. Pahoinpitelyjen nopea ja tehokas tutkiminen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Pahoinpitelyjen tutkinta-ajat ovat lyhentyneet koska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tehtyjen rikosten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on v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hentynyt.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Pahoinpitelyjen määrä on edelleen vähentynyt, lyhyemmät </a:t>
                      </a: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tutkinta-ajat </a:t>
                      </a:r>
                      <a:b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(Poliisi)</a:t>
                      </a:r>
                      <a:endParaRPr kumimoji="0" 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2.2.8. ja 2.2.10. Sovittelutoiminnan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Sovittelum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 kasvussa. (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Poliisi)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Sovitteluun ohjatut tapausmäärät ovat tasaisessa kasvussa (Poliisi)</a:t>
                      </a: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2.2.9. Yleis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tilaisuuksien lupak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rjestyksenvalvojien ohjeistaminen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Lupak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rjestyksenvalvojien toiminnan valvonta on toimivaa.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(Poliisi)</a:t>
                      </a: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2.2.11. Ymp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rakenteelliset muutokset: valaistus, anniskelupaikat, taksitolpat</a:t>
                      </a:r>
                    </a:p>
                  </a:txBody>
                  <a:tcPr marL="54000" marR="54000" marT="53983" marB="5398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 ole konkreettisesti toteutunut. Tiedonkulkua kaupungin ja poliisin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lill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kehitett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Huomioidaan suunnittelussa, ongelmana rahoitus. (YKV)</a:t>
                      </a:r>
                    </a:p>
                  </a:txBody>
                  <a:tcPr marL="54000" marR="54000" marT="53983" marB="5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9" marB="35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538163" y="1426170"/>
            <a:ext cx="6481762" cy="274638"/>
            <a:chOff x="339" y="981"/>
            <a:chExt cx="4083" cy="173"/>
          </a:xfrm>
        </p:grpSpPr>
        <p:sp>
          <p:nvSpPr>
            <p:cNvPr id="11307" name="Text Box 34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1308" name="Oval 35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1309" name="Oval 36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1310" name="Oval 37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1298" name="Oval 48"/>
          <p:cNvSpPr>
            <a:spLocks noChangeArrowheads="1"/>
          </p:cNvSpPr>
          <p:nvPr/>
        </p:nvSpPr>
        <p:spPr bwMode="auto">
          <a:xfrm>
            <a:off x="8100392" y="240019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11299" name="Oval 51"/>
          <p:cNvSpPr>
            <a:spLocks noChangeArrowheads="1"/>
          </p:cNvSpPr>
          <p:nvPr/>
        </p:nvSpPr>
        <p:spPr bwMode="auto">
          <a:xfrm>
            <a:off x="8100392" y="297646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300" name="Oval 56"/>
          <p:cNvSpPr>
            <a:spLocks noChangeArrowheads="1"/>
          </p:cNvSpPr>
          <p:nvPr/>
        </p:nvSpPr>
        <p:spPr bwMode="auto">
          <a:xfrm>
            <a:off x="8107707" y="452605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302" name="Oval 70"/>
          <p:cNvSpPr>
            <a:spLocks noChangeArrowheads="1"/>
          </p:cNvSpPr>
          <p:nvPr/>
        </p:nvSpPr>
        <p:spPr bwMode="auto">
          <a:xfrm>
            <a:off x="8107707" y="560764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303" name="Oval 57"/>
          <p:cNvSpPr>
            <a:spLocks noChangeArrowheads="1"/>
          </p:cNvSpPr>
          <p:nvPr/>
        </p:nvSpPr>
        <p:spPr bwMode="auto">
          <a:xfrm>
            <a:off x="8496686" y="416180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304" name="Oval 51"/>
          <p:cNvSpPr>
            <a:spLocks noChangeArrowheads="1"/>
          </p:cNvSpPr>
          <p:nvPr/>
        </p:nvSpPr>
        <p:spPr bwMode="auto">
          <a:xfrm>
            <a:off x="8496686" y="340965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8" name="Suora yhdysviiva 17"/>
          <p:cNvCxnSpPr/>
          <p:nvPr/>
        </p:nvCxnSpPr>
        <p:spPr>
          <a:xfrm>
            <a:off x="8037586" y="1810106"/>
            <a:ext cx="1819" cy="44272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>
            <a:off x="2572803" y="3314737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57"/>
          <p:cNvSpPr>
            <a:spLocks noChangeArrowheads="1"/>
          </p:cNvSpPr>
          <p:nvPr/>
        </p:nvSpPr>
        <p:spPr bwMode="auto">
          <a:xfrm>
            <a:off x="8100812" y="376756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2" name="Suora yhdysviiva 21"/>
          <p:cNvCxnSpPr/>
          <p:nvPr/>
        </p:nvCxnSpPr>
        <p:spPr>
          <a:xfrm>
            <a:off x="2571584" y="408892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56"/>
          <p:cNvSpPr>
            <a:spLocks noChangeArrowheads="1"/>
          </p:cNvSpPr>
          <p:nvPr/>
        </p:nvSpPr>
        <p:spPr bwMode="auto">
          <a:xfrm>
            <a:off x="8496686" y="452605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Oval 70"/>
          <p:cNvSpPr>
            <a:spLocks noChangeArrowheads="1"/>
          </p:cNvSpPr>
          <p:nvPr/>
        </p:nvSpPr>
        <p:spPr bwMode="auto">
          <a:xfrm>
            <a:off x="8496686" y="560764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7" name="Tekstiruutu 26"/>
          <p:cNvSpPr txBox="1"/>
          <p:nvPr/>
        </p:nvSpPr>
        <p:spPr>
          <a:xfrm>
            <a:off x="8024280" y="1598603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8" name="Tekstiruutu 27"/>
          <p:cNvSpPr txBox="1"/>
          <p:nvPr/>
        </p:nvSpPr>
        <p:spPr>
          <a:xfrm>
            <a:off x="8385345" y="1591778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21280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0" y="5592511"/>
            <a:ext cx="1763688" cy="6448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Liikenneturvallisuuden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3.1. Liikenneonnettomuuksien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4581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088352"/>
              </p:ext>
            </p:extLst>
          </p:nvPr>
        </p:nvGraphicFramePr>
        <p:xfrm>
          <a:off x="395288" y="1909511"/>
          <a:ext cx="8424862" cy="4110228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2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7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3.1.1.-3.1.2. Koulujen liikennekasvatuksen kehitt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ja turvallisen liikkumisen ohjeet koululaisille ja vanhuksille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Liikennekasvatusta toteutettu eri hankkeissa 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viranomaisten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alueellisen vanhempainyhdistyksen kanssa. (Kasvatus-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opetus)</a:t>
                      </a: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Ohjeistusta yhdess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kaupunkisuunnittelun, joukkoliikenteen ja ehk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isev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vanhusty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kanssa.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3.1.3. Koulukuljetusten laatukriteerit ja niiden valvominen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Kaupunki noudattaa kuntaliiton ohjeita ja seuraa toteutumista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Koulutus-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kerran vuodessa. (Kasvatus-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opetus)</a:t>
                      </a: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3.1.4. 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matkat turvallisiksi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Kampanja ei ole viel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toteutunut, yhdistet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liikkumisen </a:t>
                      </a: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ohjaustoimintaan,</a:t>
                      </a:r>
                      <a:b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jota 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hoitaa ja kehittää 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Valonia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(YKV, Suunnittelutoimisto, 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Valonia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ympäristötoimi.)</a:t>
                      </a: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3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3.1.5. -3.1.6. Vanhempien valistaminen mopoilusta ja integrointi opetukseen kouluissa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Asia esill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vanhempainilloissa ja koulupoliisivierailuilla.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(Kasvatus- ja opetus)</a:t>
                      </a: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3.1.7. Mopoilutieto ja harrastustoiminta</a:t>
                      </a:r>
                    </a:p>
                  </a:txBody>
                  <a:tcPr marL="54000" marR="54000" marT="53975" marB="5397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Tiedotus koulujen ja netin kautta toteutuu suunnitellusti.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(Nuorke)</a:t>
                      </a:r>
                    </a:p>
                  </a:txBody>
                  <a:tcPr marL="54000" marR="54000" marT="53975" marB="53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4" marB="35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321" name="Group 29"/>
          <p:cNvGrpSpPr>
            <a:grpSpLocks/>
          </p:cNvGrpSpPr>
          <p:nvPr/>
        </p:nvGrpSpPr>
        <p:grpSpPr bwMode="auto">
          <a:xfrm>
            <a:off x="538163" y="1412776"/>
            <a:ext cx="6481762" cy="274637"/>
            <a:chOff x="339" y="981"/>
            <a:chExt cx="4083" cy="173"/>
          </a:xfrm>
        </p:grpSpPr>
        <p:sp>
          <p:nvSpPr>
            <p:cNvPr id="12331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2332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333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2334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2322" name="Oval 45"/>
          <p:cNvSpPr>
            <a:spLocks noChangeArrowheads="1"/>
          </p:cNvSpPr>
          <p:nvPr/>
        </p:nvSpPr>
        <p:spPr bwMode="auto">
          <a:xfrm>
            <a:off x="8475050" y="265981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323" name="Oval 48"/>
          <p:cNvSpPr>
            <a:spLocks noChangeArrowheads="1"/>
          </p:cNvSpPr>
          <p:nvPr/>
        </p:nvSpPr>
        <p:spPr bwMode="auto">
          <a:xfrm>
            <a:off x="8475050" y="357638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324" name="Oval 64"/>
          <p:cNvSpPr>
            <a:spLocks noChangeArrowheads="1"/>
          </p:cNvSpPr>
          <p:nvPr/>
        </p:nvSpPr>
        <p:spPr bwMode="auto">
          <a:xfrm>
            <a:off x="8475050" y="4797152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325" name="Oval 66"/>
          <p:cNvSpPr>
            <a:spLocks noChangeArrowheads="1"/>
          </p:cNvSpPr>
          <p:nvPr/>
        </p:nvSpPr>
        <p:spPr bwMode="auto">
          <a:xfrm>
            <a:off x="8475050" y="5592511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2330" name="Oval 70"/>
          <p:cNvSpPr>
            <a:spLocks noChangeArrowheads="1"/>
          </p:cNvSpPr>
          <p:nvPr/>
        </p:nvSpPr>
        <p:spPr bwMode="auto">
          <a:xfrm>
            <a:off x="8121536" y="4260599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cxnSp>
        <p:nvCxnSpPr>
          <p:cNvPr id="18" name="Suora yhdysviiva 17"/>
          <p:cNvCxnSpPr/>
          <p:nvPr/>
        </p:nvCxnSpPr>
        <p:spPr>
          <a:xfrm>
            <a:off x="8052217" y="1906082"/>
            <a:ext cx="1818" cy="41152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9"/>
          <p:cNvSpPr txBox="1"/>
          <p:nvPr/>
        </p:nvSpPr>
        <p:spPr>
          <a:xfrm>
            <a:off x="8050872" y="1694325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1" name="Tekstiruutu 20"/>
          <p:cNvSpPr txBox="1"/>
          <p:nvPr/>
        </p:nvSpPr>
        <p:spPr>
          <a:xfrm>
            <a:off x="8411937" y="1687500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2" name="Oval 45"/>
          <p:cNvSpPr>
            <a:spLocks noChangeArrowheads="1"/>
          </p:cNvSpPr>
          <p:nvPr/>
        </p:nvSpPr>
        <p:spPr bwMode="auto">
          <a:xfrm>
            <a:off x="8121536" y="265981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Oval 48"/>
          <p:cNvSpPr>
            <a:spLocks noChangeArrowheads="1"/>
          </p:cNvSpPr>
          <p:nvPr/>
        </p:nvSpPr>
        <p:spPr bwMode="auto">
          <a:xfrm>
            <a:off x="8121536" y="357638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64"/>
          <p:cNvSpPr>
            <a:spLocks noChangeArrowheads="1"/>
          </p:cNvSpPr>
          <p:nvPr/>
        </p:nvSpPr>
        <p:spPr bwMode="auto">
          <a:xfrm>
            <a:off x="8121536" y="4797152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" name="Oval 66"/>
          <p:cNvSpPr>
            <a:spLocks noChangeArrowheads="1"/>
          </p:cNvSpPr>
          <p:nvPr/>
        </p:nvSpPr>
        <p:spPr bwMode="auto">
          <a:xfrm>
            <a:off x="8121536" y="5592511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7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5269292"/>
            <a:ext cx="1691680" cy="968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213" y="-171400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Liikenneturvallisuuden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3.1. Liikenneonnettomuuksien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73795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92389"/>
              </p:ext>
            </p:extLst>
          </p:nvPr>
        </p:nvGraphicFramePr>
        <p:xfrm>
          <a:off x="395288" y="1484784"/>
          <a:ext cx="8424862" cy="4787956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89" marB="5398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9" marB="53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3" marB="35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1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3.1.8.-3.1.17. Liikenneturvallisuutta koskevan fyysisen ymp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parantaminen</a:t>
                      </a:r>
                    </a:p>
                  </a:txBody>
                  <a:tcPr marL="54000" marR="54000" marT="53989" marB="5398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Tehd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koko ajan resurssien puitteissa. Ongelmana p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sten syntyminen ja rahoituksen puute. (YKV)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Liikenneturvallisuussuunnitelmat tekeill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ty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rajattu koskemaan ohikulkutien pohjoispuolta ja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saaria. (YKV, Suunnittelutoimisto)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Hoitolaitosten ja koulujen pihat Tilaliikelaitoksen vastuulla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endParaRPr kumimoji="0" 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Turun kaupunkiseudun kestävän ja turvallisen liikkumisen suunnitelma on valmistunut. Turun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osaltase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koski vain pohjoisosia ja saaria. Ympäristötoimiala ja Kiinteistötoimiala kehittävät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yhdessä liikenneympäristön turvallisuustoimenpiteiden seulontaa ja ohjelmointia Turun mitta-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kaavassa järkevällä tavalla (Ympäristötoimi)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endParaRPr kumimoji="0" 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3.1.9. Kevyen liikenteen puutteiden korjaus toteutuu osittain. Vuosittain toteutettavat korvausinvestoinnit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).  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Tku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 kaupunkiseudun pääpyöräilyverkon ja pyöräilyn laatukäytävien kehittämissuunnitelmassa on tekeillä muutamasta pilottireitistä parantamissuunnitelma</a:t>
                      </a:r>
                      <a:b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(Ympäristöt.)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3.1.10. Näkemien parantaminen pyörätieristeyksissä toteutuu suunnitellusti. Kaikki selvityksen perusteella tietoon tulevat näkymäesteet poistetaan.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3.1.11. Kahden ajokaistan ylitystarpeen poistaminen toteutuu osittain. Aikataulu riippuvainen suunnittelusta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3.1.13. Hoitolaitosten ja koulujen pihat  pyritään saamaan turvalliseksi. Turun kaupungin leikkipaikkojen turvallisuusasiakirja on laadittu.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3.1.14. Mopot ajoradalle. Toteutuu osittain. Aikataulu riippuvainen selvityksistä ja suunnittelusta</a:t>
                      </a:r>
                      <a:b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 Mopojen paikka on </a:t>
                      </a:r>
                      <a:r>
                        <a:rPr kumimoji="0" lang="fi-FI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tarkasteltu uudestaan 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ja tehty tarvittavat muutokset (Ympäristöt.)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3.1.15 Ei ole edennyt vielä, pulaa suunnitteluresursseista (Ympäristöt.)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3.1.16. Vaaraa aiheuttavien näkemäesteiden poistaminen toteutuu suunnitellusti. Kaikki </a:t>
                      </a:r>
                      <a:b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selvityksenperusteella tietoon tulevat näkymäesteet poistetaan.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3.1.17. Ajoratamerkintöjen selkeyttäminen ja jatkuva ylläpito toteutuu suunnitellusti. (</a:t>
                      </a: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). </a:t>
                      </a:r>
                      <a:b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Merkintöjä päivitetään suunnitelmiin pikkuhiljaa (Ympäristötoimiala)</a:t>
                      </a:r>
                    </a:p>
                  </a:txBody>
                  <a:tcPr marL="54000" marR="54000" marT="53989" marB="53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93" marB="35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333" name="Group 33"/>
          <p:cNvGrpSpPr>
            <a:grpSpLocks/>
          </p:cNvGrpSpPr>
          <p:nvPr/>
        </p:nvGrpSpPr>
        <p:grpSpPr bwMode="auto">
          <a:xfrm>
            <a:off x="538163" y="1066131"/>
            <a:ext cx="6481762" cy="274637"/>
            <a:chOff x="339" y="981"/>
            <a:chExt cx="4083" cy="173"/>
          </a:xfrm>
        </p:grpSpPr>
        <p:sp>
          <p:nvSpPr>
            <p:cNvPr id="13345" name="Text Box 34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>
                  <a:solidFill>
                    <a:srgbClr val="000000"/>
                  </a:solidFill>
                </a:rPr>
                <a:t>Toteutuu /etenee suunnitellusti             Toteutuu osittain                Ei toteudu</a:t>
              </a:r>
            </a:p>
          </p:txBody>
        </p:sp>
        <p:sp>
          <p:nvSpPr>
            <p:cNvPr id="13346" name="Oval 35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3347" name="Oval 36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3348" name="Oval 37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sp>
        <p:nvSpPr>
          <p:cNvPr id="13335" name="Oval 50"/>
          <p:cNvSpPr>
            <a:spLocks noChangeArrowheads="1"/>
          </p:cNvSpPr>
          <p:nvPr/>
        </p:nvSpPr>
        <p:spPr bwMode="auto">
          <a:xfrm>
            <a:off x="8109466" y="2148153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13336" name="Oval 50"/>
          <p:cNvSpPr>
            <a:spLocks noChangeArrowheads="1"/>
          </p:cNvSpPr>
          <p:nvPr/>
        </p:nvSpPr>
        <p:spPr bwMode="auto">
          <a:xfrm>
            <a:off x="8482917" y="479727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cxnSp>
        <p:nvCxnSpPr>
          <p:cNvPr id="21" name="Suora yhdysviiva 20"/>
          <p:cNvCxnSpPr/>
          <p:nvPr/>
        </p:nvCxnSpPr>
        <p:spPr>
          <a:xfrm>
            <a:off x="2565037" y="3549106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H="1">
            <a:off x="8051470" y="1484784"/>
            <a:ext cx="747" cy="47853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iruutu 28"/>
          <p:cNvSpPr txBox="1"/>
          <p:nvPr/>
        </p:nvSpPr>
        <p:spPr>
          <a:xfrm>
            <a:off x="8032213" y="1236606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30" name="Tekstiruutu 29"/>
          <p:cNvSpPr txBox="1"/>
          <p:nvPr/>
        </p:nvSpPr>
        <p:spPr>
          <a:xfrm>
            <a:off x="8393278" y="1229781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cxnSp>
        <p:nvCxnSpPr>
          <p:cNvPr id="31" name="Suora yhdysviiva 30"/>
          <p:cNvCxnSpPr/>
          <p:nvPr/>
        </p:nvCxnSpPr>
        <p:spPr>
          <a:xfrm>
            <a:off x="2565037" y="2780928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50"/>
          <p:cNvSpPr>
            <a:spLocks noChangeArrowheads="1"/>
          </p:cNvSpPr>
          <p:nvPr/>
        </p:nvSpPr>
        <p:spPr bwMode="auto">
          <a:xfrm>
            <a:off x="8483059" y="306896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5229200"/>
            <a:ext cx="1835696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1" y="-99392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Liikenneturvallisuuden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3.1. Liikenneonnettomuuksien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73795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671057"/>
              </p:ext>
            </p:extLst>
          </p:nvPr>
        </p:nvGraphicFramePr>
        <p:xfrm>
          <a:off x="395288" y="1885392"/>
          <a:ext cx="8424862" cy="4128896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72" marB="5397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2" marB="53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1" marB="359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0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3.1.18. Joukkoliikenteen 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lis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72" marB="5397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Kaupunki on tehnyt selvityksen: Turun seudun joukkoliikenne 2020.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Jatkoselvitys bussien runkolinjoista tekeill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(YKV, Suunnittelutoimisto)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Runkolinjojen kehittämisestä on valmistunut jatkoselvitys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Ymp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., joukkoliikenne)</a:t>
                      </a:r>
                    </a:p>
                  </a:txBody>
                  <a:tcPr marL="54000" marR="54000" marT="53972" marB="53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1" marB="359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3.1.19. Kaupungin ja poliisin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liikennevalvonnassa</a:t>
                      </a:r>
                    </a:p>
                  </a:txBody>
                  <a:tcPr marL="54000" marR="54000" marT="53972" marB="5397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Yhteisty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toimivaa ja tuloksellista, poliisi lis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nnyt 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valvontaresurssejaan 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omilla sis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isill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siirroilla (Poliisi)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Poliisin 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iikennevalvonta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säilynyt hyvällä, vuoden 2011 tasolla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Yhteisty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liikennevalvonnassa etenee suunnitellusti.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72" marB="53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1" marB="359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1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3.1.20.-3.1.21 Onnettomuusriskin pienent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nopeustasoa alentamalla</a:t>
                      </a:r>
                    </a:p>
                  </a:txBody>
                  <a:tcPr marL="54000" marR="54000" marT="53972" marB="5397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Suunnitelma laadittu, ei hyv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ksytty kokonaan luottamusmieselimiss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(YKV)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Keskustassa nopeustasoja ei ole alennettu, asuinalueille lis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tty 30 km/h alueita, m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rahoja on nostettu. (YKV, Suunnittelutoimisto)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30 km/h –alueiden lisääminen toteutuu osittain. 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Keskustassa nopeustasoja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 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ole alennettu, asuinalueille on 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lisätty 30km/h alueita (Kila, Ymp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., suunnitteluyksikkö)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Lisäresurssien </a:t>
                      </a:r>
                      <a:r>
                        <a:rPr kumimoji="0" lang="fi-FI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varaaminen hidasteisiin ei toteudu halutussa laajuudessa (</a:t>
                      </a:r>
                      <a:r>
                        <a:rPr kumimoji="0" lang="fi-FI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2" marB="53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1" marB="359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65" name="Group 33"/>
          <p:cNvGrpSpPr>
            <a:grpSpLocks/>
          </p:cNvGrpSpPr>
          <p:nvPr/>
        </p:nvGrpSpPr>
        <p:grpSpPr bwMode="auto">
          <a:xfrm>
            <a:off x="538163" y="1498180"/>
            <a:ext cx="6481762" cy="274636"/>
            <a:chOff x="339" y="989"/>
            <a:chExt cx="4083" cy="173"/>
          </a:xfrm>
        </p:grpSpPr>
        <p:sp>
          <p:nvSpPr>
            <p:cNvPr id="14377" name="Text Box 34"/>
            <p:cNvSpPr txBox="1">
              <a:spLocks noChangeArrowheads="1"/>
            </p:cNvSpPr>
            <p:nvPr/>
          </p:nvSpPr>
          <p:spPr bwMode="auto">
            <a:xfrm>
              <a:off x="339" y="989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4378" name="Oval 35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4379" name="Oval 36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4380" name="Oval 37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4367" name="Oval 57"/>
          <p:cNvSpPr>
            <a:spLocks noChangeArrowheads="1"/>
          </p:cNvSpPr>
          <p:nvPr/>
        </p:nvSpPr>
        <p:spPr bwMode="auto">
          <a:xfrm>
            <a:off x="8459788" y="346956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368" name="Oval 57"/>
          <p:cNvSpPr>
            <a:spLocks noChangeArrowheads="1"/>
          </p:cNvSpPr>
          <p:nvPr/>
        </p:nvSpPr>
        <p:spPr bwMode="auto">
          <a:xfrm>
            <a:off x="8100392" y="30442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369" name="Oval 57"/>
          <p:cNvSpPr>
            <a:spLocks noChangeArrowheads="1"/>
          </p:cNvSpPr>
          <p:nvPr/>
        </p:nvSpPr>
        <p:spPr bwMode="auto">
          <a:xfrm>
            <a:off x="8459788" y="260611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370" name="Oval 43"/>
          <p:cNvSpPr>
            <a:spLocks noChangeArrowheads="1"/>
          </p:cNvSpPr>
          <p:nvPr/>
        </p:nvSpPr>
        <p:spPr bwMode="auto">
          <a:xfrm>
            <a:off x="8506944" y="5053868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373" name="Oval 50"/>
          <p:cNvSpPr>
            <a:spLocks noChangeArrowheads="1"/>
          </p:cNvSpPr>
          <p:nvPr/>
        </p:nvSpPr>
        <p:spPr bwMode="auto">
          <a:xfrm>
            <a:off x="8101979" y="3990097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376" name="Oval 57"/>
          <p:cNvSpPr>
            <a:spLocks noChangeArrowheads="1"/>
          </p:cNvSpPr>
          <p:nvPr/>
        </p:nvSpPr>
        <p:spPr bwMode="auto">
          <a:xfrm>
            <a:off x="8100392" y="231719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1" name="Suora yhdysviiva 20"/>
          <p:cNvCxnSpPr/>
          <p:nvPr/>
        </p:nvCxnSpPr>
        <p:spPr>
          <a:xfrm>
            <a:off x="8028384" y="1884500"/>
            <a:ext cx="2453" cy="41367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/>
          <p:nvPr/>
        </p:nvCxnSpPr>
        <p:spPr>
          <a:xfrm>
            <a:off x="2565037" y="3360426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2558411" y="4474933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8017210" y="1649705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7" name="Tekstiruutu 26"/>
          <p:cNvSpPr txBox="1"/>
          <p:nvPr/>
        </p:nvSpPr>
        <p:spPr>
          <a:xfrm>
            <a:off x="8378275" y="1642880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20765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5373216"/>
            <a:ext cx="1619672" cy="8640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Liikenneturvallisuuden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3.2. Ei hukkuneita vesill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561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186380"/>
              </p:ext>
            </p:extLst>
          </p:nvPr>
        </p:nvGraphicFramePr>
        <p:xfrm>
          <a:off x="395288" y="2365375"/>
          <a:ext cx="8424862" cy="3595688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3.2.1. Uintialueiden erottaminen venereiteist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kaupungin uimarannoilla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suunnitellusti (Liikuntapalvelukeskus)</a:t>
                      </a: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3.2.2. Aurajoen pelastautumisv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lineiden ja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–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paikkojen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Pelastusrenkaiden 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lis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tty.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Etenee suunnitellusti. (Satama)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Pelastusrenkaiden määrää on lisätty, nyt tarpeellinen määrä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9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3.2.3.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nopeusn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taulu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Teknist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ratkaisua tutkitaan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Etenee suunnitellusti. (Satama)</a:t>
                      </a: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0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3.2.4. Kielloista ja rajoituksista informoiminen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Satama-alueen merkitseminen ja liikennemerkkien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merikortteihin, merkkien valaistus.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Etenee suunnitellusti. (Satama)</a:t>
                      </a: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3.2.5. Viranomaistoiminnan yll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pit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4004" marB="540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Poliisin ja rajavartiolaitoksen vesiliikenteen valvontataso on 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ilynyt.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(Poliisi)</a:t>
                      </a:r>
                    </a:p>
                  </a:txBody>
                  <a:tcPr marL="54000" marR="54000" marT="54004" marB="54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3" marB="36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3" name="Group 29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15401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5402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5403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5404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5394" name="Oval 47"/>
          <p:cNvSpPr>
            <a:spLocks noChangeArrowheads="1"/>
          </p:cNvSpPr>
          <p:nvPr/>
        </p:nvSpPr>
        <p:spPr bwMode="auto">
          <a:xfrm>
            <a:off x="8100392" y="35004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5395" name="Oval 49"/>
          <p:cNvSpPr>
            <a:spLocks noChangeArrowheads="1"/>
          </p:cNvSpPr>
          <p:nvPr/>
        </p:nvSpPr>
        <p:spPr bwMode="auto">
          <a:xfrm>
            <a:off x="8109931" y="434838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5396" name="Oval 51"/>
          <p:cNvSpPr>
            <a:spLocks noChangeArrowheads="1"/>
          </p:cNvSpPr>
          <p:nvPr/>
        </p:nvSpPr>
        <p:spPr bwMode="auto">
          <a:xfrm>
            <a:off x="8109931" y="496440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5397" name="Oval 68"/>
          <p:cNvSpPr>
            <a:spLocks noChangeArrowheads="1"/>
          </p:cNvSpPr>
          <p:nvPr/>
        </p:nvSpPr>
        <p:spPr bwMode="auto">
          <a:xfrm>
            <a:off x="8109930" y="555632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5398" name="Oval 75"/>
          <p:cNvSpPr>
            <a:spLocks noChangeArrowheads="1"/>
          </p:cNvSpPr>
          <p:nvPr/>
        </p:nvSpPr>
        <p:spPr bwMode="auto">
          <a:xfrm>
            <a:off x="8100392" y="28527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5399" name="Oval 47"/>
          <p:cNvSpPr>
            <a:spLocks noChangeArrowheads="1"/>
          </p:cNvSpPr>
          <p:nvPr/>
        </p:nvSpPr>
        <p:spPr bwMode="auto">
          <a:xfrm>
            <a:off x="8494693" y="3926971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6" name="Suora yhdysviiva 15"/>
          <p:cNvCxnSpPr/>
          <p:nvPr/>
        </p:nvCxnSpPr>
        <p:spPr>
          <a:xfrm>
            <a:off x="2565037" y="3901115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8030837" y="2364783"/>
            <a:ext cx="7932" cy="35986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9"/>
          <p:cNvSpPr txBox="1"/>
          <p:nvPr/>
        </p:nvSpPr>
        <p:spPr>
          <a:xfrm>
            <a:off x="8017210" y="2120053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1" name="Tekstiruutu 20"/>
          <p:cNvSpPr txBox="1"/>
          <p:nvPr/>
        </p:nvSpPr>
        <p:spPr>
          <a:xfrm>
            <a:off x="8378275" y="2113228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2" name="Oval 49"/>
          <p:cNvSpPr>
            <a:spLocks noChangeArrowheads="1"/>
          </p:cNvSpPr>
          <p:nvPr/>
        </p:nvSpPr>
        <p:spPr bwMode="auto">
          <a:xfrm>
            <a:off x="8494693" y="434838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8494693" y="496440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68"/>
          <p:cNvSpPr>
            <a:spLocks noChangeArrowheads="1"/>
          </p:cNvSpPr>
          <p:nvPr/>
        </p:nvSpPr>
        <p:spPr bwMode="auto">
          <a:xfrm>
            <a:off x="8494693" y="555632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Oval 75"/>
          <p:cNvSpPr>
            <a:spLocks noChangeArrowheads="1"/>
          </p:cNvSpPr>
          <p:nvPr/>
        </p:nvSpPr>
        <p:spPr bwMode="auto">
          <a:xfrm>
            <a:off x="8510596" y="28527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0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5377336"/>
            <a:ext cx="1835696" cy="9091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6551613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P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ihdetorjunta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4.1. Lasten ja nuorten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ihteidenk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yt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ö</a:t>
            </a:r>
            <a:r>
              <a:rPr lang="fi-FI" sz="2000" smtClean="0">
                <a:cs typeface="Helvetica" pitchFamily="-109" charset="0"/>
              </a:rPr>
              <a:t>n ennaltaehk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isy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6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806437"/>
              </p:ext>
            </p:extLst>
          </p:nvPr>
        </p:nvGraphicFramePr>
        <p:xfrm>
          <a:off x="395288" y="1952955"/>
          <a:ext cx="8424862" cy="4322168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2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60" marB="5396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60" marB="53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2" marB="35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3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4.1.1. Eri alojen ja tahojen paikallistason toimijoiden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60" marB="5396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osittain riippuen osanottajien kiinnostuksesta.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Terveydenedist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misen yksikk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öö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ei ole resursoitu ty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ntekij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it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alueelliseen  </a:t>
                      </a:r>
                      <a:b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ehk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isev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p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ihdety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n.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Terveyden edistämisen yksikössä on päihdesuunnittelija ja terveysohjaaja jotka </a:t>
                      </a:r>
                      <a:b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tekevät ehkäisevää päihdetyötä. Terveysohjaaja osallistuu koulujen päihde-</a:t>
                      </a:r>
                      <a:b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kasvatukseen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 tekee herkästi lastensuojeluilmoituksia 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Sotelle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(Poliisi)</a:t>
                      </a:r>
                    </a:p>
                  </a:txBody>
                  <a:tcPr marL="54000" marR="54000" marT="53960" marB="53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72" marB="35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3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4.1.2. Koulujen vanhempaintoiminnan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60" marB="5396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Kasvamme yhdess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–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toimintamallissa tuetaan murrosik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isen ja</a:t>
                      </a:r>
                      <a:b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vanhempien yhteytt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koulun toimintaymp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vanhempain-</a:t>
                      </a:r>
                      <a:b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toiminnan kehitt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toteutunut suunnitellusti ja jatkunut koulujen 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ihdekasvatushankkeena.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0" marB="53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2" marB="35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8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4.1.3. Nuorten sosiaalisten taitojen ja vertaistoiminnan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VETO-koulutuksin</a:t>
                      </a:r>
                    </a:p>
                  </a:txBody>
                  <a:tcPr marL="54000" marR="54000" marT="53960" marB="5396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VETO-kouluttajia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koulutettu ja toteutuu edelleen, mutta hieman pienemm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b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laajuudessa kuin turvallisuussuunnitelmassa on ajateltu.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VETO-kouluttajia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ei ole enää koulutettu, mutta hankkeen puitteissa on toteutettu </a:t>
                      </a:r>
                      <a:b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kaikkiin kouluihin suunnattuja päihdekasvatustunteja (Hyv.)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osittain.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 Ei toteudu, 2012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0" marB="53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2" marB="35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4.1.4. Koulutus eri ammattiryhmille</a:t>
                      </a:r>
                    </a:p>
                  </a:txBody>
                  <a:tcPr marL="54000" marR="54000" marT="53960" marB="5396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suunnitellusti, 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kokous on muuntunut laajaksi 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ryhm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ksi joka kokoontuu 3 kertaa vuodessa.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0" marB="53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2" marB="35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538163" y="1628800"/>
            <a:ext cx="6481762" cy="274637"/>
            <a:chOff x="339" y="981"/>
            <a:chExt cx="4083" cy="173"/>
          </a:xfrm>
        </p:grpSpPr>
        <p:sp>
          <p:nvSpPr>
            <p:cNvPr id="16426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6427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6428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6429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6414" name="Oval 48"/>
          <p:cNvSpPr>
            <a:spLocks noChangeArrowheads="1"/>
          </p:cNvSpPr>
          <p:nvPr/>
        </p:nvSpPr>
        <p:spPr bwMode="auto">
          <a:xfrm>
            <a:off x="8108894" y="249302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416" name="Oval 64"/>
          <p:cNvSpPr>
            <a:spLocks noChangeArrowheads="1"/>
          </p:cNvSpPr>
          <p:nvPr/>
        </p:nvSpPr>
        <p:spPr bwMode="auto">
          <a:xfrm>
            <a:off x="8108894" y="466486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417" name="Oval 74"/>
          <p:cNvSpPr>
            <a:spLocks noChangeArrowheads="1"/>
          </p:cNvSpPr>
          <p:nvPr/>
        </p:nvSpPr>
        <p:spPr bwMode="auto">
          <a:xfrm>
            <a:off x="8108894" y="587739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418" name="Oval 57"/>
          <p:cNvSpPr>
            <a:spLocks noChangeArrowheads="1"/>
          </p:cNvSpPr>
          <p:nvPr/>
        </p:nvSpPr>
        <p:spPr bwMode="auto">
          <a:xfrm>
            <a:off x="8489954" y="314096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420" name="Oval 58"/>
          <p:cNvSpPr>
            <a:spLocks noChangeArrowheads="1"/>
          </p:cNvSpPr>
          <p:nvPr/>
        </p:nvSpPr>
        <p:spPr bwMode="auto">
          <a:xfrm>
            <a:off x="8489954" y="587739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6421" name="Oval 32"/>
          <p:cNvSpPr>
            <a:spLocks noChangeArrowheads="1"/>
          </p:cNvSpPr>
          <p:nvPr/>
        </p:nvSpPr>
        <p:spPr bwMode="auto">
          <a:xfrm>
            <a:off x="8489954" y="5488781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cxnSp>
        <p:nvCxnSpPr>
          <p:cNvPr id="21" name="Suora yhdysviiva 20"/>
          <p:cNvCxnSpPr/>
          <p:nvPr/>
        </p:nvCxnSpPr>
        <p:spPr>
          <a:xfrm>
            <a:off x="8046740" y="1952363"/>
            <a:ext cx="1885" cy="43341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8017210" y="1707633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4" name="Tekstiruutu 23"/>
          <p:cNvSpPr txBox="1"/>
          <p:nvPr/>
        </p:nvSpPr>
        <p:spPr>
          <a:xfrm>
            <a:off x="8378275" y="1700808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cxnSp>
        <p:nvCxnSpPr>
          <p:cNvPr id="25" name="Suora yhdysviiva 24"/>
          <p:cNvCxnSpPr/>
          <p:nvPr/>
        </p:nvCxnSpPr>
        <p:spPr>
          <a:xfrm>
            <a:off x="2572988" y="2876444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>
            <a:off x="2550460" y="4968962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57"/>
          <p:cNvSpPr>
            <a:spLocks noChangeArrowheads="1"/>
          </p:cNvSpPr>
          <p:nvPr/>
        </p:nvSpPr>
        <p:spPr bwMode="auto">
          <a:xfrm>
            <a:off x="8108894" y="400506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8" name="Oval 57"/>
          <p:cNvSpPr>
            <a:spLocks noChangeArrowheads="1"/>
          </p:cNvSpPr>
          <p:nvPr/>
        </p:nvSpPr>
        <p:spPr bwMode="auto">
          <a:xfrm>
            <a:off x="8489954" y="400506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9" name="Oval 64"/>
          <p:cNvSpPr>
            <a:spLocks noChangeArrowheads="1"/>
          </p:cNvSpPr>
          <p:nvPr/>
        </p:nvSpPr>
        <p:spPr bwMode="auto">
          <a:xfrm>
            <a:off x="8108894" y="5488781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5" name="Suora yhdysviiva 34"/>
          <p:cNvCxnSpPr/>
          <p:nvPr/>
        </p:nvCxnSpPr>
        <p:spPr>
          <a:xfrm>
            <a:off x="2598151" y="5373216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58"/>
          <p:cNvSpPr>
            <a:spLocks noChangeArrowheads="1"/>
          </p:cNvSpPr>
          <p:nvPr/>
        </p:nvSpPr>
        <p:spPr bwMode="auto">
          <a:xfrm>
            <a:off x="8489954" y="508518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2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0" y="5517232"/>
            <a:ext cx="1835696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1308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P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ihdetorjunta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4.2. Varhainen puuttuminen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ihdekokeiluihin ja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ytt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öö</a:t>
            </a:r>
            <a:r>
              <a:rPr lang="fi-FI" sz="2000" smtClean="0">
                <a:cs typeface="Helvetica" pitchFamily="-109" charset="0"/>
              </a:rPr>
              <a:t>n</a:t>
            </a:r>
          </a:p>
        </p:txBody>
      </p:sp>
      <p:graphicFrame>
        <p:nvGraphicFramePr>
          <p:cNvPr id="67680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409530"/>
              </p:ext>
            </p:extLst>
          </p:nvPr>
        </p:nvGraphicFramePr>
        <p:xfrm>
          <a:off x="395288" y="2365375"/>
          <a:ext cx="8424862" cy="3873499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4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4.2.1. Varhaisen puuttumisen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mallin jatkaminen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Poliisin, sosiaalitoimen ja terveydenhuollon yhteisty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toimii ja jatkuu suunnitellusti.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 tekee herkästi lastensuojeluilmoituksia 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Sotelle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(Poliisi)</a:t>
                      </a: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4.2.2. Katuty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ja sosiaalisen nuorisoty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yhteistoiminnan tukeminen 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Palaverit eri viranomaistahojen ja j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jen vapaaehtoisten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kesken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jatkuvat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Lis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ksi kaksi kertaa vuodessa yhteiset koulutus- ja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virkistystapaamiset Toteutuu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suunnitellusti.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6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4.2.3. Syrj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ytymisvaarassa olevien nuorten el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nhallinnan ja 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misen tukeminen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Nuorten ohjaaminen koulutukseen ja 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pajoille,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llistymispalvelujen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KOHO-toiminta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nuorille toteutunut.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suunnitellusti.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4.2.4. Koulun roolin vahvistaminen ja nuorten tukeminen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Oppilashuoltoryhmien toimintaa kehitetty hankkeella ja 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ydennys-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koulutuksin. (Kasvatus- ja opetust.)</a:t>
                      </a: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4.2.5. Neuvoloiden roolin vahvistaminen</a:t>
                      </a:r>
                    </a:p>
                  </a:txBody>
                  <a:tcPr marL="54000" marR="54000" marT="54010" marB="5401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Tuotettu materiaalia ja koulutusta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itiys- ja lastenneuvoloiden 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ntekij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ille sek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kouluterveydenhoitajille. (Sote)</a:t>
                      </a:r>
                    </a:p>
                  </a:txBody>
                  <a:tcPr marL="54000" marR="54000" marT="54010" marB="54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41" name="Group 21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17449" name="Text Box 22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7450" name="Oval 23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451" name="Oval 24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7452" name="Oval 25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7442" name="Oval 48"/>
          <p:cNvSpPr>
            <a:spLocks noChangeArrowheads="1"/>
          </p:cNvSpPr>
          <p:nvPr/>
        </p:nvSpPr>
        <p:spPr bwMode="auto">
          <a:xfrm>
            <a:off x="8100392" y="27813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43" name="Oval 50"/>
          <p:cNvSpPr>
            <a:spLocks noChangeArrowheads="1"/>
          </p:cNvSpPr>
          <p:nvPr/>
        </p:nvSpPr>
        <p:spPr bwMode="auto">
          <a:xfrm>
            <a:off x="8100392" y="35004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44" name="Oval 57"/>
          <p:cNvSpPr>
            <a:spLocks noChangeArrowheads="1"/>
          </p:cNvSpPr>
          <p:nvPr/>
        </p:nvSpPr>
        <p:spPr bwMode="auto">
          <a:xfrm>
            <a:off x="8100392" y="42211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45" name="Oval 93"/>
          <p:cNvSpPr>
            <a:spLocks noChangeArrowheads="1"/>
          </p:cNvSpPr>
          <p:nvPr/>
        </p:nvSpPr>
        <p:spPr bwMode="auto">
          <a:xfrm>
            <a:off x="8100392" y="580548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46" name="Oval 95"/>
          <p:cNvSpPr>
            <a:spLocks noChangeArrowheads="1"/>
          </p:cNvSpPr>
          <p:nvPr/>
        </p:nvSpPr>
        <p:spPr bwMode="auto">
          <a:xfrm>
            <a:off x="8100392" y="50847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47" name="Oval 50"/>
          <p:cNvSpPr>
            <a:spLocks noChangeArrowheads="1"/>
          </p:cNvSpPr>
          <p:nvPr/>
        </p:nvSpPr>
        <p:spPr bwMode="auto">
          <a:xfrm>
            <a:off x="8470900" y="31416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6" name="Suora yhdysviiva 15"/>
          <p:cNvCxnSpPr/>
          <p:nvPr/>
        </p:nvCxnSpPr>
        <p:spPr>
          <a:xfrm>
            <a:off x="8044855" y="2348880"/>
            <a:ext cx="1885" cy="3888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2553938" y="3124094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50"/>
          <p:cNvSpPr>
            <a:spLocks noChangeArrowheads="1"/>
          </p:cNvSpPr>
          <p:nvPr/>
        </p:nvSpPr>
        <p:spPr bwMode="auto">
          <a:xfrm>
            <a:off x="8470900" y="35004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" name="Oval 57"/>
          <p:cNvSpPr>
            <a:spLocks noChangeArrowheads="1"/>
          </p:cNvSpPr>
          <p:nvPr/>
        </p:nvSpPr>
        <p:spPr bwMode="auto">
          <a:xfrm>
            <a:off x="8470900" y="42211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" name="Oval 93"/>
          <p:cNvSpPr>
            <a:spLocks noChangeArrowheads="1"/>
          </p:cNvSpPr>
          <p:nvPr/>
        </p:nvSpPr>
        <p:spPr bwMode="auto">
          <a:xfrm>
            <a:off x="8470900" y="580548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Oval 95"/>
          <p:cNvSpPr>
            <a:spLocks noChangeArrowheads="1"/>
          </p:cNvSpPr>
          <p:nvPr/>
        </p:nvSpPr>
        <p:spPr bwMode="auto">
          <a:xfrm>
            <a:off x="8470900" y="50847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Tekstiruutu 23"/>
          <p:cNvSpPr txBox="1"/>
          <p:nvPr/>
        </p:nvSpPr>
        <p:spPr>
          <a:xfrm>
            <a:off x="8017210" y="2133600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5" name="Tekstiruutu 24"/>
          <p:cNvSpPr txBox="1"/>
          <p:nvPr/>
        </p:nvSpPr>
        <p:spPr>
          <a:xfrm>
            <a:off x="8378275" y="2126775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36679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7838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P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ihdetorjunta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4.2. Varhainen puuttuminen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ihdekokeiluihin ja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ytt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öö</a:t>
            </a:r>
            <a:r>
              <a:rPr lang="fi-FI" sz="2000" smtClean="0">
                <a:cs typeface="Helvetica" pitchFamily="-109" charset="0"/>
              </a:rPr>
              <a:t>n</a:t>
            </a:r>
          </a:p>
        </p:txBody>
      </p:sp>
      <p:graphicFrame>
        <p:nvGraphicFramePr>
          <p:cNvPr id="74800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725073"/>
              </p:ext>
            </p:extLst>
          </p:nvPr>
        </p:nvGraphicFramePr>
        <p:xfrm>
          <a:off x="395288" y="2365375"/>
          <a:ext cx="8424862" cy="1222214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17" marB="5401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17" marB="54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11" marB="36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4.2.6. Lasten ja nuorten palveluiden rakenteiden uudistaminen (Remontti-hanke)</a:t>
                      </a:r>
                    </a:p>
                  </a:txBody>
                  <a:tcPr marL="54000" marR="54000" marT="54017" marB="5401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Hankesuunnitelma muuttunut ja painopisteen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murrosik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isten ja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perheiden kanssa teht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koulun toimintaymp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(Sote)</a:t>
                      </a:r>
                    </a:p>
                  </a:txBody>
                  <a:tcPr marL="54000" marR="54000" marT="54017" marB="54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11" marB="360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53" name="Group 33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18455" name="Text Box 34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8456" name="Oval 35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8457" name="Oval 36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8458" name="Oval 37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8454" name="Oval 41"/>
          <p:cNvSpPr>
            <a:spLocks noChangeArrowheads="1"/>
          </p:cNvSpPr>
          <p:nvPr/>
        </p:nvSpPr>
        <p:spPr bwMode="auto">
          <a:xfrm>
            <a:off x="8459788" y="27813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0" name="Suora yhdysviiva 9"/>
          <p:cNvCxnSpPr/>
          <p:nvPr/>
        </p:nvCxnSpPr>
        <p:spPr>
          <a:xfrm>
            <a:off x="8044855" y="2348880"/>
            <a:ext cx="1885" cy="1224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8017210" y="2133600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13" name="Tekstiruutu 12"/>
          <p:cNvSpPr txBox="1"/>
          <p:nvPr/>
        </p:nvSpPr>
        <p:spPr>
          <a:xfrm>
            <a:off x="8378275" y="2126775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14" name="Oval 41"/>
          <p:cNvSpPr>
            <a:spLocks noChangeArrowheads="1"/>
          </p:cNvSpPr>
          <p:nvPr/>
        </p:nvSpPr>
        <p:spPr bwMode="auto">
          <a:xfrm>
            <a:off x="8116888" y="277177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6551612" cy="1079500"/>
          </a:xfrm>
        </p:spPr>
        <p:txBody>
          <a:bodyPr/>
          <a:lstStyle/>
          <a:p>
            <a:r>
              <a:rPr lang="fi-FI" smtClean="0">
                <a:cs typeface="Helvetica" pitchFamily="-109" charset="0"/>
              </a:rPr>
              <a:t>P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ihdetorjunta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4.3.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ihdehoitopolkujen kehitt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8670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25501"/>
              </p:ext>
            </p:extLst>
          </p:nvPr>
        </p:nvGraphicFramePr>
        <p:xfrm>
          <a:off x="395288" y="2365375"/>
          <a:ext cx="8424862" cy="3476623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4.3.1.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ihdehoidon palveluketjujen ja hoidon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lkeisen tuen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Luotu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”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hoidon portaat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”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toteutus etenee.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4.3.2. A-klinikkas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Huuko III projekti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Projekti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ttynyt 2009.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ynniss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uusi projekti. (Sote)</a:t>
                      </a: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4.3.3. Matalan kynnyksen palvelujen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ihteiden- ja huumeidenk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jien matalan kynnyksen palvelutarpeen kartoitus tehty. (Sote)</a:t>
                      </a: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4.3.4.-4.3.5.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toimintakeskusten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ynnist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jen toimesta, joita sote avustaa. (Sote)</a:t>
                      </a: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0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4.3.6. Tukihenkil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toiminnan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94" marB="5399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ihteidenk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jien tukihenkil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ille koulutusta. Toteutuu j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jen</a:t>
                      </a:r>
                      <a:b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toimesta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Toimintaa kehitetään vuonna 2013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94" marB="53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96" marB="35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489" name="Group 21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19497" name="Text Box 22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9498" name="Oval 23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9499" name="Oval 24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9500" name="Oval 25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9490" name="Oval 45"/>
          <p:cNvSpPr>
            <a:spLocks noChangeArrowheads="1"/>
          </p:cNvSpPr>
          <p:nvPr/>
        </p:nvSpPr>
        <p:spPr bwMode="auto">
          <a:xfrm>
            <a:off x="8459788" y="27813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9491" name="Oval 48"/>
          <p:cNvSpPr>
            <a:spLocks noChangeArrowheads="1"/>
          </p:cNvSpPr>
          <p:nvPr/>
        </p:nvSpPr>
        <p:spPr bwMode="auto">
          <a:xfrm>
            <a:off x="8459788" y="40052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9492" name="Oval 63"/>
          <p:cNvSpPr>
            <a:spLocks noChangeArrowheads="1"/>
          </p:cNvSpPr>
          <p:nvPr/>
        </p:nvSpPr>
        <p:spPr bwMode="auto">
          <a:xfrm>
            <a:off x="8459788" y="35004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9493" name="Oval 64"/>
          <p:cNvSpPr>
            <a:spLocks noChangeArrowheads="1"/>
          </p:cNvSpPr>
          <p:nvPr/>
        </p:nvSpPr>
        <p:spPr bwMode="auto">
          <a:xfrm>
            <a:off x="8459788" y="45085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9495" name="Oval 65"/>
          <p:cNvSpPr>
            <a:spLocks noChangeArrowheads="1"/>
          </p:cNvSpPr>
          <p:nvPr/>
        </p:nvSpPr>
        <p:spPr bwMode="auto">
          <a:xfrm>
            <a:off x="8459788" y="559752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6" name="Suora yhdysviiva 15"/>
          <p:cNvCxnSpPr/>
          <p:nvPr/>
        </p:nvCxnSpPr>
        <p:spPr>
          <a:xfrm>
            <a:off x="2582513" y="557201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8044855" y="2348880"/>
            <a:ext cx="1885" cy="34645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8017210" y="2133600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0" name="Tekstiruutu 19"/>
          <p:cNvSpPr txBox="1"/>
          <p:nvPr/>
        </p:nvSpPr>
        <p:spPr>
          <a:xfrm>
            <a:off x="8378275" y="2126775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1" name="Oval 45"/>
          <p:cNvSpPr>
            <a:spLocks noChangeArrowheads="1"/>
          </p:cNvSpPr>
          <p:nvPr/>
        </p:nvSpPr>
        <p:spPr bwMode="auto">
          <a:xfrm>
            <a:off x="8100392" y="27813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Oval 48"/>
          <p:cNvSpPr>
            <a:spLocks noChangeArrowheads="1"/>
          </p:cNvSpPr>
          <p:nvPr/>
        </p:nvSpPr>
        <p:spPr bwMode="auto">
          <a:xfrm>
            <a:off x="8100392" y="40052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Oval 63"/>
          <p:cNvSpPr>
            <a:spLocks noChangeArrowheads="1"/>
          </p:cNvSpPr>
          <p:nvPr/>
        </p:nvSpPr>
        <p:spPr bwMode="auto">
          <a:xfrm>
            <a:off x="8100392" y="350043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64"/>
          <p:cNvSpPr>
            <a:spLocks noChangeArrowheads="1"/>
          </p:cNvSpPr>
          <p:nvPr/>
        </p:nvSpPr>
        <p:spPr bwMode="auto">
          <a:xfrm>
            <a:off x="8100392" y="450850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Oval 65"/>
          <p:cNvSpPr>
            <a:spLocks noChangeArrowheads="1"/>
          </p:cNvSpPr>
          <p:nvPr/>
        </p:nvSpPr>
        <p:spPr bwMode="auto">
          <a:xfrm>
            <a:off x="8100392" y="522922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6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67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55208"/>
              </p:ext>
            </p:extLst>
          </p:nvPr>
        </p:nvGraphicFramePr>
        <p:xfrm>
          <a:off x="395288" y="2365375"/>
          <a:ext cx="8424862" cy="2003535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03" marB="5400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3" marB="54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2" marB="36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4.3.7. Opiskelijoiden tukihenkil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toiminta</a:t>
                      </a:r>
                    </a:p>
                  </a:txBody>
                  <a:tcPr marL="54000" marR="54000" marT="54003" marB="5400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Turun AMK selvitt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opiskelijoiden mahdollisuutta tukihenkil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toimintaan. (Kasvatus- ja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opetust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.,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AMK)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Asiaa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on pohdittu, mutta ei ole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edennyt AMK (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huom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Oikeusturvalauta-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kunta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asetettu 1.1.2012 ja laadittu toimintaohjeet henkilökunnalle (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AMK))</a:t>
                      </a: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3" marB="54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2" marB="36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4.3.8. Koulutusta eri ammattiryhmille</a:t>
                      </a:r>
                    </a:p>
                  </a:txBody>
                  <a:tcPr marL="54000" marR="54000" marT="54003" marB="5400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Halko-ryhm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aiheenmukaista koulutusta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ihdeongelmaisia kohtaavalle 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ntekij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lle. (Sote)</a:t>
                      </a:r>
                    </a:p>
                  </a:txBody>
                  <a:tcPr marL="54000" marR="54000" marT="54003" marB="540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2" marB="36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508" name="Group 29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20514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20515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0516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20517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20509" name="Oval 39"/>
          <p:cNvSpPr>
            <a:spLocks noChangeArrowheads="1"/>
          </p:cNvSpPr>
          <p:nvPr/>
        </p:nvSpPr>
        <p:spPr bwMode="auto">
          <a:xfrm>
            <a:off x="8459788" y="40052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510" name="Rectangle 41"/>
          <p:cNvSpPr>
            <a:spLocks noGrp="1" noChangeArrowheads="1"/>
          </p:cNvSpPr>
          <p:nvPr>
            <p:ph type="title"/>
          </p:nvPr>
        </p:nvSpPr>
        <p:spPr>
          <a:xfrm>
            <a:off x="468313" y="477838"/>
            <a:ext cx="6551612" cy="1079500"/>
          </a:xfrm>
          <a:noFill/>
        </p:spPr>
        <p:txBody>
          <a:bodyPr/>
          <a:lstStyle/>
          <a:p>
            <a:r>
              <a:rPr lang="fi-FI" smtClean="0">
                <a:cs typeface="Helvetica" pitchFamily="-109" charset="0"/>
              </a:rPr>
              <a:t>P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ihdetorjunta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4.3. P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ihdehoitopolkujen kehitt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</a:p>
        </p:txBody>
      </p:sp>
      <p:sp>
        <p:nvSpPr>
          <p:cNvPr id="20511" name="Oval 43"/>
          <p:cNvSpPr>
            <a:spLocks noChangeArrowheads="1"/>
          </p:cNvSpPr>
          <p:nvPr/>
        </p:nvSpPr>
        <p:spPr bwMode="auto">
          <a:xfrm>
            <a:off x="8100516" y="2708275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0512" name="Oval 43"/>
          <p:cNvSpPr>
            <a:spLocks noChangeArrowheads="1"/>
          </p:cNvSpPr>
          <p:nvPr/>
        </p:nvSpPr>
        <p:spPr bwMode="auto">
          <a:xfrm>
            <a:off x="8464550" y="321310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cxnSp>
        <p:nvCxnSpPr>
          <p:cNvPr id="13" name="Suora yhdysviiva 12"/>
          <p:cNvCxnSpPr/>
          <p:nvPr/>
        </p:nvCxnSpPr>
        <p:spPr>
          <a:xfrm>
            <a:off x="8044855" y="2348880"/>
            <a:ext cx="0" cy="2016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iruutu 15"/>
          <p:cNvSpPr txBox="1"/>
          <p:nvPr/>
        </p:nvSpPr>
        <p:spPr>
          <a:xfrm>
            <a:off x="8017210" y="2133600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17" name="Tekstiruutu 16"/>
          <p:cNvSpPr txBox="1"/>
          <p:nvPr/>
        </p:nvSpPr>
        <p:spPr>
          <a:xfrm>
            <a:off x="8378275" y="2126775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cxnSp>
        <p:nvCxnSpPr>
          <p:cNvPr id="18" name="Suora yhdysviiva 17"/>
          <p:cNvCxnSpPr/>
          <p:nvPr/>
        </p:nvCxnSpPr>
        <p:spPr>
          <a:xfrm>
            <a:off x="2582513" y="316536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8100392" y="40052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5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6551612" cy="1079500"/>
          </a:xfrm>
        </p:spPr>
        <p:txBody>
          <a:bodyPr/>
          <a:lstStyle/>
          <a:p>
            <a:r>
              <a:rPr lang="fi-FI" smtClean="0">
                <a:cs typeface="Helvetica" pitchFamily="-109" charset="0"/>
              </a:rPr>
              <a:t>1. YLEIST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endParaRPr lang="fi-FI" smtClean="0">
              <a:cs typeface="Helvetica" pitchFamily="-109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88840"/>
            <a:ext cx="8135937" cy="352901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fi-FI" sz="1800" b="0" smtClean="0">
                <a:cs typeface="Helvetica" pitchFamily="-109" charset="0"/>
              </a:rPr>
              <a:t>Kaupunginhallitus hyv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ksyi Turun kaupungin turvallisuussuunnitelman 2010 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–</a:t>
            </a:r>
            <a:r>
              <a:rPr lang="fi-FI" sz="1800" b="0" smtClean="0">
                <a:cs typeface="Helvetica" pitchFamily="-109" charset="0"/>
              </a:rPr>
              <a:t> 2012 kokouksessaan 21.6.2010 § 371.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1800" b="0" smtClean="0">
              <a:cs typeface="Helvetica" pitchFamily="-109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i-FI" sz="1800" b="0" smtClean="0">
                <a:cs typeface="Helvetica" pitchFamily="-109" charset="0"/>
              </a:rPr>
              <a:t>Kaupunginjohtajan 4.2.2011 asettama valmistelu- ja koordinointiryhm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 on aloittanut tilastotietojen ker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ää</a:t>
            </a:r>
            <a:r>
              <a:rPr lang="fi-FI" sz="1800" b="0" smtClean="0">
                <a:cs typeface="Helvetica" pitchFamily="-109" charset="0"/>
              </a:rPr>
              <a:t>misen turvallisuussuunnitelman tavoitteiden toteutumisen seuraamiseksi.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1800" b="0" smtClean="0">
              <a:cs typeface="Helvetica" pitchFamily="-109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i-FI" sz="1800" b="0" smtClean="0">
                <a:cs typeface="Helvetica" pitchFamily="-109" charset="0"/>
              </a:rPr>
              <a:t>Lis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ksi on laadittu helposti t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ytett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v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 kysely, jossa hallintokunnat ja muut vastuutahot voivat  arvioida kunkin hankkeen ja toimenpiteen vaihetta ja toteutumista muutamalla sanalla ja antamalla arvion toteutumisasteesta vihre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ll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, keltaisella tai punaisella 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”</a:t>
            </a:r>
            <a:r>
              <a:rPr lang="fi-FI" sz="1800" b="0" smtClean="0">
                <a:cs typeface="Helvetica" pitchFamily="-109" charset="0"/>
              </a:rPr>
              <a:t>liikennevalolla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”</a:t>
            </a:r>
            <a:r>
              <a:rPr lang="fi-FI" sz="1800" b="0" smtClean="0">
                <a:cs typeface="Helvetica" pitchFamily="-109" charset="0"/>
              </a:rPr>
              <a:t>. Toinen kysely on word-muodossa ja siihen voi t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1800" b="0" smtClean="0">
                <a:cs typeface="Helvetica" pitchFamily="-109" charset="0"/>
              </a:rPr>
              <a:t>ytt</a:t>
            </a:r>
            <a:r>
              <a:rPr lang="fi-FI" sz="1800" b="0" smtClean="0">
                <a:latin typeface="Helvetica" pitchFamily="-109" charset="0"/>
                <a:cs typeface="Helvetica" pitchFamily="-109" charset="0"/>
              </a:rPr>
              <a:t>ää</a:t>
            </a:r>
            <a:r>
              <a:rPr lang="fi-FI" sz="1800" b="0" smtClean="0">
                <a:cs typeface="Helvetica" pitchFamily="-109" charset="0"/>
              </a:rPr>
              <a:t> toimenpidevaiheita muutamalla sanalla.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1800" b="0" smtClean="0">
              <a:cs typeface="Helvetica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i-FI" sz="1800" smtClean="0">
              <a:cs typeface="Helvetic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94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5368950"/>
            <a:ext cx="1763688" cy="868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76868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323464"/>
              </p:ext>
            </p:extLst>
          </p:nvPr>
        </p:nvGraphicFramePr>
        <p:xfrm>
          <a:off x="395288" y="1628800"/>
          <a:ext cx="8424862" cy="4634306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5.1. Kaupungin kotouttamisohjelma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KV:n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KH:n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hyväksymät toimenpiteet, raportointi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KH:ssa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pidetty 23.5.2011.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Edistetty kaupunginvaltuuston ja kaupunginhallituksen hyv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ksym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iä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toimenpiteitä. Uutta ohjelmaa valmistellaan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5.2.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Soten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viranomaisten kouluttaminen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kivaltaa pyrit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v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hent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lastensuojelullisesti ja autetaan konkreettisesti esim. eroprosessissa, asunnon etsimisess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turvakotiin ohjaamisessa.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Kunniaväkivalta ja lähisuhdeväkivalta-koulutusta on toteutettu. Ryhmä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jatkokehittää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puuttumiseen liittyvää toimintamallia ja koulutusta yhteistyössä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Nuorken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kanssa.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37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5.3.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kivallan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hent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(maahanmuuttajat ja lapset)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nn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lliset tapaamiset poliisin,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soten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nuorisotoimen edustajien kesken, toteutuu yksil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tapauksissa.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ja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Nuorke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Lähisuhde- ja perheväkivaltaryhmä 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jatkokehittää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puuttumiseen liittyvää toimintamallia (Hyv.)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Valitettavasti 2012 syksyn aikana maahanmuuttajataustaisten väkivallanteot lisääntyivät 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Varissuolla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5.4. Omakielinen ohjaus ja neuvonta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Neuvontaa antava toimipiste perustettu: Infotorilta neuvontaa 19 kielell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Lisäksi yhteispalvelu Monitorilta saatavissa omakielistä ohjausta ja neuvontaa 3 kielellä. </a:t>
                      </a: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5.5. Yhdenvertaisuus ja rasismin ehk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isy</a:t>
                      </a:r>
                    </a:p>
                  </a:txBody>
                  <a:tcPr marL="54000" marR="54000" marT="53980" marB="539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Tasa-arvo ja yhdenvertaisuussuunnitelmat, Kunta10-tutkimus, virastot ja liikelaitokset vastaavat</a:t>
                      </a:r>
                      <a:b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itse seurannasta ja kehittämisestä (Regina Ruohonen)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Hallintokuntakohtaisia tasa-arvo- ja yhdenvertaisuussuunnitelmia toteutettu ja päivitetty. Uutta kaupunkitason suunnitelmaa valmistellaan. (</a:t>
                      </a:r>
                      <a:r>
                        <a:rPr kumimoji="0" lang="fi-FI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80" marB="5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8" marB="359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6" name="Text Box 29"/>
          <p:cNvSpPr txBox="1">
            <a:spLocks noChangeArrowheads="1"/>
          </p:cNvSpPr>
          <p:nvPr/>
        </p:nvSpPr>
        <p:spPr bwMode="auto">
          <a:xfrm>
            <a:off x="538163" y="1268760"/>
            <a:ext cx="6481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200"/>
              <a:t>Toteutuu /etenee suunnitellusti             Toteutuu osittain                Ei toteudu</a:t>
            </a:r>
          </a:p>
        </p:txBody>
      </p:sp>
      <p:sp>
        <p:nvSpPr>
          <p:cNvPr id="21537" name="Oval 30"/>
          <p:cNvSpPr>
            <a:spLocks noChangeArrowheads="1"/>
          </p:cNvSpPr>
          <p:nvPr/>
        </p:nvSpPr>
        <p:spPr bwMode="auto">
          <a:xfrm>
            <a:off x="4452938" y="126876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38" name="Oval 31"/>
          <p:cNvSpPr>
            <a:spLocks noChangeArrowheads="1"/>
          </p:cNvSpPr>
          <p:nvPr/>
        </p:nvSpPr>
        <p:spPr bwMode="auto">
          <a:xfrm>
            <a:off x="5795963" y="126876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1539" name="Oval 32"/>
          <p:cNvSpPr>
            <a:spLocks noChangeArrowheads="1"/>
          </p:cNvSpPr>
          <p:nvPr/>
        </p:nvSpPr>
        <p:spPr bwMode="auto">
          <a:xfrm>
            <a:off x="2771775" y="126876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0" name="Rectangle 3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6551612" cy="1079500"/>
          </a:xfrm>
          <a:noFill/>
        </p:spPr>
        <p:txBody>
          <a:bodyPr/>
          <a:lstStyle/>
          <a:p>
            <a:r>
              <a:rPr lang="fi-FI" sz="2000" smtClean="0">
                <a:cs typeface="Helvetica" pitchFamily="-109" charset="0"/>
              </a:rPr>
              <a:t>5. Maahanmuuttajien kotouttaminen</a:t>
            </a:r>
          </a:p>
        </p:txBody>
      </p:sp>
      <p:sp>
        <p:nvSpPr>
          <p:cNvPr id="21541" name="Oval 41"/>
          <p:cNvSpPr>
            <a:spLocks noChangeArrowheads="1"/>
          </p:cNvSpPr>
          <p:nvPr/>
        </p:nvSpPr>
        <p:spPr bwMode="auto">
          <a:xfrm>
            <a:off x="8100392" y="2560662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2" name="Oval 47"/>
          <p:cNvSpPr>
            <a:spLocks noChangeArrowheads="1"/>
          </p:cNvSpPr>
          <p:nvPr/>
        </p:nvSpPr>
        <p:spPr bwMode="auto">
          <a:xfrm>
            <a:off x="8100392" y="356872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3" name="Oval 64"/>
          <p:cNvSpPr>
            <a:spLocks noChangeArrowheads="1"/>
          </p:cNvSpPr>
          <p:nvPr/>
        </p:nvSpPr>
        <p:spPr bwMode="auto">
          <a:xfrm>
            <a:off x="8100392" y="479268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4" name="Oval 65"/>
          <p:cNvSpPr>
            <a:spLocks noChangeArrowheads="1"/>
          </p:cNvSpPr>
          <p:nvPr/>
        </p:nvSpPr>
        <p:spPr bwMode="auto">
          <a:xfrm>
            <a:off x="8100392" y="536895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5" name="Oval 69"/>
          <p:cNvSpPr>
            <a:spLocks noChangeArrowheads="1"/>
          </p:cNvSpPr>
          <p:nvPr/>
        </p:nvSpPr>
        <p:spPr bwMode="auto">
          <a:xfrm>
            <a:off x="8487837" y="227699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6" name="Oval 31"/>
          <p:cNvSpPr>
            <a:spLocks noChangeArrowheads="1"/>
          </p:cNvSpPr>
          <p:nvPr/>
        </p:nvSpPr>
        <p:spPr bwMode="auto">
          <a:xfrm>
            <a:off x="8487837" y="4149204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1547" name="Oval 65"/>
          <p:cNvSpPr>
            <a:spLocks noChangeArrowheads="1"/>
          </p:cNvSpPr>
          <p:nvPr/>
        </p:nvSpPr>
        <p:spPr bwMode="auto">
          <a:xfrm>
            <a:off x="8487837" y="2909708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48" name="Oval 65"/>
          <p:cNvSpPr>
            <a:spLocks noChangeArrowheads="1"/>
          </p:cNvSpPr>
          <p:nvPr/>
        </p:nvSpPr>
        <p:spPr bwMode="auto">
          <a:xfrm>
            <a:off x="8487837" y="3900177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52" name="Oval 41"/>
          <p:cNvSpPr>
            <a:spLocks noChangeArrowheads="1"/>
          </p:cNvSpPr>
          <p:nvPr/>
        </p:nvSpPr>
        <p:spPr bwMode="auto">
          <a:xfrm>
            <a:off x="8089173" y="196196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558" name="Oval 65"/>
          <p:cNvSpPr>
            <a:spLocks noChangeArrowheads="1"/>
          </p:cNvSpPr>
          <p:nvPr/>
        </p:nvSpPr>
        <p:spPr bwMode="auto">
          <a:xfrm>
            <a:off x="8487837" y="573248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7" name="Suora yhdysviiva 26"/>
          <p:cNvCxnSpPr/>
          <p:nvPr/>
        </p:nvCxnSpPr>
        <p:spPr>
          <a:xfrm>
            <a:off x="2563463" y="2195431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/>
          <p:nvPr/>
        </p:nvCxnSpPr>
        <p:spPr>
          <a:xfrm>
            <a:off x="8044855" y="1628800"/>
            <a:ext cx="0" cy="4608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iruutu 30"/>
          <p:cNvSpPr txBox="1"/>
          <p:nvPr/>
        </p:nvSpPr>
        <p:spPr>
          <a:xfrm>
            <a:off x="8017210" y="1406078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32" name="Tekstiruutu 31"/>
          <p:cNvSpPr txBox="1"/>
          <p:nvPr/>
        </p:nvSpPr>
        <p:spPr>
          <a:xfrm>
            <a:off x="8378275" y="1399253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34" name="Oval 64"/>
          <p:cNvSpPr>
            <a:spLocks noChangeArrowheads="1"/>
          </p:cNvSpPr>
          <p:nvPr/>
        </p:nvSpPr>
        <p:spPr bwMode="auto">
          <a:xfrm>
            <a:off x="8487837" y="479268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5" name="Suora yhdysviiva 34"/>
          <p:cNvCxnSpPr/>
          <p:nvPr/>
        </p:nvCxnSpPr>
        <p:spPr>
          <a:xfrm>
            <a:off x="2564398" y="2897593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/>
          <p:cNvCxnSpPr/>
          <p:nvPr/>
        </p:nvCxnSpPr>
        <p:spPr>
          <a:xfrm>
            <a:off x="2570008" y="3890531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1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60648"/>
            <a:ext cx="7776000" cy="79695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Asumisturvallisuuden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1.1. Tulipalojen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r>
              <a:rPr lang="fi-FI" smtClean="0">
                <a:cs typeface="Helvetica" pitchFamily="-109" charset="0"/>
              </a:rPr>
              <a:t> </a:t>
            </a:r>
          </a:p>
        </p:txBody>
      </p:sp>
      <p:graphicFrame>
        <p:nvGraphicFramePr>
          <p:cNvPr id="77877" name="Group 5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9710802"/>
              </p:ext>
            </p:extLst>
          </p:nvPr>
        </p:nvGraphicFramePr>
        <p:xfrm>
          <a:off x="684213" y="1660396"/>
          <a:ext cx="7775574" cy="4271309"/>
        </p:xfrm>
        <a:graphic>
          <a:graphicData uri="http://schemas.openxmlformats.org/drawingml/2006/table">
            <a:tbl>
              <a:tblPr/>
              <a:tblGrid>
                <a:gridCol w="1994075"/>
                <a:gridCol w="5384443"/>
                <a:gridCol w="397056"/>
              </a:tblGrid>
              <a:tr h="3212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1.1.1. Neuvonta ja valistus soten ym. henkil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lle</a:t>
                      </a: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Toteutettu 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isesti palotarkastusten yhteydess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(Alpe)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/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Toteutettu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isesti palotarkastusten yhteydess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1.1.2. Neuvonta ja valistus 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ntyneet ja suuri yleis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Ollut mukana j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rjestelm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llisesti erilaisissa tapahtumissa ja kampanjoissa.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1.1.3. Asumisturvallisuus-riskien arviointi kotik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yntien yhteydess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tarjoaa osaltaan koulutusta.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2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1.1.4. Alkusammutus-koulutus</a:t>
                      </a: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tarjoaa osaltaan koulutusta.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b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Henkil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kunnalle j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nn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llisesti koulutusta.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b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Suuri toimiala, jolla henkilökunnan vaihtuvuus suurta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1.1.5. Turvallisen asuin-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ymp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huomioiminen aluerakentamisessa</a:t>
                      </a:r>
                    </a:p>
                  </a:txBody>
                  <a:tcPr marL="49838" marR="49838" marT="53947" marB="5394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Yhteisi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tilaisuuksia ja 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lis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tty rakennusvalvonta- ja kaavoitusviranomaisten kanssa.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49838" marR="49838" marT="53947" marB="539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9838" marR="49838" marT="35964" marB="359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682526" y="1210147"/>
            <a:ext cx="6481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200"/>
              <a:t>Toteutuu /etenee suunnitellusti             Toteutuu osittain                Ei toteudu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4572124" y="126876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5940276" y="126876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2864279" y="125511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7740476" y="2060848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8172524" y="537321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7740352" y="292500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40" name="Oval 45"/>
          <p:cNvSpPr>
            <a:spLocks noChangeArrowheads="1"/>
          </p:cNvSpPr>
          <p:nvPr/>
        </p:nvSpPr>
        <p:spPr bwMode="auto">
          <a:xfrm>
            <a:off x="7740352" y="414908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41" name="Oval 54"/>
          <p:cNvSpPr>
            <a:spLocks noChangeArrowheads="1"/>
          </p:cNvSpPr>
          <p:nvPr/>
        </p:nvSpPr>
        <p:spPr bwMode="auto">
          <a:xfrm>
            <a:off x="7740352" y="363626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42" name="Oval 45"/>
          <p:cNvSpPr>
            <a:spLocks noChangeArrowheads="1"/>
          </p:cNvSpPr>
          <p:nvPr/>
        </p:nvSpPr>
        <p:spPr bwMode="auto">
          <a:xfrm>
            <a:off x="8165700" y="4906192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43" name="Oval 43"/>
          <p:cNvSpPr>
            <a:spLocks noChangeArrowheads="1"/>
          </p:cNvSpPr>
          <p:nvPr/>
        </p:nvSpPr>
        <p:spPr bwMode="auto">
          <a:xfrm>
            <a:off x="8172524" y="242101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144" name="Oval 54"/>
          <p:cNvSpPr>
            <a:spLocks noChangeArrowheads="1"/>
          </p:cNvSpPr>
          <p:nvPr/>
        </p:nvSpPr>
        <p:spPr bwMode="auto">
          <a:xfrm>
            <a:off x="8172524" y="414908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" name="Suora yhdysviiva 2"/>
          <p:cNvCxnSpPr/>
          <p:nvPr/>
        </p:nvCxnSpPr>
        <p:spPr>
          <a:xfrm>
            <a:off x="7675824" y="1657350"/>
            <a:ext cx="1116" cy="4276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7718128" y="1454587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5" name="Tekstiruutu 24"/>
          <p:cNvSpPr txBox="1"/>
          <p:nvPr/>
        </p:nvSpPr>
        <p:spPr>
          <a:xfrm>
            <a:off x="8051897" y="1454587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6" name="Oval 42"/>
          <p:cNvSpPr>
            <a:spLocks noChangeArrowheads="1"/>
          </p:cNvSpPr>
          <p:nvPr/>
        </p:nvSpPr>
        <p:spPr bwMode="auto">
          <a:xfrm>
            <a:off x="7740352" y="5373216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8" name="Oval 43"/>
          <p:cNvSpPr>
            <a:spLocks noChangeArrowheads="1"/>
          </p:cNvSpPr>
          <p:nvPr/>
        </p:nvSpPr>
        <p:spPr bwMode="auto">
          <a:xfrm>
            <a:off x="8172524" y="292500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9" name="Oval 54"/>
          <p:cNvSpPr>
            <a:spLocks noChangeArrowheads="1"/>
          </p:cNvSpPr>
          <p:nvPr/>
        </p:nvSpPr>
        <p:spPr bwMode="auto">
          <a:xfrm>
            <a:off x="8172524" y="363626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4" name="Suora yhdysviiva 3"/>
          <p:cNvCxnSpPr/>
          <p:nvPr/>
        </p:nvCxnSpPr>
        <p:spPr>
          <a:xfrm>
            <a:off x="2677967" y="2348880"/>
            <a:ext cx="57606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>
            <a:off x="2677967" y="4509120"/>
            <a:ext cx="576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45"/>
          <p:cNvSpPr>
            <a:spLocks noChangeArrowheads="1"/>
          </p:cNvSpPr>
          <p:nvPr/>
        </p:nvSpPr>
        <p:spPr bwMode="auto">
          <a:xfrm>
            <a:off x="7754368" y="4565684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1" name="Suora yhdysviiva 30"/>
          <p:cNvCxnSpPr/>
          <p:nvPr/>
        </p:nvCxnSpPr>
        <p:spPr>
          <a:xfrm>
            <a:off x="2677967" y="4854483"/>
            <a:ext cx="57606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6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Asumisturvallisuuden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1.1. Tulipalojen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  <a:r>
              <a:rPr lang="fi-FI" smtClean="0">
                <a:cs typeface="Helvetica" pitchFamily="-109" charset="0"/>
              </a:rPr>
              <a:t> </a:t>
            </a:r>
          </a:p>
        </p:txBody>
      </p:sp>
      <p:graphicFrame>
        <p:nvGraphicFramePr>
          <p:cNvPr id="707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58983"/>
              </p:ext>
            </p:extLst>
          </p:nvPr>
        </p:nvGraphicFramePr>
        <p:xfrm>
          <a:off x="349250" y="2205038"/>
          <a:ext cx="8424863" cy="3299050"/>
        </p:xfrm>
        <a:graphic>
          <a:graphicData uri="http://schemas.openxmlformats.org/drawingml/2006/table">
            <a:tbl>
              <a:tblPr/>
              <a:tblGrid>
                <a:gridCol w="2160587"/>
                <a:gridCol w="5834064"/>
                <a:gridCol w="430212"/>
              </a:tblGrid>
              <a:tr h="36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5" marB="35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1.1.6.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lis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viranomaisten kesken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Yhteisi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tilaisuuksia ja 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lis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tty rakennusvalvonta- ja kaavoitusviranomaisten kanssa, 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erityisen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hyv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rakennus-valvonnan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kanssa.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75" marB="35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1.1.7. Erityisryhmien paloturvallisuustarpeet huomioon suunnitteluvaiheessa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Rakennusvalvonta ohjaa suurten kohteiden osalta rakennuttajan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Alpen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puheille.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5" marB="35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2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1.1.8.-1.1.12 Suojaus- ja turvallisuustason kohottaminen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Kaupungin omistamien hoito- ja hoivalaitosten </a:t>
                      </a:r>
                      <a:r>
                        <a:rPr kumimoji="0" lang="fi-FI" sz="13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sprinklaus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neuvottelu-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tasolla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kilpailutetuista sijoituspaikoista turvallisuusselvitys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elementti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–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valmistaloteollisuuden halukkuutta kehitt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sprinklausj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rjestelmi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selvitet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Alpe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Kiinteistöliikelaitoksen hallinnoimien tilojen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suojaus-ja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turvallisuustason nostosta on tehty suunnitelma ja sitä toteutetaan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 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5" marB="35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9" name="Text Box 37"/>
          <p:cNvSpPr txBox="1">
            <a:spLocks noChangeArrowheads="1"/>
          </p:cNvSpPr>
          <p:nvPr/>
        </p:nvSpPr>
        <p:spPr bwMode="auto">
          <a:xfrm>
            <a:off x="538163" y="1858963"/>
            <a:ext cx="6481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200"/>
              <a:t>Toteutuu /etenee suunnitellusti             Toteutuu osittain                Ei toteudu</a:t>
            </a:r>
          </a:p>
        </p:txBody>
      </p:sp>
      <p:sp>
        <p:nvSpPr>
          <p:cNvPr id="5150" name="Oval 38"/>
          <p:cNvSpPr>
            <a:spLocks noChangeArrowheads="1"/>
          </p:cNvSpPr>
          <p:nvPr/>
        </p:nvSpPr>
        <p:spPr bwMode="auto">
          <a:xfrm>
            <a:off x="4452938" y="188595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51" name="Oval 39"/>
          <p:cNvSpPr>
            <a:spLocks noChangeArrowheads="1"/>
          </p:cNvSpPr>
          <p:nvPr/>
        </p:nvSpPr>
        <p:spPr bwMode="auto">
          <a:xfrm>
            <a:off x="5795963" y="188595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5152" name="Oval 40"/>
          <p:cNvSpPr>
            <a:spLocks noChangeArrowheads="1"/>
          </p:cNvSpPr>
          <p:nvPr/>
        </p:nvSpPr>
        <p:spPr bwMode="auto">
          <a:xfrm>
            <a:off x="2771775" y="188595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53" name="Oval 41"/>
          <p:cNvSpPr>
            <a:spLocks noChangeArrowheads="1"/>
          </p:cNvSpPr>
          <p:nvPr/>
        </p:nvSpPr>
        <p:spPr bwMode="auto">
          <a:xfrm>
            <a:off x="8042672" y="278130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54" name="Oval 59"/>
          <p:cNvSpPr>
            <a:spLocks noChangeArrowheads="1"/>
          </p:cNvSpPr>
          <p:nvPr/>
        </p:nvSpPr>
        <p:spPr bwMode="auto">
          <a:xfrm>
            <a:off x="8042672" y="335756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55" name="Oval 62"/>
          <p:cNvSpPr>
            <a:spLocks noChangeArrowheads="1"/>
          </p:cNvSpPr>
          <p:nvPr/>
        </p:nvSpPr>
        <p:spPr bwMode="auto">
          <a:xfrm>
            <a:off x="8042672" y="429260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56" name="Oval 40"/>
          <p:cNvSpPr>
            <a:spLocks noChangeArrowheads="1"/>
          </p:cNvSpPr>
          <p:nvPr/>
        </p:nvSpPr>
        <p:spPr bwMode="auto">
          <a:xfrm>
            <a:off x="8460556" y="515778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4" name="Suora yhdysviiva 13"/>
          <p:cNvCxnSpPr/>
          <p:nvPr/>
        </p:nvCxnSpPr>
        <p:spPr>
          <a:xfrm>
            <a:off x="7948779" y="2210084"/>
            <a:ext cx="1042" cy="3307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2521018" y="5052376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iruutu 20"/>
          <p:cNvSpPr txBox="1"/>
          <p:nvPr/>
        </p:nvSpPr>
        <p:spPr>
          <a:xfrm>
            <a:off x="7951568" y="1944996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2" name="Tekstiruutu 21"/>
          <p:cNvSpPr txBox="1"/>
          <p:nvPr/>
        </p:nvSpPr>
        <p:spPr>
          <a:xfrm>
            <a:off x="8312633" y="1938171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8460556" y="278130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59"/>
          <p:cNvSpPr>
            <a:spLocks noChangeArrowheads="1"/>
          </p:cNvSpPr>
          <p:nvPr/>
        </p:nvSpPr>
        <p:spPr bwMode="auto">
          <a:xfrm>
            <a:off x="8444954" y="336232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Oval 62"/>
          <p:cNvSpPr>
            <a:spLocks noChangeArrowheads="1"/>
          </p:cNvSpPr>
          <p:nvPr/>
        </p:nvSpPr>
        <p:spPr bwMode="auto">
          <a:xfrm>
            <a:off x="8444954" y="4292600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5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Asumisturvallisuuden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1.2. Kaatumisten ehk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isy 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0487" name="Group 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72850"/>
              </p:ext>
            </p:extLst>
          </p:nvPr>
        </p:nvGraphicFramePr>
        <p:xfrm>
          <a:off x="395288" y="2213073"/>
          <a:ext cx="8424862" cy="3437003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3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5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1.2.1. 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ihmisten yksil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tason palvelutarpeen arviointi kotik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yntien yhteydess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Neuvontaa, palveluohjausta ja tietoa apuv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lineist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annetaan. (Sote)</a:t>
                      </a: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1.2.2. Ennaltaehk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 kotik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ynnit</a:t>
                      </a: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Riskiryhmiin kuuluvat (ei sosiaali- ja terveydenhuollon asiakkaita).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 joiden luona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yd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saavat neuvontaa ja ohjausta. (Sote)</a:t>
                      </a: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1.2.3. ja 1.2.4. Kuntosalitoiminta ja tasapainoryhm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Kuntosalitoimintaa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turkulaisille el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isille ja voima-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harjoittelua kotihoidon asiakkaille (kriteerit 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ville) ohjaajan kanssa.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(Sote)</a:t>
                      </a: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1.2.5. Henkil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kunnan koulutus</a:t>
                      </a: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Turvainfo,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kivaltavideo, paloturvallisuus pakollista koulutusta. (Sote)</a:t>
                      </a: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1.2.6. Kotihoidon henkil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kunnan muistilista</a:t>
                      </a:r>
                    </a:p>
                  </a:txBody>
                  <a:tcPr marL="54000" marR="54000" marT="54001" marB="5400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Asiakkaiden turvallisuutta koskevia asioita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sitell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kotik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yntien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yhteydess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(Sote)</a:t>
                      </a:r>
                    </a:p>
                  </a:txBody>
                  <a:tcPr marL="54000" marR="54000" marT="54001" marB="54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1" marB="3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538163" y="1795864"/>
            <a:ext cx="6481762" cy="274638"/>
            <a:chOff x="339" y="851"/>
            <a:chExt cx="4083" cy="173"/>
          </a:xfrm>
        </p:grpSpPr>
        <p:sp>
          <p:nvSpPr>
            <p:cNvPr id="6187" name="Text Box 38"/>
            <p:cNvSpPr txBox="1">
              <a:spLocks noChangeArrowheads="1"/>
            </p:cNvSpPr>
            <p:nvPr/>
          </p:nvSpPr>
          <p:spPr bwMode="auto">
            <a:xfrm>
              <a:off x="339" y="85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6188" name="Oval 39"/>
            <p:cNvSpPr>
              <a:spLocks noChangeArrowheads="1"/>
            </p:cNvSpPr>
            <p:nvPr/>
          </p:nvSpPr>
          <p:spPr bwMode="auto">
            <a:xfrm>
              <a:off x="2805" y="882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6189" name="Oval 40"/>
            <p:cNvSpPr>
              <a:spLocks noChangeArrowheads="1"/>
            </p:cNvSpPr>
            <p:nvPr/>
          </p:nvSpPr>
          <p:spPr bwMode="auto">
            <a:xfrm>
              <a:off x="3651" y="882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6190" name="Oval 41"/>
            <p:cNvSpPr>
              <a:spLocks noChangeArrowheads="1"/>
            </p:cNvSpPr>
            <p:nvPr/>
          </p:nvSpPr>
          <p:spPr bwMode="auto">
            <a:xfrm>
              <a:off x="1746" y="882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6182" name="Oval 43"/>
          <p:cNvSpPr>
            <a:spLocks noChangeArrowheads="1"/>
          </p:cNvSpPr>
          <p:nvPr/>
        </p:nvSpPr>
        <p:spPr bwMode="auto">
          <a:xfrm>
            <a:off x="8063816" y="267291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183" name="Oval 48"/>
          <p:cNvSpPr>
            <a:spLocks noChangeArrowheads="1"/>
          </p:cNvSpPr>
          <p:nvPr/>
        </p:nvSpPr>
        <p:spPr bwMode="auto">
          <a:xfrm>
            <a:off x="8063816" y="353651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184" name="Oval 50"/>
          <p:cNvSpPr>
            <a:spLocks noChangeArrowheads="1"/>
          </p:cNvSpPr>
          <p:nvPr/>
        </p:nvSpPr>
        <p:spPr bwMode="auto">
          <a:xfrm>
            <a:off x="8063816" y="410268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185" name="Oval 66"/>
          <p:cNvSpPr>
            <a:spLocks noChangeArrowheads="1"/>
          </p:cNvSpPr>
          <p:nvPr/>
        </p:nvSpPr>
        <p:spPr bwMode="auto">
          <a:xfrm>
            <a:off x="8063816" y="472134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186" name="Oval 67"/>
          <p:cNvSpPr>
            <a:spLocks noChangeArrowheads="1"/>
          </p:cNvSpPr>
          <p:nvPr/>
        </p:nvSpPr>
        <p:spPr bwMode="auto">
          <a:xfrm>
            <a:off x="8063816" y="527721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4" name="Suora yhdysviiva 13"/>
          <p:cNvCxnSpPr/>
          <p:nvPr/>
        </p:nvCxnSpPr>
        <p:spPr>
          <a:xfrm>
            <a:off x="7956376" y="2213150"/>
            <a:ext cx="0" cy="34480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7978864" y="1995665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18" name="Tekstiruutu 17"/>
          <p:cNvSpPr txBox="1"/>
          <p:nvPr/>
        </p:nvSpPr>
        <p:spPr>
          <a:xfrm>
            <a:off x="8339929" y="1988840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>
            <a:off x="8486878" y="267291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" name="Oval 48"/>
          <p:cNvSpPr>
            <a:spLocks noChangeArrowheads="1"/>
          </p:cNvSpPr>
          <p:nvPr/>
        </p:nvSpPr>
        <p:spPr bwMode="auto">
          <a:xfrm>
            <a:off x="8486878" y="353651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" name="Oval 50"/>
          <p:cNvSpPr>
            <a:spLocks noChangeArrowheads="1"/>
          </p:cNvSpPr>
          <p:nvPr/>
        </p:nvSpPr>
        <p:spPr bwMode="auto">
          <a:xfrm>
            <a:off x="8486878" y="4102682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Oval 66"/>
          <p:cNvSpPr>
            <a:spLocks noChangeArrowheads="1"/>
          </p:cNvSpPr>
          <p:nvPr/>
        </p:nvSpPr>
        <p:spPr bwMode="auto">
          <a:xfrm>
            <a:off x="8486878" y="472134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Oval 67"/>
          <p:cNvSpPr>
            <a:spLocks noChangeArrowheads="1"/>
          </p:cNvSpPr>
          <p:nvPr/>
        </p:nvSpPr>
        <p:spPr bwMode="auto">
          <a:xfrm>
            <a:off x="8486878" y="527721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7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Asumisturvallisuuden parantaminen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1.3. Turvattomuuden ja yksin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isyyden ehk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isy</a:t>
            </a:r>
            <a:endParaRPr lang="fi-FI" smtClean="0">
              <a:cs typeface="Helvetica" pitchFamily="-109" charset="0"/>
            </a:endParaRPr>
          </a:p>
        </p:txBody>
      </p:sp>
      <p:graphicFrame>
        <p:nvGraphicFramePr>
          <p:cNvPr id="61522" name="Group 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89237"/>
              </p:ext>
            </p:extLst>
          </p:nvPr>
        </p:nvGraphicFramePr>
        <p:xfrm>
          <a:off x="395288" y="1960120"/>
          <a:ext cx="8424862" cy="3833815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4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1.3.1. ja 1.3.2. Vapaaehtoisten toiminnan selkeytt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 ja koulutus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Hoidettu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seurakunnan ja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jen kanssa. (Sote)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1.3.3. Palveluasumisen erottaminen tehostetusta palveluasumisesta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Kriteerein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toimintakyky ja yksil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lliset tarpeet. Palveluasuminen kilpailu-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tetaan uudestaan 1.4.2012 lukien. Kolme eri tasoa (Sote)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1.3.4. Yhteis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llisten asumismuotojen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Pienryhm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kotitoimintaa kehitetty yhdess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yksityisten palveluntuottajien kanssa. (Sote)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1.3.5. Virike ja virkistystoimintoja sek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-ryhmi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Olemassa kerhotoimintoja joihin kaupunki hoitaa kuljetuksen. (Sote)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1.3.6. Neuvonta ja palveluohjaus eri virikevaihtoehtoihin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Hoidetaan omana toimintana ja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jen kanssa. (Sote)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03" name="Group 37"/>
          <p:cNvGrpSpPr>
            <a:grpSpLocks/>
          </p:cNvGrpSpPr>
          <p:nvPr/>
        </p:nvGrpSpPr>
        <p:grpSpPr bwMode="auto">
          <a:xfrm>
            <a:off x="538163" y="1498179"/>
            <a:ext cx="6481762" cy="274637"/>
            <a:chOff x="339" y="981"/>
            <a:chExt cx="4083" cy="173"/>
          </a:xfrm>
        </p:grpSpPr>
        <p:sp>
          <p:nvSpPr>
            <p:cNvPr id="7209" name="Text Box 38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7210" name="Oval 39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7211" name="Oval 40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7212" name="Oval 41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7204" name="Oval 63"/>
          <p:cNvSpPr>
            <a:spLocks noChangeArrowheads="1"/>
          </p:cNvSpPr>
          <p:nvPr/>
        </p:nvSpPr>
        <p:spPr bwMode="auto">
          <a:xfrm>
            <a:off x="8100392" y="237604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205" name="Oval 69"/>
          <p:cNvSpPr>
            <a:spLocks noChangeArrowheads="1"/>
          </p:cNvSpPr>
          <p:nvPr/>
        </p:nvSpPr>
        <p:spPr bwMode="auto">
          <a:xfrm>
            <a:off x="8100392" y="378916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206" name="Oval 72"/>
          <p:cNvSpPr>
            <a:spLocks noChangeArrowheads="1"/>
          </p:cNvSpPr>
          <p:nvPr/>
        </p:nvSpPr>
        <p:spPr bwMode="auto">
          <a:xfrm>
            <a:off x="8100392" y="446360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207" name="Oval 83"/>
          <p:cNvSpPr>
            <a:spLocks noChangeArrowheads="1"/>
          </p:cNvSpPr>
          <p:nvPr/>
        </p:nvSpPr>
        <p:spPr bwMode="auto">
          <a:xfrm>
            <a:off x="8100392" y="518433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208" name="Oval 84"/>
          <p:cNvSpPr>
            <a:spLocks noChangeArrowheads="1"/>
          </p:cNvSpPr>
          <p:nvPr/>
        </p:nvSpPr>
        <p:spPr bwMode="auto">
          <a:xfrm>
            <a:off x="8100392" y="309518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4" name="Suora yhdysviiva 13"/>
          <p:cNvCxnSpPr/>
          <p:nvPr/>
        </p:nvCxnSpPr>
        <p:spPr>
          <a:xfrm>
            <a:off x="8011532" y="1962705"/>
            <a:ext cx="1360" cy="38425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8016964" y="1756712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0" name="Tekstiruutu 19"/>
          <p:cNvSpPr txBox="1"/>
          <p:nvPr/>
        </p:nvSpPr>
        <p:spPr>
          <a:xfrm>
            <a:off x="8378029" y="1749887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1" name="Oval 63"/>
          <p:cNvSpPr>
            <a:spLocks noChangeArrowheads="1"/>
          </p:cNvSpPr>
          <p:nvPr/>
        </p:nvSpPr>
        <p:spPr bwMode="auto">
          <a:xfrm>
            <a:off x="8510350" y="237604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8510350" y="378916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Oval 72"/>
          <p:cNvSpPr>
            <a:spLocks noChangeArrowheads="1"/>
          </p:cNvSpPr>
          <p:nvPr/>
        </p:nvSpPr>
        <p:spPr bwMode="auto">
          <a:xfrm>
            <a:off x="8510350" y="4463608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83"/>
          <p:cNvSpPr>
            <a:spLocks noChangeArrowheads="1"/>
          </p:cNvSpPr>
          <p:nvPr/>
        </p:nvSpPr>
        <p:spPr bwMode="auto">
          <a:xfrm>
            <a:off x="8510350" y="518433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Oval 84"/>
          <p:cNvSpPr>
            <a:spLocks noChangeArrowheads="1"/>
          </p:cNvSpPr>
          <p:nvPr/>
        </p:nvSpPr>
        <p:spPr bwMode="auto">
          <a:xfrm>
            <a:off x="8510350" y="309518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7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60648"/>
            <a:ext cx="7128024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Ilkivallan, vahingontekojen ja katu-v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kivallan v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hent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minen</a:t>
            </a:r>
            <a:br>
              <a:rPr lang="fi-FI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2.1. Vahingontekojen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</a:p>
        </p:txBody>
      </p:sp>
      <p:graphicFrame>
        <p:nvGraphicFramePr>
          <p:cNvPr id="62529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001856"/>
              </p:ext>
            </p:extLst>
          </p:nvPr>
        </p:nvGraphicFramePr>
        <p:xfrm>
          <a:off x="395288" y="1789336"/>
          <a:ext cx="8424862" cy="4181866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2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7" marB="359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2.1.1. Kattava kameravalvonta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Poliisin ja kaupungin kanssa yhteinen projekti 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alla.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Turun kaupungilla on toimiva kameravalvontajärjestelmä (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liikennekamerat ja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rakennusten 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kameravalvonta). Yhteistyötä tehdään Poliisin kanssa.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77" marB="359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2.1.2. Poliisin ja muiden viranomaisten sek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kolmannen sektorin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kehitt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minen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Yksityisist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valvontakameroista olemassa rekisteri ja sopimukset kuvamateriaalin 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saamisesta. 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(Poliisi)</a:t>
                      </a:r>
                      <a:endParaRPr kumimoji="0" lang="fi-FI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7" marB="359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7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2.1.3. ja 2.1.4. 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hrimisen ja vahingonteon ennalta ehk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iseminen ja tarvikkeiden saatavuus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hrimisv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lineiden osalta suoritetaan valvontaa ja tarkastuksia potentiaalisiin hallussapit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jiin kohdistettuna, tarvikkeiden saatavuutta ei ole rajoitettu.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Poliisipartiot tarkistavat ep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ilytt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nuoria t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hrimistarvikkeiden l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miseksi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Yleisestä siisteydestä pyritään pitämään 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huolta ennaltaehkäisevänä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toimenpiteenä. Töhrimiset 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pyritään poistamaan mahdollisimman nopeasti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7" marB="359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2.1.5.-2.1.8.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ihteiden saatavuuden ja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valvonta</a:t>
                      </a:r>
                    </a:p>
                  </a:txBody>
                  <a:tcPr marL="54000" marR="54000" marT="53961" marB="5396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erinomaiset 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muodot ja viranomaisyhteisty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osa poliisin perusty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Lastensuojeluilmoituksia tehd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alaik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isten osalta ja tilastointia pidet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ns. 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ihdetilinp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ksen muodossa (kehitysyhteisty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meneill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n).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61" marB="539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77" marB="359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221" name="Group 25"/>
          <p:cNvGrpSpPr>
            <a:grpSpLocks/>
          </p:cNvGrpSpPr>
          <p:nvPr/>
        </p:nvGrpSpPr>
        <p:grpSpPr bwMode="auto">
          <a:xfrm>
            <a:off x="538163" y="1484784"/>
            <a:ext cx="6481762" cy="274637"/>
            <a:chOff x="339" y="981"/>
            <a:chExt cx="4083" cy="173"/>
          </a:xfrm>
        </p:grpSpPr>
        <p:sp>
          <p:nvSpPr>
            <p:cNvPr id="8234" name="Text Box 26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8235" name="Oval 27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8236" name="Oval 28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8237" name="Oval 29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8222" name="Oval 43"/>
          <p:cNvSpPr>
            <a:spLocks noChangeArrowheads="1"/>
          </p:cNvSpPr>
          <p:nvPr/>
        </p:nvSpPr>
        <p:spPr bwMode="auto">
          <a:xfrm>
            <a:off x="8085762" y="215405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3" name="Oval 46"/>
          <p:cNvSpPr>
            <a:spLocks noChangeArrowheads="1"/>
          </p:cNvSpPr>
          <p:nvPr/>
        </p:nvSpPr>
        <p:spPr bwMode="auto">
          <a:xfrm>
            <a:off x="8100392" y="2997424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4" name="Oval 60"/>
          <p:cNvSpPr>
            <a:spLocks noChangeArrowheads="1"/>
          </p:cNvSpPr>
          <p:nvPr/>
        </p:nvSpPr>
        <p:spPr bwMode="auto">
          <a:xfrm>
            <a:off x="8476488" y="5300886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5" name="Oval 63"/>
          <p:cNvSpPr>
            <a:spLocks noChangeArrowheads="1"/>
          </p:cNvSpPr>
          <p:nvPr/>
        </p:nvSpPr>
        <p:spPr bwMode="auto">
          <a:xfrm>
            <a:off x="8100392" y="3861024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6" name="Oval 60"/>
          <p:cNvSpPr>
            <a:spLocks noChangeArrowheads="1"/>
          </p:cNvSpPr>
          <p:nvPr/>
        </p:nvSpPr>
        <p:spPr bwMode="auto">
          <a:xfrm>
            <a:off x="8476488" y="249259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7" name="Oval 60"/>
          <p:cNvSpPr>
            <a:spLocks noChangeArrowheads="1"/>
          </p:cNvSpPr>
          <p:nvPr/>
        </p:nvSpPr>
        <p:spPr bwMode="auto">
          <a:xfrm>
            <a:off x="8476488" y="465328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8" name="Oval 60"/>
          <p:cNvSpPr>
            <a:spLocks noChangeArrowheads="1"/>
          </p:cNvSpPr>
          <p:nvPr/>
        </p:nvSpPr>
        <p:spPr bwMode="auto">
          <a:xfrm>
            <a:off x="8476488" y="299762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229" name="Oval 60"/>
          <p:cNvSpPr>
            <a:spLocks noChangeArrowheads="1"/>
          </p:cNvSpPr>
          <p:nvPr/>
        </p:nvSpPr>
        <p:spPr bwMode="auto">
          <a:xfrm>
            <a:off x="8476488" y="429324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1" name="Suora yhdysviiva 20"/>
          <p:cNvCxnSpPr/>
          <p:nvPr/>
        </p:nvCxnSpPr>
        <p:spPr>
          <a:xfrm>
            <a:off x="8012892" y="1808433"/>
            <a:ext cx="4567" cy="41408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>
            <a:off x="2542964" y="2384190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ruutu 24"/>
          <p:cNvSpPr txBox="1"/>
          <p:nvPr/>
        </p:nvSpPr>
        <p:spPr>
          <a:xfrm>
            <a:off x="8016964" y="1563617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6" name="Tekstiruutu 25"/>
          <p:cNvSpPr txBox="1"/>
          <p:nvPr/>
        </p:nvSpPr>
        <p:spPr>
          <a:xfrm>
            <a:off x="8378029" y="1556792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cxnSp>
        <p:nvCxnSpPr>
          <p:cNvPr id="27" name="Suora yhdysviiva 26"/>
          <p:cNvCxnSpPr/>
          <p:nvPr/>
        </p:nvCxnSpPr>
        <p:spPr>
          <a:xfrm>
            <a:off x="2571006" y="4182510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/>
          <p:nvPr/>
        </p:nvCxnSpPr>
        <p:spPr>
          <a:xfrm>
            <a:off x="2578321" y="4599476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1308"/>
            <a:ext cx="8496175" cy="1079500"/>
          </a:xfrm>
        </p:spPr>
        <p:txBody>
          <a:bodyPr>
            <a:normAutofit fontScale="90000"/>
          </a:bodyPr>
          <a:lstStyle/>
          <a:p>
            <a:r>
              <a:rPr lang="fi-FI" sz="3100" smtClean="0">
                <a:cs typeface="Helvetica" pitchFamily="-109" charset="0"/>
              </a:rPr>
              <a:t>Ilkivallan, vahingontekojen ja katuv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kivallan v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hent</a:t>
            </a:r>
            <a:r>
              <a:rPr lang="fi-FI" sz="31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3100" smtClean="0">
                <a:cs typeface="Helvetica" pitchFamily="-109" charset="0"/>
              </a:rPr>
              <a:t>minen</a:t>
            </a:r>
            <a:br>
              <a:rPr lang="fi-FI" sz="3100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2.1. Vahingontekojen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</a:p>
        </p:txBody>
      </p:sp>
      <p:graphicFrame>
        <p:nvGraphicFramePr>
          <p:cNvPr id="71741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271156"/>
              </p:ext>
            </p:extLst>
          </p:nvPr>
        </p:nvGraphicFramePr>
        <p:xfrm>
          <a:off x="395288" y="2210979"/>
          <a:ext cx="8424862" cy="3737082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2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3973" marB="5397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3973" marB="53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3" marB="35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3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2.1.9. 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hrimiseen puuttuminen, sovittelutoiminta, tiedotus ja koulutus</a:t>
                      </a:r>
                    </a:p>
                  </a:txBody>
                  <a:tcPr marL="54000" marR="54000" marT="53973" marB="5397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Sovittelutoimistolta saadaan seurantaraportit kuukausittain, henkil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kunta osallistuu tutkinnan palavereihin, lukum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 kasvussa. (Poliisi)</a:t>
                      </a:r>
                    </a:p>
                  </a:txBody>
                  <a:tcPr marL="54000" marR="54000" marT="53973" marB="53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5983" marB="35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2.1.10. Luvallisten graffitimaalauspaikkojen kokeilu </a:t>
                      </a:r>
                    </a:p>
                  </a:txBody>
                  <a:tcPr marL="54000" marR="54000" marT="53973" marB="5397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Toteutuu suunnitellusti. (Nuorke)</a:t>
                      </a:r>
                    </a:p>
                  </a:txBody>
                  <a:tcPr marL="54000" marR="54000" marT="53973" marB="53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3" marB="35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2.1.11. Yleisten paikkojen siisteys ja nopea siivous, kunnostus ja korjaus</a:t>
                      </a:r>
                    </a:p>
                  </a:txBody>
                  <a:tcPr marL="54000" marR="54000" marT="53973" marB="5397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Kuuluu 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Kilalle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Yhteisty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Kiinteist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liikelaitoksen, tonttien omistajien ja rakennusvalvonnan kanssa voisi tiivist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 (YKV)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Yleisestä siisteydestä pyritään pitämään huolta 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ennaltaehkäisevänä 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toimenpiteenä 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vahingot korjataan nopeasti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73" marB="53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3" marB="35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2.1.12. Ilmoitusj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rjestelm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ep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kohtien ilmoitusta varten</a:t>
                      </a:r>
                    </a:p>
                  </a:txBody>
                  <a:tcPr marL="54000" marR="54000" marT="53973" marB="5397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Kaupungilla on nettisivuillaan palautej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rjestelm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jossa voi ilmoittaa  kunnostustarpeista. (YKV)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on toteuttanut kansalaisille avoimen ilmoitusjärjestelmän (</a:t>
                      </a: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paikalla),</a:t>
                      </a:r>
                      <a:b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johon 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voi ilmoittaa havaituista epäkohdista (</a:t>
                      </a:r>
                      <a:r>
                        <a:rPr kumimoji="0" 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3973" marB="53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5983" marB="35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538163" y="1858963"/>
            <a:ext cx="6481762" cy="274637"/>
            <a:chOff x="339" y="981"/>
            <a:chExt cx="4083" cy="173"/>
          </a:xfrm>
        </p:grpSpPr>
        <p:sp>
          <p:nvSpPr>
            <p:cNvPr id="9254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9255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9256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9257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9246" name="Oval 47"/>
          <p:cNvSpPr>
            <a:spLocks noChangeArrowheads="1"/>
          </p:cNvSpPr>
          <p:nvPr/>
        </p:nvSpPr>
        <p:spPr bwMode="auto">
          <a:xfrm>
            <a:off x="8100392" y="262690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247" name="Oval 56"/>
          <p:cNvSpPr>
            <a:spLocks noChangeArrowheads="1"/>
          </p:cNvSpPr>
          <p:nvPr/>
        </p:nvSpPr>
        <p:spPr bwMode="auto">
          <a:xfrm>
            <a:off x="8100392" y="349050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248" name="Oval 57"/>
          <p:cNvSpPr>
            <a:spLocks noChangeArrowheads="1"/>
          </p:cNvSpPr>
          <p:nvPr/>
        </p:nvSpPr>
        <p:spPr bwMode="auto">
          <a:xfrm>
            <a:off x="8100392" y="4211229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249" name="Oval 62"/>
          <p:cNvSpPr>
            <a:spLocks noChangeArrowheads="1"/>
          </p:cNvSpPr>
          <p:nvPr/>
        </p:nvSpPr>
        <p:spPr bwMode="auto">
          <a:xfrm>
            <a:off x="8100392" y="5146267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250" name="Oval 60"/>
          <p:cNvSpPr>
            <a:spLocks noChangeArrowheads="1"/>
          </p:cNvSpPr>
          <p:nvPr/>
        </p:nvSpPr>
        <p:spPr bwMode="auto">
          <a:xfrm>
            <a:off x="8459788" y="471446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251" name="Oval 60"/>
          <p:cNvSpPr>
            <a:spLocks noChangeArrowheads="1"/>
          </p:cNvSpPr>
          <p:nvPr/>
        </p:nvSpPr>
        <p:spPr bwMode="auto">
          <a:xfrm>
            <a:off x="8459788" y="557806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7" name="Suora yhdysviiva 16"/>
          <p:cNvCxnSpPr/>
          <p:nvPr/>
        </p:nvCxnSpPr>
        <p:spPr>
          <a:xfrm flipH="1">
            <a:off x="8017459" y="2204864"/>
            <a:ext cx="2748" cy="37489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2571006" y="461332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>
            <a:off x="2556375" y="551309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iruutu 20"/>
          <p:cNvSpPr txBox="1"/>
          <p:nvPr/>
        </p:nvSpPr>
        <p:spPr>
          <a:xfrm>
            <a:off x="8016964" y="1995665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2" name="Tekstiruutu 21"/>
          <p:cNvSpPr txBox="1"/>
          <p:nvPr/>
        </p:nvSpPr>
        <p:spPr>
          <a:xfrm>
            <a:off x="8378029" y="1988840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8510350" y="262599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Oval 56"/>
          <p:cNvSpPr>
            <a:spLocks noChangeArrowheads="1"/>
          </p:cNvSpPr>
          <p:nvPr/>
        </p:nvSpPr>
        <p:spPr bwMode="auto">
          <a:xfrm>
            <a:off x="8510350" y="348959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3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157" y="188640"/>
            <a:ext cx="6551612" cy="1079500"/>
          </a:xfrm>
        </p:spPr>
        <p:txBody>
          <a:bodyPr>
            <a:normAutofit fontScale="90000"/>
          </a:bodyPr>
          <a:lstStyle/>
          <a:p>
            <a:r>
              <a:rPr lang="fi-FI" smtClean="0">
                <a:cs typeface="Helvetica" pitchFamily="-109" charset="0"/>
              </a:rPr>
              <a:t>Ilkivallan, vahingontekojen ja katu-v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kivallan v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hent</a:t>
            </a:r>
            <a:r>
              <a:rPr lang="fi-FI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mtClean="0">
                <a:cs typeface="Helvetica" pitchFamily="-109" charset="0"/>
              </a:rPr>
              <a:t>minen</a:t>
            </a:r>
            <a:r>
              <a:rPr lang="fi-FI" sz="2400" smtClean="0">
                <a:cs typeface="Helvetica" pitchFamily="-109" charset="0"/>
              </a:rPr>
              <a:t/>
            </a:r>
            <a:br>
              <a:rPr lang="fi-FI" sz="2400" smtClean="0">
                <a:cs typeface="Helvetica" pitchFamily="-109" charset="0"/>
              </a:rPr>
            </a:br>
            <a:r>
              <a:rPr lang="fi-FI" sz="2000" smtClean="0">
                <a:cs typeface="Helvetica" pitchFamily="-109" charset="0"/>
              </a:rPr>
              <a:t>2.2. Katuv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kivallan v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hent</a:t>
            </a:r>
            <a:r>
              <a:rPr lang="fi-FI" sz="2000" smtClean="0">
                <a:latin typeface="Helvetica" pitchFamily="-109" charset="0"/>
                <a:cs typeface="Helvetica" pitchFamily="-109" charset="0"/>
              </a:rPr>
              <a:t>ä</a:t>
            </a:r>
            <a:r>
              <a:rPr lang="fi-FI" sz="2000" smtClean="0">
                <a:cs typeface="Helvetica" pitchFamily="-109" charset="0"/>
              </a:rPr>
              <a:t>minen</a:t>
            </a:r>
          </a:p>
        </p:txBody>
      </p:sp>
      <p:graphicFrame>
        <p:nvGraphicFramePr>
          <p:cNvPr id="63574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01734"/>
              </p:ext>
            </p:extLst>
          </p:nvPr>
        </p:nvGraphicFramePr>
        <p:xfrm>
          <a:off x="395288" y="1772816"/>
          <a:ext cx="8424862" cy="4022622"/>
        </p:xfrm>
        <a:graphic>
          <a:graphicData uri="http://schemas.openxmlformats.org/drawingml/2006/table">
            <a:tbl>
              <a:tblPr/>
              <a:tblGrid>
                <a:gridCol w="2160587"/>
                <a:gridCol w="5834063"/>
                <a:gridCol w="430212"/>
              </a:tblGrid>
              <a:tr h="3214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Tavoite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Arvio toteutumisesta / etenemisest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0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2.2.1. Valvontakameroiden sijoittaminen ongelmakohtiin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alla. (Poliisi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). 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Työn alla edelleen. 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Vanhat ”Liikennevalvontakamerat</a:t>
                      </a: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” käytössä Poliisin tilanne-</a:t>
                      </a:r>
                      <a:b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keskuksessa 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Kamerat on sijoitettu yhteistyössä poliisin kanssa. Muutamille lisäkameroille </a:t>
                      </a: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olisi </a:t>
                      </a:r>
                      <a:b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tarvetta 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1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2.2.2. Poliisin ja muiden viranomaisten 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kyvyys ja l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olo sek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yhteisty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Kuuluu poliisin perusty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n, painottuu tiettyihin viikonloppuihin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juhlapyhiin</a:t>
                      </a:r>
                      <a:b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yleis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tapahtumiin.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Alkoholin v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litt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halutaan est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”Ä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v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lit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ä”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-kampanjalla. (</a:t>
                      </a:r>
                      <a:r>
                        <a:rPr kumimoji="0" lang="fi-FI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Sote</a:t>
                      </a: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9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2.2.3. Rekisteri tallentavista valvontaj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rjestelmist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Rekisteri on tehty. (Poliisi)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Rekisterit ovat lainmukaiset (</a:t>
                      </a:r>
                      <a:r>
                        <a:rPr kumimoji="0" 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Kila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6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2.2.4. Tehokas puuttuminen v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kivaltaiseen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ytymiseen ja nopea vastuuseen saattaminen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Tietojohtoisen poliisitoiminnan painopistealueita. (Poliisi)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2.2.5. J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rjestyslain tehokas valvonta</a:t>
                      </a:r>
                    </a:p>
                  </a:txBody>
                  <a:tcPr marL="54000" marR="54000" marT="54009" marB="5400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Valvonnassa painotetaan p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ihteiden k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ä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yt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-128"/>
                        </a:rPr>
                        <a:t>ö</a:t>
                      </a:r>
                      <a:r>
                        <a:rPr kumimoji="0" lang="fi-FI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valvontaa. (Poliisi)</a:t>
                      </a:r>
                    </a:p>
                  </a:txBody>
                  <a:tcPr marL="54000" marR="54000" marT="54009" marB="540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AAD"/>
                        </a:buClr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273" name="Group 29"/>
          <p:cNvGrpSpPr>
            <a:grpSpLocks/>
          </p:cNvGrpSpPr>
          <p:nvPr/>
        </p:nvGrpSpPr>
        <p:grpSpPr bwMode="auto">
          <a:xfrm>
            <a:off x="538163" y="1412776"/>
            <a:ext cx="6481762" cy="274637"/>
            <a:chOff x="339" y="981"/>
            <a:chExt cx="4083" cy="173"/>
          </a:xfrm>
        </p:grpSpPr>
        <p:sp>
          <p:nvSpPr>
            <p:cNvPr id="10283" name="Text Box 30"/>
            <p:cNvSpPr txBox="1">
              <a:spLocks noChangeArrowheads="1"/>
            </p:cNvSpPr>
            <p:nvPr/>
          </p:nvSpPr>
          <p:spPr bwMode="auto">
            <a:xfrm>
              <a:off x="339" y="981"/>
              <a:ext cx="40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200"/>
                <a:t>Toteutuu /etenee suunnitellusti             Toteutuu osittain                Ei toteudu</a:t>
              </a:r>
            </a:p>
          </p:txBody>
        </p:sp>
        <p:sp>
          <p:nvSpPr>
            <p:cNvPr id="10284" name="Oval 31"/>
            <p:cNvSpPr>
              <a:spLocks noChangeArrowheads="1"/>
            </p:cNvSpPr>
            <p:nvPr/>
          </p:nvSpPr>
          <p:spPr bwMode="auto">
            <a:xfrm>
              <a:off x="2805" y="998"/>
              <a:ext cx="136" cy="136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0285" name="Oval 32"/>
            <p:cNvSpPr>
              <a:spLocks noChangeArrowheads="1"/>
            </p:cNvSpPr>
            <p:nvPr/>
          </p:nvSpPr>
          <p:spPr bwMode="auto">
            <a:xfrm>
              <a:off x="3651" y="998"/>
              <a:ext cx="136" cy="1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i-FI"/>
            </a:p>
          </p:txBody>
        </p:sp>
        <p:sp>
          <p:nvSpPr>
            <p:cNvPr id="10286" name="Oval 33"/>
            <p:cNvSpPr>
              <a:spLocks noChangeArrowheads="1"/>
            </p:cNvSpPr>
            <p:nvPr/>
          </p:nvSpPr>
          <p:spPr bwMode="auto">
            <a:xfrm>
              <a:off x="1746" y="998"/>
              <a:ext cx="136" cy="13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0274" name="Oval 38"/>
          <p:cNvSpPr>
            <a:spLocks noChangeArrowheads="1"/>
          </p:cNvSpPr>
          <p:nvPr/>
        </p:nvSpPr>
        <p:spPr bwMode="auto">
          <a:xfrm>
            <a:off x="8107707" y="213753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75" name="Oval 43"/>
          <p:cNvSpPr>
            <a:spLocks noChangeArrowheads="1"/>
          </p:cNvSpPr>
          <p:nvPr/>
        </p:nvSpPr>
        <p:spPr bwMode="auto">
          <a:xfrm>
            <a:off x="8100392" y="341201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77" name="Oval 83"/>
          <p:cNvSpPr>
            <a:spLocks noChangeArrowheads="1"/>
          </p:cNvSpPr>
          <p:nvPr/>
        </p:nvSpPr>
        <p:spPr bwMode="auto">
          <a:xfrm>
            <a:off x="8484306" y="4132585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78" name="Oval 85"/>
          <p:cNvSpPr>
            <a:spLocks noChangeArrowheads="1"/>
          </p:cNvSpPr>
          <p:nvPr/>
        </p:nvSpPr>
        <p:spPr bwMode="auto">
          <a:xfrm>
            <a:off x="8484306" y="5428853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79" name="Oval 60"/>
          <p:cNvSpPr>
            <a:spLocks noChangeArrowheads="1"/>
          </p:cNvSpPr>
          <p:nvPr/>
        </p:nvSpPr>
        <p:spPr bwMode="auto">
          <a:xfrm>
            <a:off x="8484306" y="2764557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80" name="Oval 60"/>
          <p:cNvSpPr>
            <a:spLocks noChangeArrowheads="1"/>
          </p:cNvSpPr>
          <p:nvPr/>
        </p:nvSpPr>
        <p:spPr bwMode="auto">
          <a:xfrm>
            <a:off x="8100392" y="388010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8" name="Suora yhdysviiva 17"/>
          <p:cNvCxnSpPr/>
          <p:nvPr/>
        </p:nvCxnSpPr>
        <p:spPr>
          <a:xfrm flipH="1">
            <a:off x="8046720" y="1776084"/>
            <a:ext cx="5496" cy="40175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2571006" y="2360219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43"/>
          <p:cNvSpPr>
            <a:spLocks noChangeArrowheads="1"/>
          </p:cNvSpPr>
          <p:nvPr/>
        </p:nvSpPr>
        <p:spPr bwMode="auto">
          <a:xfrm>
            <a:off x="8484306" y="341201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" name="Oval 38"/>
          <p:cNvSpPr>
            <a:spLocks noChangeArrowheads="1"/>
          </p:cNvSpPr>
          <p:nvPr/>
        </p:nvSpPr>
        <p:spPr bwMode="auto">
          <a:xfrm>
            <a:off x="8484306" y="2438525"/>
            <a:ext cx="215900" cy="215900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2" name="Suora yhdysviiva 21"/>
          <p:cNvCxnSpPr/>
          <p:nvPr/>
        </p:nvCxnSpPr>
        <p:spPr>
          <a:xfrm>
            <a:off x="2577102" y="2717444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8038910" y="1526595"/>
            <a:ext cx="382264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i-FI" sz="1000" smtClean="0"/>
              <a:t>2011</a:t>
            </a:r>
            <a:endParaRPr lang="fi-FI" sz="1000"/>
          </a:p>
        </p:txBody>
      </p:sp>
      <p:sp>
        <p:nvSpPr>
          <p:cNvPr id="24" name="Tekstiruutu 23"/>
          <p:cNvSpPr txBox="1"/>
          <p:nvPr/>
        </p:nvSpPr>
        <p:spPr>
          <a:xfrm>
            <a:off x="8399975" y="1519770"/>
            <a:ext cx="48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smtClean="0"/>
              <a:t>2012</a:t>
            </a:r>
            <a:endParaRPr lang="fi-FI" sz="1000"/>
          </a:p>
        </p:txBody>
      </p:sp>
      <p:cxnSp>
        <p:nvCxnSpPr>
          <p:cNvPr id="28" name="Suora yhdysviiva 27"/>
          <p:cNvCxnSpPr/>
          <p:nvPr/>
        </p:nvCxnSpPr>
        <p:spPr>
          <a:xfrm>
            <a:off x="2568568" y="4113428"/>
            <a:ext cx="6247669" cy="4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85"/>
          <p:cNvSpPr>
            <a:spLocks noChangeArrowheads="1"/>
          </p:cNvSpPr>
          <p:nvPr/>
        </p:nvSpPr>
        <p:spPr bwMode="auto">
          <a:xfrm>
            <a:off x="8107439" y="5427634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0" name="Oval 85"/>
          <p:cNvSpPr>
            <a:spLocks noChangeArrowheads="1"/>
          </p:cNvSpPr>
          <p:nvPr/>
        </p:nvSpPr>
        <p:spPr bwMode="auto">
          <a:xfrm>
            <a:off x="8107439" y="450912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1" name="Oval 85"/>
          <p:cNvSpPr>
            <a:spLocks noChangeArrowheads="1"/>
          </p:cNvSpPr>
          <p:nvPr/>
        </p:nvSpPr>
        <p:spPr bwMode="auto">
          <a:xfrm>
            <a:off x="8484306" y="4509120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2" name="Oval 60"/>
          <p:cNvSpPr>
            <a:spLocks noChangeArrowheads="1"/>
          </p:cNvSpPr>
          <p:nvPr/>
        </p:nvSpPr>
        <p:spPr bwMode="auto">
          <a:xfrm>
            <a:off x="8484306" y="3880109"/>
            <a:ext cx="215900" cy="2159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21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364</TotalTime>
  <Words>1886</Words>
  <Application>Microsoft Office PowerPoint</Application>
  <PresentationFormat>Näytössä katseltava diaesitys (4:3)</PresentationFormat>
  <Paragraphs>314</Paragraphs>
  <Slides>20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Esitysmalli Suomi</vt:lpstr>
      <vt:lpstr>Turun kaupungin turvallisuussuunnitelma 2010 – 2012  Seurantakysely lisätty vastaukset vuodelta 2012</vt:lpstr>
      <vt:lpstr>1. YLEISTÄ</vt:lpstr>
      <vt:lpstr>Asumisturvallisuuden parantaminen 1.1. Tulipalojen vähentäminen </vt:lpstr>
      <vt:lpstr>Asumisturvallisuuden parantaminen 1.1. Tulipalojen vähentäminen </vt:lpstr>
      <vt:lpstr>Asumisturvallisuuden parantaminen 1.2. Kaatumisten ehkäisy </vt:lpstr>
      <vt:lpstr>Asumisturvallisuuden parantaminen 1.3. Turvattomuuden ja yksinäisyyden ehkäisy</vt:lpstr>
      <vt:lpstr>Ilkivallan, vahingontekojen ja katu-väkivallan vähentäminen 2.1. Vahingontekojen vähentäminen</vt:lpstr>
      <vt:lpstr>Ilkivallan, vahingontekojen ja katuväkivallan vähentäminen 2.1. Vahingontekojen vähentäminen</vt:lpstr>
      <vt:lpstr>Ilkivallan, vahingontekojen ja katu-väkivallan vähentäminen 2.2. Katuväkivallan vähentäminen</vt:lpstr>
      <vt:lpstr>Ilkivallan, vahingontekojen ja katu-väkivallan vähentäminen 2.2. Katuväkivallan vähentäminen</vt:lpstr>
      <vt:lpstr>Liikenneturvallisuuden parantaminen 3.1. Liikenneonnettomuuksien vähentäminen</vt:lpstr>
      <vt:lpstr>Liikenneturvallisuuden parantaminen 3.1. Liikenneonnettomuuksien vähentäminen</vt:lpstr>
      <vt:lpstr>Liikenneturvallisuuden parantaminen 3.1. Liikenneonnettomuuksien vähentäminen</vt:lpstr>
      <vt:lpstr>Liikenneturvallisuuden parantaminen 3.2. Ei hukkuneita vesillä</vt:lpstr>
      <vt:lpstr>Päihdetorjunta 4.1. Lasten ja nuorten päihteidenkäytön ennaltaehkäisy</vt:lpstr>
      <vt:lpstr>Päihdetorjunta 4.2. Varhainen puuttuminen päihdekokeiluihin ja päihdekäyttöön</vt:lpstr>
      <vt:lpstr>Päihdetorjunta 4.2. Varhainen puuttuminen päihdekokeiluihin ja päihdekäyttöön</vt:lpstr>
      <vt:lpstr>Päihdetorjunta 4.3. Päihdehoitopolkujen kehittäminen</vt:lpstr>
      <vt:lpstr>Päihdetorjunta 4.3. Päihdehoitopolkujen kehittäminen</vt:lpstr>
      <vt:lpstr>5. Maahanmuuttajien kotouttaminen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kaupungin turvallisuussuunnitelma 2010 – 2012  Seurantakysely lisätty vastaukset vuodelta 2012</dc:title>
  <dc:creator>Collanus Timo</dc:creator>
  <cp:lastModifiedBy>Salminen Marianne</cp:lastModifiedBy>
  <cp:revision>24</cp:revision>
  <cp:lastPrinted>2012-01-23T13:05:33Z</cp:lastPrinted>
  <dcterms:created xsi:type="dcterms:W3CDTF">2013-04-26T11:14:11Z</dcterms:created>
  <dcterms:modified xsi:type="dcterms:W3CDTF">2013-05-15T06:11:49Z</dcterms:modified>
</cp:coreProperties>
</file>