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1" r:id="rId4"/>
    <p:sldId id="262" r:id="rId5"/>
    <p:sldId id="263" r:id="rId6"/>
    <p:sldId id="264" r:id="rId7"/>
    <p:sldId id="257" r:id="rId8"/>
    <p:sldId id="258" r:id="rId9"/>
    <p:sldId id="259" r:id="rId10"/>
    <p:sldId id="260" r:id="rId11"/>
    <p:sldId id="265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71" autoAdjust="0"/>
  </p:normalViewPr>
  <p:slideViewPr>
    <p:cSldViewPr>
      <p:cViewPr>
        <p:scale>
          <a:sx n="66" d="100"/>
          <a:sy n="66" d="100"/>
        </p:scale>
        <p:origin x="-3084" y="-1116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31.10.2012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31.10.2012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Saaronniemen leirintäalueen kehittäminen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23.10.2012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Jouko K. </a:t>
            </a:r>
            <a:r>
              <a:rPr lang="fi-FI" dirty="0"/>
              <a:t>L</a:t>
            </a:r>
            <a:r>
              <a:rPr lang="fi-FI" dirty="0" smtClean="0"/>
              <a:t>ehmusto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Käyttötarkoituksen määrittelyn jälkeen voidaan laatia korjaussuunnitelma, jonka perusteella voidaan laskea kustannusarviot.</a:t>
            </a:r>
          </a:p>
          <a:p>
            <a:r>
              <a:rPr lang="fi-FI" dirty="0" smtClean="0"/>
              <a:t>Rakennukset ovat vanhoja ja pääosin pitkään käyttämättä. Korjaustarpeiden laajuuden määrittely ”avaamatta rakenteita” (ja toteutus tarjouspyyntöjen pohjalta) mahdotonta</a:t>
            </a:r>
          </a:p>
          <a:p>
            <a:r>
              <a:rPr lang="fi-FI" dirty="0" smtClean="0"/>
              <a:t>Rakennukset soveltuvat vaativina korjauskohteina erityisen hyvin ammatti-instituutin opetuskohteina toteutettaviksi.</a:t>
            </a:r>
          </a:p>
          <a:p>
            <a:r>
              <a:rPr lang="fi-FI" dirty="0" smtClean="0"/>
              <a:t>Ammatti-instituutilla on laajaa kokemusta vaativista rakennustöistä.</a:t>
            </a:r>
          </a:p>
          <a:p>
            <a:r>
              <a:rPr lang="fi-FI" dirty="0" smtClean="0"/>
              <a:t>Toteutus opetuskohteina on taloudellisesti sekä toiminnallisesti perusteltu</a:t>
            </a:r>
          </a:p>
          <a:p>
            <a:pPr lvl="1"/>
            <a:r>
              <a:rPr lang="fi-FI" dirty="0" err="1" smtClean="0"/>
              <a:t>ta</a:t>
            </a:r>
            <a:r>
              <a:rPr lang="fi-FI" dirty="0" smtClean="0"/>
              <a:t> </a:t>
            </a:r>
            <a:r>
              <a:rPr lang="fi-FI" dirty="0"/>
              <a:t>-</a:t>
            </a:r>
            <a:r>
              <a:rPr lang="fi-FI" dirty="0" smtClean="0"/>
              <a:t>rahoitus tarvitaan lähinnä materiaaleille, työnjohdolle ja erityisurakoille</a:t>
            </a:r>
          </a:p>
          <a:p>
            <a:pPr lvl="1"/>
            <a:r>
              <a:rPr lang="fi-FI" dirty="0" smtClean="0"/>
              <a:t>Kohteita ei ole sidottu tiukkoihin määräaikoihin ja toteutustapa kohteiden luonne huomion ottaen on riittävän joustava.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78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Ehdotus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484784"/>
            <a:ext cx="7775575" cy="4536604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Kehittämissuunnitelman perusparannustoimet toteutetaan ja alueelle haetaan 4 tähden mukainen laatuluokitus v. 2016 mennessä</a:t>
            </a:r>
          </a:p>
          <a:p>
            <a:r>
              <a:rPr lang="fi-FI" dirty="0" smtClean="0"/>
              <a:t>Vuonna 2013 rakennetaan asemakaavan mukaiset asuntovaunupaikat, telttailualueen salaojitus ja ulkovalaistus (360.000 €)</a:t>
            </a:r>
          </a:p>
          <a:p>
            <a:r>
              <a:rPr lang="fi-FI" dirty="0" smtClean="0"/>
              <a:t>V. 2014 ja 2015 rahoitus ratkaistaan talousarvioiden yhteydessä</a:t>
            </a:r>
          </a:p>
          <a:p>
            <a:r>
              <a:rPr lang="fi-FI" dirty="0" smtClean="0"/>
              <a:t>Käynnistetään asemakaavamuutos vähintään 10 lomamökin rakentamiseksi yhtenäiselle alueelle</a:t>
            </a:r>
          </a:p>
          <a:p>
            <a:r>
              <a:rPr lang="fi-FI" dirty="0" smtClean="0"/>
              <a:t>Kaavasuunnittelussa otetaan huomioon kaupunkilaisten virkistysaluekäytön pysäköintitarve</a:t>
            </a:r>
          </a:p>
          <a:p>
            <a:r>
              <a:rPr lang="fi-FI" dirty="0" smtClean="0"/>
              <a:t>Päätetään alueelle olevien huviloiden käyttötarkoituksesta ja käynnistetään käyttötarkoituksen mukainen korjaussuunnittelu siten, että rakennukset korjataan oppilastyönä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12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4954"/>
            <a:ext cx="7830412" cy="587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4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Leirintäalueiden tähtiluokitus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Tähtiluokituksen tarkoituksena on kertoa asiakkaalle vertailukelpoisesti alueiden palvelutasosta, parantaa niiden palvelutasoa ja viihtyvyyttä sekä vähentää ympäristökuormitusta.</a:t>
            </a:r>
          </a:p>
          <a:p>
            <a:r>
              <a:rPr lang="fi-FI" dirty="0" smtClean="0"/>
              <a:t>Tähtiluokkia on 1 – 5. Luokitus perustuu Ulkoilulakiin (1343/94). Luokitus on toistaiseksi vapaaehtoista, mutta jatkossa mahdollisesti vain luokitellut alueet voivat saada tienvarsiopasteet. </a:t>
            </a:r>
          </a:p>
          <a:p>
            <a:r>
              <a:rPr lang="fi-FI" dirty="0" smtClean="0"/>
              <a:t>Leirintäalueiden luokitusryhmä myöntää hakemuksesta 1 – 2 tähteä ja katselmukseen perustuen 3 – 5 tähteä. Uusintakatselmus on joka kolmas vuosi.</a:t>
            </a:r>
          </a:p>
          <a:p>
            <a:r>
              <a:rPr lang="fi-FI" dirty="0" smtClean="0"/>
              <a:t>Luokiteltavia kokonaisuuksia on 36, joista 23 on ehdottomia ja 13 tavoitteellisia.</a:t>
            </a:r>
          </a:p>
          <a:p>
            <a:r>
              <a:rPr lang="fi-FI" dirty="0" smtClean="0"/>
              <a:t>Luokitus uudistuu viimeistään v. 2014 mm. sisätilavaatimusten osalta.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3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Saaronniemen leirintäalue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Alue on luokittelematon</a:t>
            </a:r>
          </a:p>
          <a:p>
            <a:r>
              <a:rPr lang="fi-FI" dirty="0" smtClean="0"/>
              <a:t>Alue on sekä leirintäalue että kaupunkilaisten virkistysalue</a:t>
            </a:r>
          </a:p>
          <a:p>
            <a:r>
              <a:rPr lang="fi-FI" dirty="0" smtClean="0"/>
              <a:t>Alueella on nykyään 30.000-35.000 yöpymisvuorokautta kaudessa (Tre 50.000, Oulu 70.000, Kuopio 45.000, Hki 90.000)</a:t>
            </a:r>
          </a:p>
          <a:p>
            <a:r>
              <a:rPr lang="fi-FI" dirty="0" smtClean="0"/>
              <a:t>Turulla hyvä mahdollisuus saada kävijämäärä vähintään Tampereen tasolle</a:t>
            </a:r>
          </a:p>
          <a:p>
            <a:r>
              <a:rPr lang="fi-FI" dirty="0" smtClean="0"/>
              <a:t>Leirintämatkailijoiden talousvaikutus paikkakunnalle huomattava.</a:t>
            </a:r>
          </a:p>
          <a:p>
            <a:r>
              <a:rPr lang="fi-FI" dirty="0" smtClean="0"/>
              <a:t>Kehittämissuunnitelma (</a:t>
            </a:r>
            <a:r>
              <a:rPr lang="fi-FI" dirty="0" err="1" smtClean="0"/>
              <a:t>Kh</a:t>
            </a:r>
            <a:r>
              <a:rPr lang="fi-FI" dirty="0" smtClean="0"/>
              <a:t>  v. 2000). Matkailu- ja virkistysaluekäytön vahvistava asemakaava v. 2003</a:t>
            </a:r>
          </a:p>
          <a:p>
            <a:r>
              <a:rPr lang="fi-FI" dirty="0" smtClean="0"/>
              <a:t>Viime vuosien kehittämistoimenpiteet:</a:t>
            </a:r>
          </a:p>
          <a:p>
            <a:pPr lvl="1"/>
            <a:r>
              <a:rPr lang="fi-FI" dirty="0" smtClean="0"/>
              <a:t>Vastaanottorakennus 2003</a:t>
            </a:r>
          </a:p>
          <a:p>
            <a:pPr lvl="1"/>
            <a:r>
              <a:rPr lang="fi-FI" dirty="0" smtClean="0"/>
              <a:t>Huoltorakennus 2006</a:t>
            </a:r>
          </a:p>
          <a:p>
            <a:pPr lvl="1"/>
            <a:r>
              <a:rPr lang="fi-FI" dirty="0" smtClean="0"/>
              <a:t>Uimarannan perusparannus ja leikkivälineet 2011</a:t>
            </a:r>
          </a:p>
          <a:p>
            <a:pPr lvl="1"/>
            <a:r>
              <a:rPr lang="fi-FI" dirty="0" smtClean="0"/>
              <a:t>Laiturien uudisrakentaminen 2010</a:t>
            </a:r>
          </a:p>
          <a:p>
            <a:pPr lvl="1"/>
            <a:r>
              <a:rPr lang="fi-FI" dirty="0" smtClean="0"/>
              <a:t>Saunan uudisrakentaminen 2012</a:t>
            </a:r>
          </a:p>
          <a:p>
            <a:pPr lvl="1"/>
            <a:r>
              <a:rPr lang="fi-FI" dirty="0" smtClean="0"/>
              <a:t>Lisäksi parannettu Villa </a:t>
            </a:r>
            <a:r>
              <a:rPr lang="fi-FI" dirty="0" err="1" smtClean="0"/>
              <a:t>Saaron</a:t>
            </a:r>
            <a:r>
              <a:rPr lang="fi-FI" dirty="0" smtClean="0"/>
              <a:t> puutarha-aluetta, uusittu mini-golf-rata ja rakennettu pyörätie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Tavoitteena on saada alueelle 4 tähden luokitus</a:t>
            </a:r>
          </a:p>
          <a:p>
            <a:r>
              <a:rPr lang="fi-FI" dirty="0" smtClean="0"/>
              <a:t>Ehdottomista vaatimuksista suurimmat puutteet ovat:</a:t>
            </a:r>
          </a:p>
          <a:p>
            <a:pPr lvl="1"/>
            <a:r>
              <a:rPr lang="fi-FI" dirty="0" smtClean="0"/>
              <a:t>Sähköliitäntäpaikkojen määrä (75% matkailuajoneuvopaikoista sähköliitäntäpaikkoja)</a:t>
            </a:r>
          </a:p>
          <a:p>
            <a:pPr lvl="1"/>
            <a:r>
              <a:rPr lang="fi-FI" dirty="0" smtClean="0"/>
              <a:t>Matkailuautoille varatut tasaiset paikat (sähköliitännällä)</a:t>
            </a:r>
          </a:p>
          <a:p>
            <a:pPr lvl="1"/>
            <a:r>
              <a:rPr lang="fi-FI" dirty="0" smtClean="0"/>
              <a:t>Alueen valaistus</a:t>
            </a:r>
          </a:p>
          <a:p>
            <a:r>
              <a:rPr lang="fi-FI" dirty="0" smtClean="0"/>
              <a:t>Alueen mitoituksen perusteella tarvitaan kehittämissuunnitelman mukainen toinen huoltorakennus ja yleisilmeen kunnostaminen viherrakentamisella</a:t>
            </a:r>
          </a:p>
          <a:p>
            <a:r>
              <a:rPr lang="fi-FI" dirty="0" smtClean="0"/>
              <a:t>Luokituksen tavoitteellisista vaatimuksista puuttuvat:</a:t>
            </a:r>
          </a:p>
          <a:p>
            <a:pPr lvl="1"/>
            <a:r>
              <a:rPr lang="fi-FI" dirty="0" smtClean="0"/>
              <a:t>Ajoväylien pinnoitus</a:t>
            </a:r>
          </a:p>
          <a:p>
            <a:pPr lvl="1"/>
            <a:r>
              <a:rPr lang="fi-FI" dirty="0" smtClean="0"/>
              <a:t>Lastenleikkipaikka katetussa tilassa</a:t>
            </a:r>
          </a:p>
          <a:p>
            <a:pPr lvl="1"/>
            <a:r>
              <a:rPr lang="fi-FI" dirty="0" smtClean="0"/>
              <a:t>Aidattu alue koirien ulkoiluttamista varten</a:t>
            </a:r>
          </a:p>
          <a:p>
            <a:pPr lvl="1"/>
            <a:r>
              <a:rPr lang="fi-FI" dirty="0" smtClean="0"/>
              <a:t>Katettu grillauspaikka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4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Lisämajoituskapasiteetti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Saaronniemen keskeinen ongelma kannattavuuden ja asiakaskysynnän suhteen on vähäinen (75 vuodepaikkaa) sisämajoitustilojen määrä</a:t>
            </a:r>
          </a:p>
          <a:p>
            <a:r>
              <a:rPr lang="fi-FI" dirty="0" smtClean="0"/>
              <a:t>Kysyntä kohdistuu yhden perheen tai seurueen käytössä oleviin mukavuuksin varustettuihin mökkeihin</a:t>
            </a:r>
          </a:p>
          <a:p>
            <a:r>
              <a:rPr lang="fi-FI" dirty="0" smtClean="0"/>
              <a:t>Alueen huvilat eivät korjattuinakaan täytä kysyntää, tarvitaan lomamökkejä </a:t>
            </a:r>
          </a:p>
          <a:p>
            <a:r>
              <a:rPr lang="fi-FI" dirty="0" smtClean="0"/>
              <a:t>Nykyisessä kaavassa mökkialueet ovat Villa Zilliacuksen ja Villa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bergetin</a:t>
            </a:r>
            <a:r>
              <a:rPr lang="fi-FI" dirty="0" smtClean="0"/>
              <a:t> välissä sekä Metsärannan tien varrella</a:t>
            </a:r>
          </a:p>
          <a:p>
            <a:r>
              <a:rPr lang="fi-FI" dirty="0" smtClean="0"/>
              <a:t>Mökit tulisi keskittää käytännön syistä (siivous, jätehuolto, valvonta ja liikenne) Villa Zilliacuksen ja Villa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bergetin</a:t>
            </a:r>
            <a:r>
              <a:rPr lang="fi-FI" dirty="0" smtClean="0"/>
              <a:t> alueelle ja luopua ainakin tässä vaiheessa Metsärannan tien alueesta</a:t>
            </a:r>
          </a:p>
          <a:p>
            <a:r>
              <a:rPr lang="fi-FI" dirty="0" smtClean="0"/>
              <a:t>Esityksenä on vähintään 10 mukavuuksin (keittiö/wc/suihku) varustettua mökkiä n. 1,2 </a:t>
            </a:r>
            <a:r>
              <a:rPr lang="fi-FI" dirty="0" err="1" smtClean="0"/>
              <a:t>M€:n</a:t>
            </a:r>
            <a:r>
              <a:rPr lang="fi-FI" dirty="0" smtClean="0"/>
              <a:t> arvioidulla kokonaiskustannuksella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Alueella on 7 rakennusta ulkorakennuksineen</a:t>
            </a:r>
          </a:p>
          <a:p>
            <a:pPr lvl="1"/>
            <a:r>
              <a:rPr lang="fi-FI" dirty="0" smtClean="0"/>
              <a:t>Villa </a:t>
            </a:r>
            <a:r>
              <a:rPr lang="fi-FI" dirty="0" err="1" smtClean="0"/>
              <a:t>Saaro</a:t>
            </a:r>
            <a:r>
              <a:rPr lang="fi-FI" dirty="0" smtClean="0"/>
              <a:t> on ulkorakennuksineen retkeilyaluekäytössä ravintola, majoitus- ja huoltotiloina</a:t>
            </a:r>
          </a:p>
          <a:p>
            <a:pPr lvl="1"/>
            <a:r>
              <a:rPr lang="fi-FI" dirty="0" smtClean="0"/>
              <a:t>Kolkanniemi, Villa </a:t>
            </a:r>
            <a:r>
              <a:rPr lang="fi-FI" dirty="0" err="1" smtClean="0"/>
              <a:t>Ståhlström</a:t>
            </a:r>
            <a:r>
              <a:rPr lang="fi-FI" dirty="0" smtClean="0"/>
              <a:t> ja Villa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berget</a:t>
            </a:r>
            <a:r>
              <a:rPr lang="fi-FI" dirty="0" smtClean="0"/>
              <a:t> eivät ole tällä hetkellä käytössä</a:t>
            </a:r>
          </a:p>
          <a:p>
            <a:pPr lvl="1"/>
            <a:r>
              <a:rPr lang="fi-FI" dirty="0" smtClean="0"/>
              <a:t>Villa Zilliacus on retkeilyalueen vieraiden majoituskäytössä</a:t>
            </a:r>
          </a:p>
          <a:p>
            <a:pPr lvl="1"/>
            <a:r>
              <a:rPr lang="fi-FI" dirty="0" err="1" smtClean="0"/>
              <a:t>Nordcap</a:t>
            </a:r>
            <a:r>
              <a:rPr lang="fi-FI" dirty="0" smtClean="0"/>
              <a:t> on retkeilyalueen vuorotyötä tekevän henkilöstön tilapäismajoituskäytössä</a:t>
            </a:r>
          </a:p>
          <a:p>
            <a:pPr lvl="1"/>
            <a:r>
              <a:rPr lang="fi-FI" dirty="0" smtClean="0"/>
              <a:t>Metsäranta on vuokrattu ulkopuoliselle</a:t>
            </a:r>
          </a:p>
          <a:p>
            <a:r>
              <a:rPr lang="fi-FI" dirty="0" smtClean="0"/>
              <a:t>Rakennukset on suojeltu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Rakennuksista Villa </a:t>
            </a:r>
            <a:r>
              <a:rPr lang="fi-FI" dirty="0" err="1" smtClean="0"/>
              <a:t>Saaro</a:t>
            </a:r>
            <a:r>
              <a:rPr lang="fi-FI" dirty="0" smtClean="0"/>
              <a:t>, Villa Zilliacus, Villa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berget</a:t>
            </a:r>
            <a:r>
              <a:rPr lang="fi-FI" dirty="0" smtClean="0"/>
              <a:t> ja </a:t>
            </a:r>
            <a:r>
              <a:rPr lang="fi-FI" dirty="0" err="1" smtClean="0"/>
              <a:t>Nordcap</a:t>
            </a:r>
            <a:r>
              <a:rPr lang="fi-FI" dirty="0" smtClean="0"/>
              <a:t>  ovat leirintäalueella tai sen välittömässä läheisyydessä ja liittyvät luontevasti alueen toimintaan.</a:t>
            </a:r>
          </a:p>
          <a:p>
            <a:pPr lvl="1"/>
            <a:r>
              <a:rPr lang="fi-FI" dirty="0" smtClean="0"/>
              <a:t>Villa </a:t>
            </a:r>
            <a:r>
              <a:rPr lang="fi-FI" dirty="0" err="1" smtClean="0"/>
              <a:t>Saaro</a:t>
            </a:r>
            <a:r>
              <a:rPr lang="fi-FI" dirty="0"/>
              <a:t> </a:t>
            </a:r>
            <a:r>
              <a:rPr lang="fi-FI" dirty="0" smtClean="0"/>
              <a:t>on toimivana ja kohtuullisen hyväkuntoisena tämän tarkastelun ulkopuolella</a:t>
            </a:r>
          </a:p>
          <a:p>
            <a:pPr lvl="1"/>
            <a:r>
              <a:rPr lang="fi-FI" dirty="0" smtClean="0"/>
              <a:t>Villa Zilliacus ei vastaa tilajärjestelyiltään, varustetasoltaan ja kunnoltaan nykypäivän majoitusvaatimuksia. Edellyttää majoituskäytössä peruskunnostuksen, tilajärjestelyjen muutoksen sekä </a:t>
            </a:r>
            <a:r>
              <a:rPr lang="fi-FI" dirty="0" err="1" smtClean="0"/>
              <a:t>LVIS-järjestelmien</a:t>
            </a:r>
            <a:r>
              <a:rPr lang="fi-FI" dirty="0" smtClean="0"/>
              <a:t> rakentamisen/uudistamisen. Vaihtoehtona on rakennuksen purkaminen edellyttäen, että suojelu voidaan purkaa ja korvaavan majoitustilan rakentaminen.</a:t>
            </a:r>
          </a:p>
          <a:p>
            <a:pPr lvl="1"/>
            <a:r>
              <a:rPr lang="fi-FI" dirty="0" smtClean="0"/>
              <a:t>Villa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berget</a:t>
            </a:r>
            <a:r>
              <a:rPr lang="fi-FI" dirty="0" smtClean="0"/>
              <a:t> on erittäin heikkokuntoinen ja edellyttää perusteellisen kunnostuksen sekä LVIS. Rakennus on hyödynnettävissä lähinnä kokoontumistilana.</a:t>
            </a:r>
          </a:p>
          <a:p>
            <a:pPr lvl="1"/>
            <a:r>
              <a:rPr lang="fi-FI" dirty="0" err="1" smtClean="0"/>
              <a:t>Nordcap</a:t>
            </a:r>
            <a:r>
              <a:rPr lang="fi-FI" dirty="0" smtClean="0"/>
              <a:t> soveltuu henkilöstön tilapäismajoitustilaksi, mutta kaipaa perusteellista kunnostusta rakenteiden sekä </a:t>
            </a:r>
            <a:r>
              <a:rPr lang="fi-FI" dirty="0" err="1" smtClean="0"/>
              <a:t>LVIS-järjestelmien</a:t>
            </a:r>
            <a:r>
              <a:rPr lang="fi-FI" dirty="0" smtClean="0"/>
              <a:t> osalta.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1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Rakennukset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Kolkanniemi</a:t>
            </a:r>
          </a:p>
          <a:p>
            <a:pPr lvl="1"/>
            <a:r>
              <a:rPr lang="fi-FI" dirty="0" smtClean="0"/>
              <a:t>Sijaitsee erillään leirintäalueen ulkopuolella.</a:t>
            </a:r>
          </a:p>
          <a:p>
            <a:pPr lvl="1"/>
            <a:r>
              <a:rPr lang="fi-FI" dirty="0" smtClean="0"/>
              <a:t>Rakennuksessa perusasiat ovat kunnossa, mutta edellyttää perusteellisen kunnostamisen sekä </a:t>
            </a:r>
            <a:r>
              <a:rPr lang="fi-FI" dirty="0" err="1" smtClean="0"/>
              <a:t>LVIS-järjestelmien</a:t>
            </a:r>
            <a:r>
              <a:rPr lang="fi-FI" dirty="0" smtClean="0"/>
              <a:t> rakentamisen.</a:t>
            </a:r>
          </a:p>
          <a:p>
            <a:pPr lvl="1"/>
            <a:r>
              <a:rPr lang="fi-FI" dirty="0" smtClean="0"/>
              <a:t>Soveltuu esimerkiksi opetustoimelle korvaamaan Ulapan kiinteistöä, josta voitaisiin luopua.</a:t>
            </a:r>
          </a:p>
          <a:p>
            <a:r>
              <a:rPr lang="fi-FI" dirty="0" smtClean="0"/>
              <a:t>Villa </a:t>
            </a:r>
            <a:r>
              <a:rPr lang="fi-FI" dirty="0" err="1" smtClean="0"/>
              <a:t>Ståhlström</a:t>
            </a:r>
            <a:endParaRPr lang="fi-FI" dirty="0" smtClean="0"/>
          </a:p>
          <a:p>
            <a:pPr lvl="1"/>
            <a:r>
              <a:rPr lang="fi-FI" dirty="0" smtClean="0"/>
              <a:t>Sijaitsee erillään leirintäalueen ulkopuolella.</a:t>
            </a:r>
          </a:p>
          <a:p>
            <a:pPr lvl="1"/>
            <a:r>
              <a:rPr lang="fi-FI" dirty="0" smtClean="0"/>
              <a:t>Rakennuksessa perusasiat ovat kunnossa, mutta edellyttää perusteellisen kunnostuksen sekä </a:t>
            </a:r>
            <a:r>
              <a:rPr lang="fi-FI" dirty="0" err="1" smtClean="0"/>
              <a:t>LVIS-järjestelmien</a:t>
            </a:r>
            <a:r>
              <a:rPr lang="fi-FI" dirty="0" smtClean="0"/>
              <a:t> rakentamisen.</a:t>
            </a:r>
          </a:p>
          <a:p>
            <a:pPr lvl="1"/>
            <a:r>
              <a:rPr lang="fi-FI" dirty="0" smtClean="0"/>
              <a:t>Soveltuu luovutettavaksi kaupungin hallintokunnalle ulkopuoliselle taholle (vuokra).</a:t>
            </a:r>
          </a:p>
          <a:p>
            <a:r>
              <a:rPr lang="fi-FI" dirty="0" smtClean="0"/>
              <a:t>Metsäranta</a:t>
            </a:r>
          </a:p>
          <a:p>
            <a:pPr lvl="1"/>
            <a:r>
              <a:rPr lang="fi-FI" dirty="0" smtClean="0"/>
              <a:t>Rakennus  on ulkopuolisessa käytössä. Rakennusta ei ole arvioitu tässä yhteydessä. Voidaan perustellusti jättää tämän tarkastelun ulkopuolelle.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31.10.2012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229</TotalTime>
  <Words>781</Words>
  <Application>Microsoft Office PowerPoint</Application>
  <PresentationFormat>Näytössä katseltava diaesitys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Esitysmalli Suomi</vt:lpstr>
      <vt:lpstr>Saaronniemen leirintäalueen kehittäminen</vt:lpstr>
      <vt:lpstr>PowerPoint-esitys</vt:lpstr>
      <vt:lpstr>Leirintäalueiden tähtiluokitus</vt:lpstr>
      <vt:lpstr>Saaronniemen leirintäalue</vt:lpstr>
      <vt:lpstr>Kehittämistavoite</vt:lpstr>
      <vt:lpstr>Lisämajoituskapasiteetti</vt:lpstr>
      <vt:lpstr>Rakennukset</vt:lpstr>
      <vt:lpstr>Rakennukset</vt:lpstr>
      <vt:lpstr>Rakennukset</vt:lpstr>
      <vt:lpstr>Rakennukset</vt:lpstr>
      <vt:lpstr>Ehdotus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Saarronniemen leirintäalueen kehittäminen</dc:title>
  <dc:creator>Lehmusto Jouko</dc:creator>
  <cp:lastModifiedBy>Mäkinen Anne</cp:lastModifiedBy>
  <cp:revision>27</cp:revision>
  <cp:lastPrinted>2012-01-23T13:05:33Z</cp:lastPrinted>
  <dcterms:created xsi:type="dcterms:W3CDTF">2012-10-23T08:35:03Z</dcterms:created>
  <dcterms:modified xsi:type="dcterms:W3CDTF">2012-10-31T08:44:00Z</dcterms:modified>
</cp:coreProperties>
</file>