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  <p:sldMasterId id="2147483709" r:id="rId5"/>
    <p:sldMasterId id="2147483722" r:id="rId6"/>
    <p:sldMasterId id="2147483734" r:id="rId7"/>
  </p:sldMasterIdLst>
  <p:notesMasterIdLst>
    <p:notesMasterId r:id="rId47"/>
  </p:notesMasterIdLst>
  <p:sldIdLst>
    <p:sldId id="257" r:id="rId8"/>
    <p:sldId id="274" r:id="rId9"/>
    <p:sldId id="313" r:id="rId10"/>
    <p:sldId id="296" r:id="rId11"/>
    <p:sldId id="275" r:id="rId12"/>
    <p:sldId id="276" r:id="rId13"/>
    <p:sldId id="277" r:id="rId14"/>
    <p:sldId id="278" r:id="rId15"/>
    <p:sldId id="279" r:id="rId16"/>
    <p:sldId id="280" r:id="rId17"/>
    <p:sldId id="284" r:id="rId18"/>
    <p:sldId id="260" r:id="rId19"/>
    <p:sldId id="297" r:id="rId20"/>
    <p:sldId id="298" r:id="rId21"/>
    <p:sldId id="281" r:id="rId22"/>
    <p:sldId id="283" r:id="rId23"/>
    <p:sldId id="294" r:id="rId24"/>
    <p:sldId id="282" r:id="rId25"/>
    <p:sldId id="263" r:id="rId26"/>
    <p:sldId id="267" r:id="rId27"/>
    <p:sldId id="286" r:id="rId28"/>
    <p:sldId id="299" r:id="rId29"/>
    <p:sldId id="300" r:id="rId30"/>
    <p:sldId id="301" r:id="rId31"/>
    <p:sldId id="287" r:id="rId32"/>
    <p:sldId id="312" r:id="rId33"/>
    <p:sldId id="289" r:id="rId34"/>
    <p:sldId id="302" r:id="rId35"/>
    <p:sldId id="303" r:id="rId36"/>
    <p:sldId id="304" r:id="rId37"/>
    <p:sldId id="305" r:id="rId38"/>
    <p:sldId id="310" r:id="rId39"/>
    <p:sldId id="309" r:id="rId40"/>
    <p:sldId id="311" r:id="rId41"/>
    <p:sldId id="290" r:id="rId42"/>
    <p:sldId id="308" r:id="rId43"/>
    <p:sldId id="291" r:id="rId44"/>
    <p:sldId id="307" r:id="rId45"/>
    <p:sldId id="306" r:id="rId4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8632" autoAdjust="0"/>
  </p:normalViewPr>
  <p:slideViewPr>
    <p:cSldViewPr>
      <p:cViewPr>
        <p:scale>
          <a:sx n="70" d="100"/>
          <a:sy n="70" d="100"/>
        </p:scale>
        <p:origin x="-3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90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 sz="2000" b="0"/>
            </a:pPr>
            <a:r>
              <a:rPr lang="en-US" sz="2000" b="0" dirty="0" err="1" smtClean="0"/>
              <a:t>Mihin</a:t>
            </a:r>
            <a:r>
              <a:rPr lang="en-US" sz="2000" b="0" dirty="0" smtClean="0"/>
              <a:t> </a:t>
            </a:r>
            <a:r>
              <a:rPr lang="en-US" sz="2000" b="0" dirty="0" err="1"/>
              <a:t>yritykset</a:t>
            </a:r>
            <a:r>
              <a:rPr lang="en-US" sz="2000" b="0" dirty="0"/>
              <a:t> </a:t>
            </a:r>
            <a:r>
              <a:rPr lang="en-US" sz="2000" b="0" dirty="0" err="1"/>
              <a:t>tarvitsevat</a:t>
            </a:r>
            <a:r>
              <a:rPr lang="en-US" sz="2000" b="0" dirty="0"/>
              <a:t> </a:t>
            </a:r>
            <a:r>
              <a:rPr lang="en-US" sz="2000" b="0" dirty="0" err="1"/>
              <a:t>osaamiskeskuksilta</a:t>
            </a:r>
            <a:r>
              <a:rPr lang="en-US" sz="2000" b="0" dirty="0"/>
              <a:t> </a:t>
            </a:r>
            <a:r>
              <a:rPr lang="en-US" sz="2000" b="0" dirty="0" err="1"/>
              <a:t>jatkossa</a:t>
            </a:r>
            <a:r>
              <a:rPr lang="en-US" sz="2000" b="0" dirty="0"/>
              <a:t> </a:t>
            </a:r>
            <a:r>
              <a:rPr lang="en-US" sz="2000" b="0" dirty="0" err="1"/>
              <a:t>tukea</a:t>
            </a:r>
            <a:r>
              <a:rPr lang="en-US" sz="2000" b="0" dirty="0"/>
              <a:t> (%, N=371)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Mihin yritykset tarvitsevat osaamiskeskuksilta jatkossa tukea (N=371)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64,4 %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39,6 %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31,5 %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28,3 %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26,7 %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26,7 %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23,5 %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5,9 %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Taul1!$A$2:$A$11</c:f>
              <c:strCache>
                <c:ptCount val="10"/>
                <c:pt idx="0">
                  <c:v>Verkostoitumiseen</c:v>
                </c:pt>
                <c:pt idx="1">
                  <c:v>Tutkimus ja kehittämistoimintaan</c:v>
                </c:pt>
                <c:pt idx="2">
                  <c:v>Strategisten kumppanuuksien luomiseen</c:v>
                </c:pt>
                <c:pt idx="3">
                  <c:v>Rahoituksen hankintaan</c:v>
                </c:pt>
                <c:pt idx="4">
                  <c:v>Ajantasaisen asiakas- ja markkinatiedon saamiseen</c:v>
                </c:pt>
                <c:pt idx="5">
                  <c:v>Uusien liiketoiminta-avausten toteuttamiseen</c:v>
                </c:pt>
                <c:pt idx="6">
                  <c:v>Asiakkaiden hankintaan</c:v>
                </c:pt>
                <c:pt idx="7">
                  <c:v>Kansainvälistymiseen</c:v>
                </c:pt>
                <c:pt idx="8">
                  <c:v>Liiketoimintaosaamisen vahvistamiseen</c:v>
                </c:pt>
                <c:pt idx="9">
                  <c:v>Johonki muuhun, mihin?</c:v>
                </c:pt>
              </c:strCache>
            </c:strRef>
          </c:cat>
          <c:val>
            <c:numRef>
              <c:f>Taul1!$B$2:$B$11</c:f>
              <c:numCache>
                <c:formatCode>General</c:formatCode>
                <c:ptCount val="10"/>
                <c:pt idx="0">
                  <c:v>64.400000000000006</c:v>
                </c:pt>
                <c:pt idx="1">
                  <c:v>44.5</c:v>
                </c:pt>
                <c:pt idx="2">
                  <c:v>39.6</c:v>
                </c:pt>
                <c:pt idx="3">
                  <c:v>38</c:v>
                </c:pt>
                <c:pt idx="4">
                  <c:v>31.5</c:v>
                </c:pt>
                <c:pt idx="5">
                  <c:v>28.3</c:v>
                </c:pt>
                <c:pt idx="6">
                  <c:v>26.7</c:v>
                </c:pt>
                <c:pt idx="7">
                  <c:v>26.7</c:v>
                </c:pt>
                <c:pt idx="8">
                  <c:v>23.5</c:v>
                </c:pt>
                <c:pt idx="9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07392"/>
        <c:axId val="120108928"/>
      </c:barChart>
      <c:catAx>
        <c:axId val="120107392"/>
        <c:scaling>
          <c:orientation val="maxMin"/>
        </c:scaling>
        <c:delete val="0"/>
        <c:axPos val="l"/>
        <c:majorTickMark val="out"/>
        <c:minorTickMark val="none"/>
        <c:tickLblPos val="nextTo"/>
        <c:crossAx val="120108928"/>
        <c:crosses val="autoZero"/>
        <c:auto val="1"/>
        <c:lblAlgn val="ctr"/>
        <c:lblOffset val="100"/>
        <c:noMultiLvlLbl val="0"/>
      </c:catAx>
      <c:valAx>
        <c:axId val="120108928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2010739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i-FI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3C342-78F1-4B36-916A-DEE4841CC7B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085FA93-D434-4562-8334-89747268B839}">
      <dgm:prSet phldrT="[Teksti]"/>
      <dgm:spPr/>
      <dgm:t>
        <a:bodyPr/>
        <a:lstStyle/>
        <a:p>
          <a:r>
            <a:rPr lang="fi-FI" dirty="0" smtClean="0"/>
            <a:t>Kasvusopimukset</a:t>
          </a:r>
          <a:endParaRPr lang="fi-FI" dirty="0"/>
        </a:p>
      </dgm:t>
    </dgm:pt>
    <dgm:pt modelId="{A5263632-090F-4848-9B7F-B39314DDFC9F}" type="parTrans" cxnId="{F01CF48B-2EF6-46A6-B4B1-CFE4C93332AD}">
      <dgm:prSet/>
      <dgm:spPr/>
      <dgm:t>
        <a:bodyPr/>
        <a:lstStyle/>
        <a:p>
          <a:endParaRPr lang="fi-FI"/>
        </a:p>
      </dgm:t>
    </dgm:pt>
    <dgm:pt modelId="{134FD645-7064-4524-9A2D-84D5E03CC561}" type="sibTrans" cxnId="{F01CF48B-2EF6-46A6-B4B1-CFE4C93332AD}">
      <dgm:prSet/>
      <dgm:spPr/>
      <dgm:t>
        <a:bodyPr/>
        <a:lstStyle/>
        <a:p>
          <a:endParaRPr lang="fi-FI"/>
        </a:p>
      </dgm:t>
    </dgm:pt>
    <dgm:pt modelId="{E3876245-6A2C-4557-8502-516DC7E6FE0F}">
      <dgm:prSet phldrT="[Teksti]"/>
      <dgm:spPr/>
      <dgm:t>
        <a:bodyPr/>
        <a:lstStyle/>
        <a:p>
          <a:r>
            <a:rPr lang="fi-FI" dirty="0" smtClean="0"/>
            <a:t>Strategiset painopistevalinnat</a:t>
          </a:r>
          <a:endParaRPr lang="fi-FI" dirty="0"/>
        </a:p>
      </dgm:t>
    </dgm:pt>
    <dgm:pt modelId="{8EB2E83F-29A6-4E88-BAF6-4E266EFF3FF0}" type="parTrans" cxnId="{48655952-6083-4B94-BEB9-27A1DC7FD193}">
      <dgm:prSet/>
      <dgm:spPr/>
      <dgm:t>
        <a:bodyPr/>
        <a:lstStyle/>
        <a:p>
          <a:endParaRPr lang="fi-FI"/>
        </a:p>
      </dgm:t>
    </dgm:pt>
    <dgm:pt modelId="{0B890037-04CB-4AE6-9DA0-718EA6A90BFE}" type="sibTrans" cxnId="{48655952-6083-4B94-BEB9-27A1DC7FD193}">
      <dgm:prSet/>
      <dgm:spPr/>
      <dgm:t>
        <a:bodyPr/>
        <a:lstStyle/>
        <a:p>
          <a:endParaRPr lang="fi-FI"/>
        </a:p>
      </dgm:t>
    </dgm:pt>
    <dgm:pt modelId="{D89AD812-B2DC-44DF-B28E-B30D7C9E49A7}">
      <dgm:prSet phldrT="[Teksti]"/>
      <dgm:spPr/>
      <dgm:t>
        <a:bodyPr/>
        <a:lstStyle/>
        <a:p>
          <a:r>
            <a:rPr lang="fi-FI" dirty="0" smtClean="0"/>
            <a:t>Uudet sisällöt</a:t>
          </a:r>
          <a:endParaRPr lang="fi-FI" dirty="0"/>
        </a:p>
      </dgm:t>
    </dgm:pt>
    <dgm:pt modelId="{362CAC41-3C64-4CB1-BDA6-BD8B770D8B8C}" type="parTrans" cxnId="{CBA6955C-D5FC-495B-9164-87327E252946}">
      <dgm:prSet/>
      <dgm:spPr/>
      <dgm:t>
        <a:bodyPr/>
        <a:lstStyle/>
        <a:p>
          <a:endParaRPr lang="fi-FI"/>
        </a:p>
      </dgm:t>
    </dgm:pt>
    <dgm:pt modelId="{03D6AAD5-5E30-4A65-9D6B-29C22051102A}" type="sibTrans" cxnId="{CBA6955C-D5FC-495B-9164-87327E252946}">
      <dgm:prSet/>
      <dgm:spPr/>
      <dgm:t>
        <a:bodyPr/>
        <a:lstStyle/>
        <a:p>
          <a:endParaRPr lang="fi-FI"/>
        </a:p>
      </dgm:t>
    </dgm:pt>
    <dgm:pt modelId="{2FC426F7-3878-44CA-BA5A-E47D04C76351}">
      <dgm:prSet phldrT="[Teksti]"/>
      <dgm:spPr/>
      <dgm:t>
        <a:bodyPr/>
        <a:lstStyle/>
        <a:p>
          <a:r>
            <a:rPr lang="fi-FI" dirty="0" smtClean="0"/>
            <a:t>Neuvottelumenettely</a:t>
          </a:r>
          <a:endParaRPr lang="fi-FI" dirty="0"/>
        </a:p>
      </dgm:t>
    </dgm:pt>
    <dgm:pt modelId="{5DEAC6E5-F253-4DDD-9312-B07B3AB4A22B}" type="parTrans" cxnId="{79420C7E-BA3D-476F-90BC-564DC279858C}">
      <dgm:prSet/>
      <dgm:spPr/>
      <dgm:t>
        <a:bodyPr/>
        <a:lstStyle/>
        <a:p>
          <a:endParaRPr lang="fi-FI"/>
        </a:p>
      </dgm:t>
    </dgm:pt>
    <dgm:pt modelId="{52501322-D209-4BAC-8349-0A1602DFC92D}" type="sibTrans" cxnId="{79420C7E-BA3D-476F-90BC-564DC279858C}">
      <dgm:prSet/>
      <dgm:spPr/>
      <dgm:t>
        <a:bodyPr/>
        <a:lstStyle/>
        <a:p>
          <a:endParaRPr lang="fi-FI"/>
        </a:p>
      </dgm:t>
    </dgm:pt>
    <dgm:pt modelId="{3B0B8E73-9046-44E6-9ACE-670E36AE0D42}">
      <dgm:prSet phldrT="[Teksti]"/>
      <dgm:spPr/>
      <dgm:t>
        <a:bodyPr/>
        <a:lstStyle/>
        <a:p>
          <a:r>
            <a:rPr lang="fi-FI" dirty="0" smtClean="0"/>
            <a:t>Vuorovaikutteisuus</a:t>
          </a:r>
          <a:endParaRPr lang="fi-FI" dirty="0"/>
        </a:p>
      </dgm:t>
    </dgm:pt>
    <dgm:pt modelId="{199965A6-FAB6-46DD-A54D-D64C2227A9BE}" type="parTrans" cxnId="{242138F8-BC01-4D97-8A39-EE0F03713352}">
      <dgm:prSet/>
      <dgm:spPr/>
      <dgm:t>
        <a:bodyPr/>
        <a:lstStyle/>
        <a:p>
          <a:endParaRPr lang="fi-FI"/>
        </a:p>
      </dgm:t>
    </dgm:pt>
    <dgm:pt modelId="{072B0C3B-44AE-4949-8F1B-C3FF1532B1BC}" type="sibTrans" cxnId="{242138F8-BC01-4D97-8A39-EE0F03713352}">
      <dgm:prSet/>
      <dgm:spPr/>
      <dgm:t>
        <a:bodyPr/>
        <a:lstStyle/>
        <a:p>
          <a:endParaRPr lang="fi-FI"/>
        </a:p>
      </dgm:t>
    </dgm:pt>
    <dgm:pt modelId="{CD701EE3-C0EC-4CEC-B549-E4089D1D6D59}">
      <dgm:prSet phldrT="[Teksti]"/>
      <dgm:spPr/>
      <dgm:t>
        <a:bodyPr/>
        <a:lstStyle/>
        <a:p>
          <a:r>
            <a:rPr lang="fi-FI" dirty="0" smtClean="0"/>
            <a:t>Kehittämistarpeet ja –haasteet</a:t>
          </a:r>
          <a:endParaRPr lang="fi-FI" dirty="0"/>
        </a:p>
      </dgm:t>
    </dgm:pt>
    <dgm:pt modelId="{9314BD67-F8ED-485A-A45D-D610F2EB27E1}" type="parTrans" cxnId="{A396D87D-8DBC-44B1-9FA8-E1FBCA575508}">
      <dgm:prSet/>
      <dgm:spPr/>
      <dgm:t>
        <a:bodyPr/>
        <a:lstStyle/>
        <a:p>
          <a:endParaRPr lang="fi-FI"/>
        </a:p>
      </dgm:t>
    </dgm:pt>
    <dgm:pt modelId="{4CB33C97-9F55-499A-974B-8FCC60523E5C}" type="sibTrans" cxnId="{A396D87D-8DBC-44B1-9FA8-E1FBCA575508}">
      <dgm:prSet/>
      <dgm:spPr/>
      <dgm:t>
        <a:bodyPr/>
        <a:lstStyle/>
        <a:p>
          <a:endParaRPr lang="fi-FI"/>
        </a:p>
      </dgm:t>
    </dgm:pt>
    <dgm:pt modelId="{3130C863-0FA9-4408-BFF9-5F738CB87D91}">
      <dgm:prSet phldrT="[Teksti]"/>
      <dgm:spPr/>
      <dgm:t>
        <a:bodyPr/>
        <a:lstStyle/>
        <a:p>
          <a:r>
            <a:rPr lang="fi-FI" dirty="0" smtClean="0"/>
            <a:t>Uusi instrumentti 2014+</a:t>
          </a:r>
          <a:endParaRPr lang="fi-FI" dirty="0"/>
        </a:p>
      </dgm:t>
    </dgm:pt>
    <dgm:pt modelId="{B4B2E644-9AE5-4C62-ACFD-952EA362986B}" type="parTrans" cxnId="{C2D94C1F-C8CA-4C71-8D83-814594062337}">
      <dgm:prSet/>
      <dgm:spPr/>
      <dgm:t>
        <a:bodyPr/>
        <a:lstStyle/>
        <a:p>
          <a:endParaRPr lang="fi-FI"/>
        </a:p>
      </dgm:t>
    </dgm:pt>
    <dgm:pt modelId="{8C5D000B-A182-41EF-BD46-A0847A7F9C9E}" type="sibTrans" cxnId="{C2D94C1F-C8CA-4C71-8D83-814594062337}">
      <dgm:prSet/>
      <dgm:spPr/>
      <dgm:t>
        <a:bodyPr/>
        <a:lstStyle/>
        <a:p>
          <a:endParaRPr lang="fi-FI"/>
        </a:p>
      </dgm:t>
    </dgm:pt>
    <dgm:pt modelId="{82AA0267-FB80-4D8B-94FF-A6CD86566137}">
      <dgm:prSet phldrT="[Teksti]"/>
      <dgm:spPr/>
      <dgm:t>
        <a:bodyPr/>
        <a:lstStyle/>
        <a:p>
          <a:r>
            <a:rPr lang="fi-FI" dirty="0" smtClean="0"/>
            <a:t>Kansallisten ja alueellisten toimien synergia  </a:t>
          </a:r>
          <a:endParaRPr lang="fi-FI" dirty="0"/>
        </a:p>
      </dgm:t>
    </dgm:pt>
    <dgm:pt modelId="{849408E6-C79C-4496-B626-CB339E7757AF}" type="parTrans" cxnId="{4BCEB16B-04A3-4559-B838-D5C841A2CAEB}">
      <dgm:prSet/>
      <dgm:spPr/>
      <dgm:t>
        <a:bodyPr/>
        <a:lstStyle/>
        <a:p>
          <a:endParaRPr lang="fi-FI"/>
        </a:p>
      </dgm:t>
    </dgm:pt>
    <dgm:pt modelId="{54BA4394-B6BB-420B-BC1F-0B3F7E0974F1}" type="sibTrans" cxnId="{4BCEB16B-04A3-4559-B838-D5C841A2CAEB}">
      <dgm:prSet/>
      <dgm:spPr/>
      <dgm:t>
        <a:bodyPr/>
        <a:lstStyle/>
        <a:p>
          <a:endParaRPr lang="fi-FI"/>
        </a:p>
      </dgm:t>
    </dgm:pt>
    <dgm:pt modelId="{6EEC2F6F-3474-4CED-A140-E3D4BB63937F}">
      <dgm:prSet phldrT="[Teksti]"/>
      <dgm:spPr/>
      <dgm:t>
        <a:bodyPr/>
        <a:lstStyle/>
        <a:p>
          <a:r>
            <a:rPr lang="fi-FI" dirty="0" smtClean="0"/>
            <a:t>Kansalliset teemat</a:t>
          </a:r>
          <a:endParaRPr lang="fi-FI" dirty="0"/>
        </a:p>
      </dgm:t>
    </dgm:pt>
    <dgm:pt modelId="{684598B6-3745-47B0-BA5E-1850BBF65D55}" type="parTrans" cxnId="{D6E95591-47B1-4692-B2D5-A3642F1B111E}">
      <dgm:prSet/>
      <dgm:spPr/>
      <dgm:t>
        <a:bodyPr/>
        <a:lstStyle/>
        <a:p>
          <a:endParaRPr lang="fi-FI"/>
        </a:p>
      </dgm:t>
    </dgm:pt>
    <dgm:pt modelId="{C22BD3BD-2341-46BD-B0C8-1C26EEDFDDCC}" type="sibTrans" cxnId="{D6E95591-47B1-4692-B2D5-A3642F1B111E}">
      <dgm:prSet/>
      <dgm:spPr/>
      <dgm:t>
        <a:bodyPr/>
        <a:lstStyle/>
        <a:p>
          <a:endParaRPr lang="fi-FI"/>
        </a:p>
      </dgm:t>
    </dgm:pt>
    <dgm:pt modelId="{8C83EE5A-D627-4131-A42B-A545FA5D4F15}">
      <dgm:prSet phldrT="[Teksti]"/>
      <dgm:spPr/>
      <dgm:t>
        <a:bodyPr/>
        <a:lstStyle/>
        <a:p>
          <a:r>
            <a:rPr lang="fi-FI" dirty="0" smtClean="0"/>
            <a:t>Osapuolten pitkäjänteinen sitoutuminen</a:t>
          </a:r>
          <a:endParaRPr lang="fi-FI" dirty="0"/>
        </a:p>
      </dgm:t>
    </dgm:pt>
    <dgm:pt modelId="{934A6D98-1B57-4945-BEFE-3E1087C953BD}" type="parTrans" cxnId="{1C5A5C1B-0B7F-41B5-9D10-D96BF684B06F}">
      <dgm:prSet/>
      <dgm:spPr/>
      <dgm:t>
        <a:bodyPr/>
        <a:lstStyle/>
        <a:p>
          <a:endParaRPr lang="fi-FI"/>
        </a:p>
      </dgm:t>
    </dgm:pt>
    <dgm:pt modelId="{33F085BE-CEF8-4CE5-A623-58BEE26A2CAC}" type="sibTrans" cxnId="{1C5A5C1B-0B7F-41B5-9D10-D96BF684B06F}">
      <dgm:prSet/>
      <dgm:spPr/>
      <dgm:t>
        <a:bodyPr/>
        <a:lstStyle/>
        <a:p>
          <a:endParaRPr lang="fi-FI"/>
        </a:p>
      </dgm:t>
    </dgm:pt>
    <dgm:pt modelId="{23586BBD-7CFB-4CA6-82A3-0CD1AD952CCA}">
      <dgm:prSet phldrT="[Teksti]"/>
      <dgm:spPr/>
      <dgm:t>
        <a:bodyPr/>
        <a:lstStyle/>
        <a:p>
          <a:r>
            <a:rPr lang="fi-FI" dirty="0" smtClean="0"/>
            <a:t>Voimavarojen kokoamisen ja kansallisen työnjaon edistäminen</a:t>
          </a:r>
          <a:endParaRPr lang="fi-FI" dirty="0"/>
        </a:p>
      </dgm:t>
    </dgm:pt>
    <dgm:pt modelId="{53F492E3-3D46-49D6-816D-B314EB355182}" type="parTrans" cxnId="{F794AD30-4DC1-48BF-AEA9-D18DC47FE345}">
      <dgm:prSet/>
      <dgm:spPr/>
      <dgm:t>
        <a:bodyPr/>
        <a:lstStyle/>
        <a:p>
          <a:endParaRPr lang="fi-FI"/>
        </a:p>
      </dgm:t>
    </dgm:pt>
    <dgm:pt modelId="{A30E321C-389F-4B33-B53B-554B39940DCE}" type="sibTrans" cxnId="{F794AD30-4DC1-48BF-AEA9-D18DC47FE345}">
      <dgm:prSet/>
      <dgm:spPr/>
      <dgm:t>
        <a:bodyPr/>
        <a:lstStyle/>
        <a:p>
          <a:endParaRPr lang="fi-FI"/>
        </a:p>
      </dgm:t>
    </dgm:pt>
    <dgm:pt modelId="{8E43DB72-8C21-4ED9-AC2F-0BB6220689B8}" type="pres">
      <dgm:prSet presAssocID="{F393C342-78F1-4B36-916A-DEE4841CC7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C9CCC28-B38F-4C0D-AE51-A17A52D785D4}" type="pres">
      <dgm:prSet presAssocID="{2085FA93-D434-4562-8334-89747268B839}" presName="composite" presStyleCnt="0"/>
      <dgm:spPr/>
    </dgm:pt>
    <dgm:pt modelId="{ABBA15C7-1590-412F-BCA6-988C500CA184}" type="pres">
      <dgm:prSet presAssocID="{2085FA93-D434-4562-8334-89747268B83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6519C07-5E18-490A-ACFD-4395BD6E1B97}" type="pres">
      <dgm:prSet presAssocID="{2085FA93-D434-4562-8334-89747268B83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D35775F-4560-48A4-BA67-E0649BD6AE5A}" type="pres">
      <dgm:prSet presAssocID="{134FD645-7064-4524-9A2D-84D5E03CC561}" presName="space" presStyleCnt="0"/>
      <dgm:spPr/>
    </dgm:pt>
    <dgm:pt modelId="{4E0E1CC0-13A6-47A8-9FFF-71BB43ADACE3}" type="pres">
      <dgm:prSet presAssocID="{2FC426F7-3878-44CA-BA5A-E47D04C76351}" presName="composite" presStyleCnt="0"/>
      <dgm:spPr/>
    </dgm:pt>
    <dgm:pt modelId="{8FE4EEEB-0375-4F26-892D-5620B444A880}" type="pres">
      <dgm:prSet presAssocID="{2FC426F7-3878-44CA-BA5A-E47D04C763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914E88F-43D5-4D33-A3DE-98771135A2A4}" type="pres">
      <dgm:prSet presAssocID="{2FC426F7-3878-44CA-BA5A-E47D04C7635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B12B2B6-77D1-44CA-BF35-95B9B19C6028}" type="pres">
      <dgm:prSet presAssocID="{52501322-D209-4BAC-8349-0A1602DFC92D}" presName="space" presStyleCnt="0"/>
      <dgm:spPr/>
    </dgm:pt>
    <dgm:pt modelId="{87300844-7F6A-418E-9BC7-3B45AD223B7D}" type="pres">
      <dgm:prSet presAssocID="{3130C863-0FA9-4408-BFF9-5F738CB87D91}" presName="composite" presStyleCnt="0"/>
      <dgm:spPr/>
    </dgm:pt>
    <dgm:pt modelId="{685E4639-2026-47C8-8E2A-F4E9CF7A0BC0}" type="pres">
      <dgm:prSet presAssocID="{3130C863-0FA9-4408-BFF9-5F738CB87D9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D70DBB7-2354-48A6-AA64-D76DFACED0AC}" type="pres">
      <dgm:prSet presAssocID="{3130C863-0FA9-4408-BFF9-5F738CB87D9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9420C7E-BA3D-476F-90BC-564DC279858C}" srcId="{F393C342-78F1-4B36-916A-DEE4841CC7B8}" destId="{2FC426F7-3878-44CA-BA5A-E47D04C76351}" srcOrd="1" destOrd="0" parTransId="{5DEAC6E5-F253-4DDD-9312-B07B3AB4A22B}" sibTransId="{52501322-D209-4BAC-8349-0A1602DFC92D}"/>
    <dgm:cxn modelId="{779C6946-55E9-43AE-9282-6151F96ADEDC}" type="presOf" srcId="{6EEC2F6F-3474-4CED-A140-E3D4BB63937F}" destId="{FD70DBB7-2354-48A6-AA64-D76DFACED0AC}" srcOrd="0" destOrd="1" presId="urn:microsoft.com/office/officeart/2005/8/layout/hList1"/>
    <dgm:cxn modelId="{51B4273A-8F45-4502-8E86-415A8575C5AB}" type="presOf" srcId="{CD701EE3-C0EC-4CEC-B549-E4089D1D6D59}" destId="{8914E88F-43D5-4D33-A3DE-98771135A2A4}" srcOrd="0" destOrd="1" presId="urn:microsoft.com/office/officeart/2005/8/layout/hList1"/>
    <dgm:cxn modelId="{496F4622-2F8D-4A47-A429-CD73BEC69338}" type="presOf" srcId="{3130C863-0FA9-4408-BFF9-5F738CB87D91}" destId="{685E4639-2026-47C8-8E2A-F4E9CF7A0BC0}" srcOrd="0" destOrd="0" presId="urn:microsoft.com/office/officeart/2005/8/layout/hList1"/>
    <dgm:cxn modelId="{C2D94C1F-C8CA-4C71-8D83-814594062337}" srcId="{F393C342-78F1-4B36-916A-DEE4841CC7B8}" destId="{3130C863-0FA9-4408-BFF9-5F738CB87D91}" srcOrd="2" destOrd="0" parTransId="{B4B2E644-9AE5-4C62-ACFD-952EA362986B}" sibTransId="{8C5D000B-A182-41EF-BD46-A0847A7F9C9E}"/>
    <dgm:cxn modelId="{D6E95591-47B1-4692-B2D5-A3642F1B111E}" srcId="{3130C863-0FA9-4408-BFF9-5F738CB87D91}" destId="{6EEC2F6F-3474-4CED-A140-E3D4BB63937F}" srcOrd="1" destOrd="0" parTransId="{684598B6-3745-47B0-BA5E-1850BBF65D55}" sibTransId="{C22BD3BD-2341-46BD-B0C8-1C26EEDFDDCC}"/>
    <dgm:cxn modelId="{759EEFC0-D2E3-4E9E-ACDA-5ABB09C5E998}" type="presOf" srcId="{3B0B8E73-9046-44E6-9ACE-670E36AE0D42}" destId="{8914E88F-43D5-4D33-A3DE-98771135A2A4}" srcOrd="0" destOrd="0" presId="urn:microsoft.com/office/officeart/2005/8/layout/hList1"/>
    <dgm:cxn modelId="{E333BAC4-1CD8-4D9D-ACAB-56FEF8B63F4E}" type="presOf" srcId="{E3876245-6A2C-4557-8502-516DC7E6FE0F}" destId="{66519C07-5E18-490A-ACFD-4395BD6E1B97}" srcOrd="0" destOrd="0" presId="urn:microsoft.com/office/officeart/2005/8/layout/hList1"/>
    <dgm:cxn modelId="{3E162EDB-534F-47BF-9121-268D06115C40}" type="presOf" srcId="{F393C342-78F1-4B36-916A-DEE4841CC7B8}" destId="{8E43DB72-8C21-4ED9-AC2F-0BB6220689B8}" srcOrd="0" destOrd="0" presId="urn:microsoft.com/office/officeart/2005/8/layout/hList1"/>
    <dgm:cxn modelId="{4BCEB16B-04A3-4559-B838-D5C841A2CAEB}" srcId="{3130C863-0FA9-4408-BFF9-5F738CB87D91}" destId="{82AA0267-FB80-4D8B-94FF-A6CD86566137}" srcOrd="0" destOrd="0" parTransId="{849408E6-C79C-4496-B626-CB339E7757AF}" sibTransId="{54BA4394-B6BB-420B-BC1F-0B3F7E0974F1}"/>
    <dgm:cxn modelId="{4D4A7566-F0BC-4B48-A173-AA44A83A932A}" type="presOf" srcId="{82AA0267-FB80-4D8B-94FF-A6CD86566137}" destId="{FD70DBB7-2354-48A6-AA64-D76DFACED0AC}" srcOrd="0" destOrd="0" presId="urn:microsoft.com/office/officeart/2005/8/layout/hList1"/>
    <dgm:cxn modelId="{A396D87D-8DBC-44B1-9FA8-E1FBCA575508}" srcId="{2FC426F7-3878-44CA-BA5A-E47D04C76351}" destId="{CD701EE3-C0EC-4CEC-B549-E4089D1D6D59}" srcOrd="1" destOrd="0" parTransId="{9314BD67-F8ED-485A-A45D-D610F2EB27E1}" sibTransId="{4CB33C97-9F55-499A-974B-8FCC60523E5C}"/>
    <dgm:cxn modelId="{7626F335-B0D5-4B6A-B003-F5306B186795}" type="presOf" srcId="{8C83EE5A-D627-4131-A42B-A545FA5D4F15}" destId="{66519C07-5E18-490A-ACFD-4395BD6E1B97}" srcOrd="0" destOrd="2" presId="urn:microsoft.com/office/officeart/2005/8/layout/hList1"/>
    <dgm:cxn modelId="{1C5A5C1B-0B7F-41B5-9D10-D96BF684B06F}" srcId="{2085FA93-D434-4562-8334-89747268B839}" destId="{8C83EE5A-D627-4131-A42B-A545FA5D4F15}" srcOrd="2" destOrd="0" parTransId="{934A6D98-1B57-4945-BEFE-3E1087C953BD}" sibTransId="{33F085BE-CEF8-4CE5-A623-58BEE26A2CAC}"/>
    <dgm:cxn modelId="{242138F8-BC01-4D97-8A39-EE0F03713352}" srcId="{2FC426F7-3878-44CA-BA5A-E47D04C76351}" destId="{3B0B8E73-9046-44E6-9ACE-670E36AE0D42}" srcOrd="0" destOrd="0" parTransId="{199965A6-FAB6-46DD-A54D-D64C2227A9BE}" sibTransId="{072B0C3B-44AE-4949-8F1B-C3FF1532B1BC}"/>
    <dgm:cxn modelId="{98192BC1-0E6C-409F-A2D0-7BF6B376AE40}" type="presOf" srcId="{2FC426F7-3878-44CA-BA5A-E47D04C76351}" destId="{8FE4EEEB-0375-4F26-892D-5620B444A880}" srcOrd="0" destOrd="0" presId="urn:microsoft.com/office/officeart/2005/8/layout/hList1"/>
    <dgm:cxn modelId="{99F1BE95-4CE8-4310-BCF3-8D2F5F6B612C}" type="presOf" srcId="{D89AD812-B2DC-44DF-B28E-B30D7C9E49A7}" destId="{66519C07-5E18-490A-ACFD-4395BD6E1B97}" srcOrd="0" destOrd="1" presId="urn:microsoft.com/office/officeart/2005/8/layout/hList1"/>
    <dgm:cxn modelId="{7360D657-27D3-45A0-9E63-B5BBFE407578}" type="presOf" srcId="{2085FA93-D434-4562-8334-89747268B839}" destId="{ABBA15C7-1590-412F-BCA6-988C500CA184}" srcOrd="0" destOrd="0" presId="urn:microsoft.com/office/officeart/2005/8/layout/hList1"/>
    <dgm:cxn modelId="{48655952-6083-4B94-BEB9-27A1DC7FD193}" srcId="{2085FA93-D434-4562-8334-89747268B839}" destId="{E3876245-6A2C-4557-8502-516DC7E6FE0F}" srcOrd="0" destOrd="0" parTransId="{8EB2E83F-29A6-4E88-BAF6-4E266EFF3FF0}" sibTransId="{0B890037-04CB-4AE6-9DA0-718EA6A90BFE}"/>
    <dgm:cxn modelId="{F01CF48B-2EF6-46A6-B4B1-CFE4C93332AD}" srcId="{F393C342-78F1-4B36-916A-DEE4841CC7B8}" destId="{2085FA93-D434-4562-8334-89747268B839}" srcOrd="0" destOrd="0" parTransId="{A5263632-090F-4848-9B7F-B39314DDFC9F}" sibTransId="{134FD645-7064-4524-9A2D-84D5E03CC561}"/>
    <dgm:cxn modelId="{CBA6955C-D5FC-495B-9164-87327E252946}" srcId="{2085FA93-D434-4562-8334-89747268B839}" destId="{D89AD812-B2DC-44DF-B28E-B30D7C9E49A7}" srcOrd="1" destOrd="0" parTransId="{362CAC41-3C64-4CB1-BDA6-BD8B770D8B8C}" sibTransId="{03D6AAD5-5E30-4A65-9D6B-29C22051102A}"/>
    <dgm:cxn modelId="{F794AD30-4DC1-48BF-AEA9-D18DC47FE345}" srcId="{2FC426F7-3878-44CA-BA5A-E47D04C76351}" destId="{23586BBD-7CFB-4CA6-82A3-0CD1AD952CCA}" srcOrd="2" destOrd="0" parTransId="{53F492E3-3D46-49D6-816D-B314EB355182}" sibTransId="{A30E321C-389F-4B33-B53B-554B39940DCE}"/>
    <dgm:cxn modelId="{E62C6AEF-1AAB-4742-BAB8-010AFA41B98A}" type="presOf" srcId="{23586BBD-7CFB-4CA6-82A3-0CD1AD952CCA}" destId="{8914E88F-43D5-4D33-A3DE-98771135A2A4}" srcOrd="0" destOrd="2" presId="urn:microsoft.com/office/officeart/2005/8/layout/hList1"/>
    <dgm:cxn modelId="{CA7F7692-1A2B-4EB0-910E-42A582CED601}" type="presParOf" srcId="{8E43DB72-8C21-4ED9-AC2F-0BB6220689B8}" destId="{9C9CCC28-B38F-4C0D-AE51-A17A52D785D4}" srcOrd="0" destOrd="0" presId="urn:microsoft.com/office/officeart/2005/8/layout/hList1"/>
    <dgm:cxn modelId="{679EE89E-A4FB-48B6-B94F-3999009CA913}" type="presParOf" srcId="{9C9CCC28-B38F-4C0D-AE51-A17A52D785D4}" destId="{ABBA15C7-1590-412F-BCA6-988C500CA184}" srcOrd="0" destOrd="0" presId="urn:microsoft.com/office/officeart/2005/8/layout/hList1"/>
    <dgm:cxn modelId="{49CCFF03-F248-4BF8-B11E-EF6ABA024A79}" type="presParOf" srcId="{9C9CCC28-B38F-4C0D-AE51-A17A52D785D4}" destId="{66519C07-5E18-490A-ACFD-4395BD6E1B97}" srcOrd="1" destOrd="0" presId="urn:microsoft.com/office/officeart/2005/8/layout/hList1"/>
    <dgm:cxn modelId="{D27DAA81-2112-4672-88EE-05397F1E6410}" type="presParOf" srcId="{8E43DB72-8C21-4ED9-AC2F-0BB6220689B8}" destId="{ED35775F-4560-48A4-BA67-E0649BD6AE5A}" srcOrd="1" destOrd="0" presId="urn:microsoft.com/office/officeart/2005/8/layout/hList1"/>
    <dgm:cxn modelId="{2BF6A92A-7E37-4222-8EA5-E9CD8F9B8C0F}" type="presParOf" srcId="{8E43DB72-8C21-4ED9-AC2F-0BB6220689B8}" destId="{4E0E1CC0-13A6-47A8-9FFF-71BB43ADACE3}" srcOrd="2" destOrd="0" presId="urn:microsoft.com/office/officeart/2005/8/layout/hList1"/>
    <dgm:cxn modelId="{7B9FFE49-9F1E-4FFA-AF3C-B7700FB28AC8}" type="presParOf" srcId="{4E0E1CC0-13A6-47A8-9FFF-71BB43ADACE3}" destId="{8FE4EEEB-0375-4F26-892D-5620B444A880}" srcOrd="0" destOrd="0" presId="urn:microsoft.com/office/officeart/2005/8/layout/hList1"/>
    <dgm:cxn modelId="{97134E0F-9D75-46A2-997D-453914358FB4}" type="presParOf" srcId="{4E0E1CC0-13A6-47A8-9FFF-71BB43ADACE3}" destId="{8914E88F-43D5-4D33-A3DE-98771135A2A4}" srcOrd="1" destOrd="0" presId="urn:microsoft.com/office/officeart/2005/8/layout/hList1"/>
    <dgm:cxn modelId="{C8FC6168-A897-4074-B773-8AF865B4B541}" type="presParOf" srcId="{8E43DB72-8C21-4ED9-AC2F-0BB6220689B8}" destId="{0B12B2B6-77D1-44CA-BF35-95B9B19C6028}" srcOrd="3" destOrd="0" presId="urn:microsoft.com/office/officeart/2005/8/layout/hList1"/>
    <dgm:cxn modelId="{ED51A183-3226-4478-BA67-46B4C7B34819}" type="presParOf" srcId="{8E43DB72-8C21-4ED9-AC2F-0BB6220689B8}" destId="{87300844-7F6A-418E-9BC7-3B45AD223B7D}" srcOrd="4" destOrd="0" presId="urn:microsoft.com/office/officeart/2005/8/layout/hList1"/>
    <dgm:cxn modelId="{8B354AAB-89EE-41F9-9E8D-9471AE46EA8D}" type="presParOf" srcId="{87300844-7F6A-418E-9BC7-3B45AD223B7D}" destId="{685E4639-2026-47C8-8E2A-F4E9CF7A0BC0}" srcOrd="0" destOrd="0" presId="urn:microsoft.com/office/officeart/2005/8/layout/hList1"/>
    <dgm:cxn modelId="{E3AF385E-CD74-47B9-8C9A-12D488CF7942}" type="presParOf" srcId="{87300844-7F6A-418E-9BC7-3B45AD223B7D}" destId="{FD70DBB7-2354-48A6-AA64-D76DFACED0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AA283-B7BB-40AA-968A-ED691AAA522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7F4438B-335D-4322-BD0E-F66E57C65FCA}">
      <dgm:prSet phldrT="[Teksti]" custT="1"/>
      <dgm:spPr/>
      <dgm:t>
        <a:bodyPr/>
        <a:lstStyle/>
        <a:p>
          <a:endParaRPr lang="fi-FI" sz="1600" dirty="0" smtClean="0"/>
        </a:p>
        <a:p>
          <a:r>
            <a:rPr lang="fi-FI" sz="1600" dirty="0" smtClean="0">
              <a:latin typeface="Arial Rounded MT Bold" pitchFamily="34" charset="0"/>
            </a:rPr>
            <a:t>Uudet kärjet</a:t>
          </a:r>
        </a:p>
        <a:p>
          <a:r>
            <a:rPr lang="fi-FI" sz="1600" dirty="0" smtClean="0">
              <a:latin typeface="Arial Rounded MT Bold" pitchFamily="34" charset="0"/>
            </a:rPr>
            <a:t>Perinteiset toimialat</a:t>
          </a:r>
        </a:p>
      </dgm:t>
    </dgm:pt>
    <dgm:pt modelId="{BCD65248-C2E7-4834-A294-5F3407403E7D}" type="parTrans" cxnId="{9B4073F5-5A0A-4037-8C9B-2D0AAE8915D9}">
      <dgm:prSet/>
      <dgm:spPr/>
      <dgm:t>
        <a:bodyPr/>
        <a:lstStyle/>
        <a:p>
          <a:endParaRPr lang="fi-FI"/>
        </a:p>
      </dgm:t>
    </dgm:pt>
    <dgm:pt modelId="{2246F4F7-FDD9-4662-B6AB-6725EBF3403B}" type="sibTrans" cxnId="{9B4073F5-5A0A-4037-8C9B-2D0AAE8915D9}">
      <dgm:prSet/>
      <dgm:spPr/>
      <dgm:t>
        <a:bodyPr/>
        <a:lstStyle/>
        <a:p>
          <a:endParaRPr lang="fi-FI"/>
        </a:p>
      </dgm:t>
    </dgm:pt>
    <dgm:pt modelId="{29672186-D28A-4A28-A211-F7EA60445DCA}">
      <dgm:prSet phldrT="[Teksti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i-FI" sz="1600" dirty="0" smtClean="0">
              <a:latin typeface="Arial Rounded MT Bold" pitchFamily="34" charset="0"/>
            </a:rPr>
            <a:t>Koulutus</a:t>
          </a:r>
        </a:p>
        <a:p>
          <a:r>
            <a:rPr lang="fi-FI" sz="1600" dirty="0" smtClean="0">
              <a:latin typeface="Arial Rounded MT Bold" pitchFamily="34" charset="0"/>
            </a:rPr>
            <a:t>Tutkimus</a:t>
          </a:r>
        </a:p>
        <a:p>
          <a:r>
            <a:rPr lang="fi-FI" sz="1600" dirty="0" smtClean="0">
              <a:latin typeface="Arial Rounded MT Bold" pitchFamily="34" charset="0"/>
            </a:rPr>
            <a:t>Innovaatioympäristöt</a:t>
          </a:r>
          <a:endParaRPr lang="fi-FI" sz="1600" dirty="0">
            <a:latin typeface="Arial Rounded MT Bold" pitchFamily="34" charset="0"/>
          </a:endParaRPr>
        </a:p>
      </dgm:t>
    </dgm:pt>
    <dgm:pt modelId="{6F28E75D-70DB-4B57-83C9-E7BB5CDC9618}" type="parTrans" cxnId="{60367383-5D84-49E9-B990-8A5FDFFAC546}">
      <dgm:prSet/>
      <dgm:spPr/>
      <dgm:t>
        <a:bodyPr/>
        <a:lstStyle/>
        <a:p>
          <a:endParaRPr lang="fi-FI"/>
        </a:p>
      </dgm:t>
    </dgm:pt>
    <dgm:pt modelId="{8738948E-1718-47CE-8C33-55E58F009D74}" type="sibTrans" cxnId="{60367383-5D84-49E9-B990-8A5FDFFAC546}">
      <dgm:prSet/>
      <dgm:spPr/>
      <dgm:t>
        <a:bodyPr/>
        <a:lstStyle/>
        <a:p>
          <a:endParaRPr lang="fi-FI"/>
        </a:p>
      </dgm:t>
    </dgm:pt>
    <dgm:pt modelId="{56D7CA32-C292-4850-95BA-E2950B4E211D}">
      <dgm:prSet phldrT="[Teksti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fi-FI" sz="1600" dirty="0" smtClean="0">
              <a:latin typeface="Arial Rounded MT Bold" pitchFamily="34" charset="0"/>
            </a:rPr>
            <a:t>Sivistyspalvelut </a:t>
          </a:r>
        </a:p>
        <a:p>
          <a:r>
            <a:rPr lang="fi-FI" sz="1600" dirty="0" smtClean="0">
              <a:latin typeface="Arial Rounded MT Bold" pitchFamily="34" charset="0"/>
            </a:rPr>
            <a:t>Sosiaali- ja terveyspalvelut</a:t>
          </a:r>
        </a:p>
        <a:p>
          <a:r>
            <a:rPr lang="fi-FI" sz="1600" dirty="0" smtClean="0">
              <a:latin typeface="Arial Rounded MT Bold" pitchFamily="34" charset="0"/>
            </a:rPr>
            <a:t>Fyysinen ympäristö</a:t>
          </a:r>
          <a:endParaRPr lang="fi-FI" sz="1600" dirty="0">
            <a:latin typeface="Arial Rounded MT Bold" pitchFamily="34" charset="0"/>
          </a:endParaRPr>
        </a:p>
      </dgm:t>
    </dgm:pt>
    <dgm:pt modelId="{AC43286F-5FBA-4043-B3AE-4230A81C917C}" type="parTrans" cxnId="{C4BCBA31-8718-43F1-A8D5-7B0BAEA188FD}">
      <dgm:prSet/>
      <dgm:spPr/>
      <dgm:t>
        <a:bodyPr/>
        <a:lstStyle/>
        <a:p>
          <a:endParaRPr lang="fi-FI"/>
        </a:p>
      </dgm:t>
    </dgm:pt>
    <dgm:pt modelId="{684E9941-0E08-4EC6-A733-74FB55F5F12E}" type="sibTrans" cxnId="{C4BCBA31-8718-43F1-A8D5-7B0BAEA188FD}">
      <dgm:prSet/>
      <dgm:spPr/>
      <dgm:t>
        <a:bodyPr/>
        <a:lstStyle/>
        <a:p>
          <a:endParaRPr lang="fi-FI"/>
        </a:p>
      </dgm:t>
    </dgm:pt>
    <dgm:pt modelId="{118C96CF-F03F-4CD0-9581-DB7655922F81}" type="pres">
      <dgm:prSet presAssocID="{6EAAA283-B7BB-40AA-968A-ED691AAA5228}" presName="Name0" presStyleCnt="0">
        <dgm:presLayoutVars>
          <dgm:dir/>
          <dgm:animLvl val="lvl"/>
          <dgm:resizeHandles val="exact"/>
        </dgm:presLayoutVars>
      </dgm:prSet>
      <dgm:spPr/>
    </dgm:pt>
    <dgm:pt modelId="{BFEE20B4-B79F-4A72-B205-D51F60409251}" type="pres">
      <dgm:prSet presAssocID="{77F4438B-335D-4322-BD0E-F66E57C65FCA}" presName="Name8" presStyleCnt="0"/>
      <dgm:spPr/>
    </dgm:pt>
    <dgm:pt modelId="{C222225C-804F-4E7A-ABFA-6F5B8329AF5E}" type="pres">
      <dgm:prSet presAssocID="{77F4438B-335D-4322-BD0E-F66E57C65FCA}" presName="level" presStyleLbl="node1" presStyleIdx="0" presStyleCnt="3" custScaleY="7470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4102F67-199C-4708-91E8-0DF3CFE10791}" type="pres">
      <dgm:prSet presAssocID="{77F4438B-335D-4322-BD0E-F66E57C65F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73A3B13-5423-4F7F-903F-123AF563EE17}" type="pres">
      <dgm:prSet presAssocID="{29672186-D28A-4A28-A211-F7EA60445DCA}" presName="Name8" presStyleCnt="0"/>
      <dgm:spPr/>
    </dgm:pt>
    <dgm:pt modelId="{61191C38-A176-4C4C-B09E-440AB1F573BF}" type="pres">
      <dgm:prSet presAssocID="{29672186-D28A-4A28-A211-F7EA60445DCA}" presName="level" presStyleLbl="node1" presStyleIdx="1" presStyleCnt="3" custScaleY="58937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E03165-3EB3-4325-A314-9CE4CAF1A040}" type="pres">
      <dgm:prSet presAssocID="{29672186-D28A-4A28-A211-F7EA60445D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D48C5C3-88DB-4F16-B955-60E8243ECE2A}" type="pres">
      <dgm:prSet presAssocID="{56D7CA32-C292-4850-95BA-E2950B4E211D}" presName="Name8" presStyleCnt="0"/>
      <dgm:spPr/>
    </dgm:pt>
    <dgm:pt modelId="{4F8580C7-2DA5-42E2-9697-C3621CBE64C9}" type="pres">
      <dgm:prSet presAssocID="{56D7CA32-C292-4850-95BA-E2950B4E211D}" presName="level" presStyleLbl="node1" presStyleIdx="2" presStyleCnt="3" custScaleY="56677" custLinFactNeighborX="-2748" custLinFactNeighborY="28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E639DC-7970-4BC9-9941-8569E8BF132D}" type="pres">
      <dgm:prSet presAssocID="{56D7CA32-C292-4850-95BA-E2950B4E21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3DE41A3-EECF-4164-9A77-CE408F872CDC}" type="presOf" srcId="{56D7CA32-C292-4850-95BA-E2950B4E211D}" destId="{4F8580C7-2DA5-42E2-9697-C3621CBE64C9}" srcOrd="0" destOrd="0" presId="urn:microsoft.com/office/officeart/2005/8/layout/pyramid1"/>
    <dgm:cxn modelId="{E4C78B12-012A-4A64-A5E1-D4A7F910D26E}" type="presOf" srcId="{56D7CA32-C292-4850-95BA-E2950B4E211D}" destId="{56E639DC-7970-4BC9-9941-8569E8BF132D}" srcOrd="1" destOrd="0" presId="urn:microsoft.com/office/officeart/2005/8/layout/pyramid1"/>
    <dgm:cxn modelId="{FFC449FB-A477-4835-86AB-D9272CF56A34}" type="presOf" srcId="{29672186-D28A-4A28-A211-F7EA60445DCA}" destId="{F4E03165-3EB3-4325-A314-9CE4CAF1A040}" srcOrd="1" destOrd="0" presId="urn:microsoft.com/office/officeart/2005/8/layout/pyramid1"/>
    <dgm:cxn modelId="{D087B904-4890-4B66-BFD2-F0752CE6B358}" type="presOf" srcId="{77F4438B-335D-4322-BD0E-F66E57C65FCA}" destId="{C222225C-804F-4E7A-ABFA-6F5B8329AF5E}" srcOrd="0" destOrd="0" presId="urn:microsoft.com/office/officeart/2005/8/layout/pyramid1"/>
    <dgm:cxn modelId="{9B4073F5-5A0A-4037-8C9B-2D0AAE8915D9}" srcId="{6EAAA283-B7BB-40AA-968A-ED691AAA5228}" destId="{77F4438B-335D-4322-BD0E-F66E57C65FCA}" srcOrd="0" destOrd="0" parTransId="{BCD65248-C2E7-4834-A294-5F3407403E7D}" sibTransId="{2246F4F7-FDD9-4662-B6AB-6725EBF3403B}"/>
    <dgm:cxn modelId="{C4BCBA31-8718-43F1-A8D5-7B0BAEA188FD}" srcId="{6EAAA283-B7BB-40AA-968A-ED691AAA5228}" destId="{56D7CA32-C292-4850-95BA-E2950B4E211D}" srcOrd="2" destOrd="0" parTransId="{AC43286F-5FBA-4043-B3AE-4230A81C917C}" sibTransId="{684E9941-0E08-4EC6-A733-74FB55F5F12E}"/>
    <dgm:cxn modelId="{AD89AB84-3DA4-4540-AA46-20170409686C}" type="presOf" srcId="{29672186-D28A-4A28-A211-F7EA60445DCA}" destId="{61191C38-A176-4C4C-B09E-440AB1F573BF}" srcOrd="0" destOrd="0" presId="urn:microsoft.com/office/officeart/2005/8/layout/pyramid1"/>
    <dgm:cxn modelId="{C7761D5A-D17E-44F4-8E0A-B3CD6D98B895}" type="presOf" srcId="{6EAAA283-B7BB-40AA-968A-ED691AAA5228}" destId="{118C96CF-F03F-4CD0-9581-DB7655922F81}" srcOrd="0" destOrd="0" presId="urn:microsoft.com/office/officeart/2005/8/layout/pyramid1"/>
    <dgm:cxn modelId="{60367383-5D84-49E9-B990-8A5FDFFAC546}" srcId="{6EAAA283-B7BB-40AA-968A-ED691AAA5228}" destId="{29672186-D28A-4A28-A211-F7EA60445DCA}" srcOrd="1" destOrd="0" parTransId="{6F28E75D-70DB-4B57-83C9-E7BB5CDC9618}" sibTransId="{8738948E-1718-47CE-8C33-55E58F009D74}"/>
    <dgm:cxn modelId="{1BB01A1F-CDB9-4E7C-BB9A-C67745AE7D19}" type="presOf" srcId="{77F4438B-335D-4322-BD0E-F66E57C65FCA}" destId="{94102F67-199C-4708-91E8-0DF3CFE10791}" srcOrd="1" destOrd="0" presId="urn:microsoft.com/office/officeart/2005/8/layout/pyramid1"/>
    <dgm:cxn modelId="{3A389880-3396-4BA3-B709-EA636C0288D4}" type="presParOf" srcId="{118C96CF-F03F-4CD0-9581-DB7655922F81}" destId="{BFEE20B4-B79F-4A72-B205-D51F60409251}" srcOrd="0" destOrd="0" presId="urn:microsoft.com/office/officeart/2005/8/layout/pyramid1"/>
    <dgm:cxn modelId="{BDCC6B6A-FD1A-40FD-870F-9ADC0624CA42}" type="presParOf" srcId="{BFEE20B4-B79F-4A72-B205-D51F60409251}" destId="{C222225C-804F-4E7A-ABFA-6F5B8329AF5E}" srcOrd="0" destOrd="0" presId="urn:microsoft.com/office/officeart/2005/8/layout/pyramid1"/>
    <dgm:cxn modelId="{855AE38A-5AE5-4F45-B1FA-4564EE4E637F}" type="presParOf" srcId="{BFEE20B4-B79F-4A72-B205-D51F60409251}" destId="{94102F67-199C-4708-91E8-0DF3CFE10791}" srcOrd="1" destOrd="0" presId="urn:microsoft.com/office/officeart/2005/8/layout/pyramid1"/>
    <dgm:cxn modelId="{EBA729EB-0863-40F7-9390-137E7CE1163D}" type="presParOf" srcId="{118C96CF-F03F-4CD0-9581-DB7655922F81}" destId="{273A3B13-5423-4F7F-903F-123AF563EE17}" srcOrd="1" destOrd="0" presId="urn:microsoft.com/office/officeart/2005/8/layout/pyramid1"/>
    <dgm:cxn modelId="{96AEAC88-D5C3-40EC-9720-18353ADF3FAF}" type="presParOf" srcId="{273A3B13-5423-4F7F-903F-123AF563EE17}" destId="{61191C38-A176-4C4C-B09E-440AB1F573BF}" srcOrd="0" destOrd="0" presId="urn:microsoft.com/office/officeart/2005/8/layout/pyramid1"/>
    <dgm:cxn modelId="{5A1D34E0-F14E-4C0D-BB3F-2F87B23F957C}" type="presParOf" srcId="{273A3B13-5423-4F7F-903F-123AF563EE17}" destId="{F4E03165-3EB3-4325-A314-9CE4CAF1A040}" srcOrd="1" destOrd="0" presId="urn:microsoft.com/office/officeart/2005/8/layout/pyramid1"/>
    <dgm:cxn modelId="{84AA02A7-5A67-466F-A367-CC45C6B30FC8}" type="presParOf" srcId="{118C96CF-F03F-4CD0-9581-DB7655922F81}" destId="{4D48C5C3-88DB-4F16-B955-60E8243ECE2A}" srcOrd="2" destOrd="0" presId="urn:microsoft.com/office/officeart/2005/8/layout/pyramid1"/>
    <dgm:cxn modelId="{2CFB9A22-1353-4F17-9704-961605665BFE}" type="presParOf" srcId="{4D48C5C3-88DB-4F16-B955-60E8243ECE2A}" destId="{4F8580C7-2DA5-42E2-9697-C3621CBE64C9}" srcOrd="0" destOrd="0" presId="urn:microsoft.com/office/officeart/2005/8/layout/pyramid1"/>
    <dgm:cxn modelId="{69334E99-3DC0-44EE-B0C2-E2D3BBB82BC2}" type="presParOf" srcId="{4D48C5C3-88DB-4F16-B955-60E8243ECE2A}" destId="{56E639DC-7970-4BC9-9941-8569E8BF13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A15C7-1590-412F-BCA6-988C500CA184}">
      <dsp:nvSpPr>
        <dsp:cNvPr id="0" name=""/>
        <dsp:cNvSpPr/>
      </dsp:nvSpPr>
      <dsp:spPr>
        <a:xfrm>
          <a:off x="2632" y="761502"/>
          <a:ext cx="2566950" cy="66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Kasvusopimukset</a:t>
          </a:r>
          <a:endParaRPr lang="fi-FI" sz="1900" kern="1200" dirty="0"/>
        </a:p>
      </dsp:txBody>
      <dsp:txXfrm>
        <a:off x="2632" y="761502"/>
        <a:ext cx="2566950" cy="667095"/>
      </dsp:txXfrm>
    </dsp:sp>
    <dsp:sp modelId="{66519C07-5E18-490A-ACFD-4395BD6E1B97}">
      <dsp:nvSpPr>
        <dsp:cNvPr id="0" name=""/>
        <dsp:cNvSpPr/>
      </dsp:nvSpPr>
      <dsp:spPr>
        <a:xfrm>
          <a:off x="2632" y="1428597"/>
          <a:ext cx="2566950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Strategiset painopistevalinnat</a:t>
          </a:r>
          <a:endParaRPr lang="fi-FI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Uudet sisällöt</a:t>
          </a:r>
          <a:endParaRPr lang="fi-FI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Osapuolten pitkäjänteinen sitoutuminen</a:t>
          </a:r>
          <a:endParaRPr lang="fi-FI" sz="1900" kern="1200" dirty="0"/>
        </a:p>
      </dsp:txBody>
      <dsp:txXfrm>
        <a:off x="2632" y="1428597"/>
        <a:ext cx="2566950" cy="2346974"/>
      </dsp:txXfrm>
    </dsp:sp>
    <dsp:sp modelId="{8FE4EEEB-0375-4F26-892D-5620B444A880}">
      <dsp:nvSpPr>
        <dsp:cNvPr id="0" name=""/>
        <dsp:cNvSpPr/>
      </dsp:nvSpPr>
      <dsp:spPr>
        <a:xfrm>
          <a:off x="2928955" y="761502"/>
          <a:ext cx="2566950" cy="66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Neuvottelumenettely</a:t>
          </a:r>
          <a:endParaRPr lang="fi-FI" sz="1900" kern="1200" dirty="0"/>
        </a:p>
      </dsp:txBody>
      <dsp:txXfrm>
        <a:off x="2928955" y="761502"/>
        <a:ext cx="2566950" cy="667095"/>
      </dsp:txXfrm>
    </dsp:sp>
    <dsp:sp modelId="{8914E88F-43D5-4D33-A3DE-98771135A2A4}">
      <dsp:nvSpPr>
        <dsp:cNvPr id="0" name=""/>
        <dsp:cNvSpPr/>
      </dsp:nvSpPr>
      <dsp:spPr>
        <a:xfrm>
          <a:off x="2928955" y="1428597"/>
          <a:ext cx="2566950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Vuorovaikutteisuus</a:t>
          </a:r>
          <a:endParaRPr lang="fi-FI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Kehittämistarpeet ja –haasteet</a:t>
          </a:r>
          <a:endParaRPr lang="fi-FI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Voimavarojen kokoamisen ja kansallisen työnjaon edistäminen</a:t>
          </a:r>
          <a:endParaRPr lang="fi-FI" sz="1900" kern="1200" dirty="0"/>
        </a:p>
      </dsp:txBody>
      <dsp:txXfrm>
        <a:off x="2928955" y="1428597"/>
        <a:ext cx="2566950" cy="2346974"/>
      </dsp:txXfrm>
    </dsp:sp>
    <dsp:sp modelId="{685E4639-2026-47C8-8E2A-F4E9CF7A0BC0}">
      <dsp:nvSpPr>
        <dsp:cNvPr id="0" name=""/>
        <dsp:cNvSpPr/>
      </dsp:nvSpPr>
      <dsp:spPr>
        <a:xfrm>
          <a:off x="5855279" y="761502"/>
          <a:ext cx="2566950" cy="66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Uusi instrumentti 2014+</a:t>
          </a:r>
          <a:endParaRPr lang="fi-FI" sz="1900" kern="1200" dirty="0"/>
        </a:p>
      </dsp:txBody>
      <dsp:txXfrm>
        <a:off x="5855279" y="761502"/>
        <a:ext cx="2566950" cy="667095"/>
      </dsp:txXfrm>
    </dsp:sp>
    <dsp:sp modelId="{FD70DBB7-2354-48A6-AA64-D76DFACED0AC}">
      <dsp:nvSpPr>
        <dsp:cNvPr id="0" name=""/>
        <dsp:cNvSpPr/>
      </dsp:nvSpPr>
      <dsp:spPr>
        <a:xfrm>
          <a:off x="5855279" y="1428597"/>
          <a:ext cx="2566950" cy="2346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Kansallisten ja alueellisten toimien synergia  </a:t>
          </a:r>
          <a:endParaRPr lang="fi-FI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Kansalliset teemat</a:t>
          </a:r>
          <a:endParaRPr lang="fi-FI" sz="1900" kern="1200" dirty="0"/>
        </a:p>
      </dsp:txBody>
      <dsp:txXfrm>
        <a:off x="5855279" y="1428597"/>
        <a:ext cx="2566950" cy="2346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E08DA-46A7-4B9E-B1A2-3A09B4F3E2FD}" type="datetimeFigureOut">
              <a:rPr lang="fi-FI" smtClean="0"/>
              <a:t>8.3.2012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CE32-8066-419C-9ECA-E091243905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14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Biopankki: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Biopankki Turkuun -kärkihanke</a:t>
            </a:r>
          </a:p>
          <a:p>
            <a:r>
              <a:rPr lang="fi-FI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Elämän merkit: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0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hankkeessa kehitetään biomarkkereita leukemian, munasarjasyövän ja endometrioosin diagnostiikan nopeuttamiseksi</a:t>
            </a:r>
          </a:p>
          <a:p>
            <a:r>
              <a:rPr lang="fi-FI" sz="10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Protomo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monialainen ja yhteisöllinen innovaatio- ja yrittäjäympäristö</a:t>
            </a:r>
            <a:endParaRPr lang="fi-FI" sz="1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0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SensiLab</a:t>
            </a:r>
            <a:r>
              <a:rPr lang="fi-FI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</a:t>
            </a:r>
            <a:r>
              <a:rPr lang="fi-FI" sz="10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eaaliaikaisen monitoroinnin ja valvonnan kehityslaboratorio meriteollisuuden tarpeisiin</a:t>
            </a:r>
          </a:p>
          <a:p>
            <a:r>
              <a:rPr lang="fi-FI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WPX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Windows Phone </a:t>
            </a:r>
            <a:r>
              <a:rPr lang="fi-FI" sz="10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-ekosysteemiin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mm. Nokian ja Microsoftin kanssa yhdessä suunniteltu hanke</a:t>
            </a:r>
          </a:p>
          <a:p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V-S ruokaketju = Maakunnallinen tulevaisuusprosessi elintarvike-alalla</a:t>
            </a:r>
          </a:p>
          <a:p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Vastuullisuusviestintä = Elintarvike- ja matkailuklustereiden yhteishanke, joka kehittää alan yritysten vastuullisuusviestintää alueella</a:t>
            </a:r>
            <a:endParaRPr lang="fi-FI" sz="1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0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RuCoLa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Pietarilaisten asiakastyyppien profilointi, ostokäyttäytyminen ja hyödyntäminen </a:t>
            </a:r>
            <a:r>
              <a:rPr lang="fi-FI" sz="10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T&amp;K:ssa</a:t>
            </a:r>
            <a:endParaRPr lang="fi-FI" sz="10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0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Meridiem</a:t>
            </a:r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Meriteollisuuden innovaatioalusta</a:t>
            </a:r>
          </a:p>
          <a:p>
            <a:r>
              <a:rPr lang="fi-FI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Nano- ja biomateriaaliosaamisen promovointi = Alueen nano- ja materiaalitieteen osaamisen julkituominen alueen yrityksille</a:t>
            </a:r>
            <a:endParaRPr lang="fi-FI" sz="1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46A61F-651F-4436-8235-796AE5AA6935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2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CE32-8066-419C-9ECA-E0912439057B}" type="slidenum">
              <a:rPr lang="fi-FI" smtClean="0">
                <a:solidFill>
                  <a:prstClr val="black"/>
                </a:solidFill>
              </a:rPr>
              <a:pPr/>
              <a:t>26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9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0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7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8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1200">
              <a:solidFill>
                <a:srgbClr val="8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 descr="TEMPOWERPOINT kan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01.01.2008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2DA167-1EF2-4BEA-B6CD-F44F4BB02BE3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7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BB1C-10F7-4028-AC16-2CBB11ED76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33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3F4F-E6DF-44EB-B024-E6AEB506CB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10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E3216-4173-4C0E-AF02-4F46E1A680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977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8958-C5F8-4B0D-8C45-447C921EF0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701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EC67-66CB-4228-B745-5A74F52A4C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630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0DA1D-9DC3-432D-889D-DAA9D93F13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9222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7CB2-48D6-4E4A-BBA8-A160B57335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097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69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8124-D28B-4260-A563-499B0961D1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116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F52B-1B8A-4042-98AA-E2913B63D1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046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F337-5F9D-4154-9207-2CF863FC6E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499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288" y="133350"/>
            <a:ext cx="8424862" cy="990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395288" y="1123950"/>
            <a:ext cx="8424862" cy="4537075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CAB4-A8B4-4830-8E5E-0BF91537D5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080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5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97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23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97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43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9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85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12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04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59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20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368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BCE1-44D8-4311-BAC6-631B75D3C83C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075B2-324B-449F-A399-A6509B227B4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5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2664-78D0-40FA-83D1-01C16ECD1B95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2A5F-41CA-4C55-A808-7267859B8C5A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28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5000" b="1" cap="all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Font typeface="Arial" pitchFamily="34" charset="0"/>
              <a:buChar char="•"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0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F5D77-9574-4CFF-BCBB-63B2B8BF041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6181-B0CC-4D7C-A40E-FFE05635E07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92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8208-D3DC-4707-AD5C-804D744DCF64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BDEC9-BDBB-4A73-A3F1-576C4A4A197F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286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C27C-65C1-4356-8E1D-7913CE79318C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AEF9-9068-4A8C-871C-3C269B1C759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7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4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180B-608A-45FC-943C-B63EB5C2629C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B3DE-52DD-4897-BA81-9DBBB172DBEA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626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5E50C-7504-4D9D-AD31-B5E9D6782C04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8AB0-33EE-4136-87C7-28C40BFC6ED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57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335F-6818-4169-816F-04C58C875025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F797-9AD6-49A9-88D3-BA303DD3D1EF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402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78B-7CB1-4A17-9A76-45EBAB620338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A6E1-04AE-471D-A968-ECF0F5AD9CB5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93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0BFF-A0A9-4C3C-A063-69BF2123953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632F-9926-422C-AA45-A6332736B814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70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061A-1F42-40A6-8633-CE3C4973EB97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A3B30-0905-42FB-9AC4-2F113CB09CBA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50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1200">
              <a:solidFill>
                <a:srgbClr val="8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 descr="TEMPOWERPOINT kansi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01.01.2008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580B66-4611-43E3-87B8-5F90D50EA0BB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486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5051-CE9E-4B9F-AE7B-39CBFA79F2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9903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89BF-C7B7-48CD-ABC4-B8DF2DBC08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119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6F2A-4E94-4E7F-A2A9-FFF026DEFF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1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17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90CBF-36D3-4A35-B559-9EFAF1C10B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343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1356-3E5B-4CEF-8474-22883D70664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2680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4E73-4FA7-4CAD-A1CC-BA24938660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47527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92EE7-F4BD-4A3D-A3D6-B1F2F2ABDFA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0550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AC33-45C2-4D28-8AB1-21E1FD888C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5609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60A0-C2BA-4974-BA70-302F2F39B9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4750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B6EA-C54A-4430-9DA3-48D5E92D5D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1655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288" y="133350"/>
            <a:ext cx="8424862" cy="990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395288" y="1123950"/>
            <a:ext cx="8424862" cy="4537075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6A50-69C8-4276-BC1F-0F57883DE1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9356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9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109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38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895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117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883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297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908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854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552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540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09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933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577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32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968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20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657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782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656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36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525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6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5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3574"/>
            <a:ext cx="2088232" cy="5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2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1200">
              <a:solidFill>
                <a:srgbClr val="8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8" descr="TEMPOWERPOINT_sivu_sinin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01.01.2008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Etunimi Sukunimi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C6D7A-D834-4C28-89BE-C083B002414B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48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4738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3513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2288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3574"/>
            <a:ext cx="2088232" cy="5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7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7" descr="pallot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7C6C2A-3A42-4154-80F5-4CCD1B63EE1C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B790EF-9541-4681-B9A8-3A88B9870923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2" name="Kuva 6" descr="Oske_vaaka.wmf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14313" y="6149975"/>
            <a:ext cx="17145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74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3200" kern="12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1200">
              <a:solidFill>
                <a:srgbClr val="8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8" descr="TEMPOWERPOINT_sivu_sinine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01.01.2008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Etunimi Sukunimi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CF0C50-600D-4E15-BD57-D0B6B67D63D1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39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4738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3513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2288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3574"/>
            <a:ext cx="2088232" cy="5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4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590B-AAB1-40C3-AD13-9477E1446E04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8.3.2012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10C-65E0-4C85-99D8-9C9C5BEB54AA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3574"/>
            <a:ext cx="2088232" cy="5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3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Uuden innovaatiopoliittisen ohjelmavälineen 2014+ valmistelu Turun seudulla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2400" dirty="0" smtClean="0">
              <a:solidFill>
                <a:schemeClr val="tx1"/>
              </a:solidFill>
            </a:endParaRPr>
          </a:p>
          <a:p>
            <a:r>
              <a:rPr lang="fi-FI" sz="2000" dirty="0" smtClean="0">
                <a:solidFill>
                  <a:schemeClr val="tx1"/>
                </a:solidFill>
              </a:rPr>
              <a:t>Kaupunginjohtaja Aleksi Randell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Kaupunginhallituksen iltakoulu</a:t>
            </a:r>
          </a:p>
          <a:p>
            <a:r>
              <a:rPr lang="fi-FI" sz="2000" dirty="0" smtClean="0">
                <a:solidFill>
                  <a:schemeClr val="tx1"/>
                </a:solidFill>
              </a:rPr>
              <a:t>12.3.2012</a:t>
            </a:r>
          </a:p>
        </p:txBody>
      </p:sp>
      <p:cxnSp>
        <p:nvCxnSpPr>
          <p:cNvPr id="5" name="Suora yhdysviiva 4"/>
          <p:cNvCxnSpPr/>
          <p:nvPr/>
        </p:nvCxnSpPr>
        <p:spPr>
          <a:xfrm>
            <a:off x="755576" y="400506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2"/>
          <p:cNvSpPr txBox="1">
            <a:spLocks noChangeArrowheads="1"/>
          </p:cNvSpPr>
          <p:nvPr/>
        </p:nvSpPr>
        <p:spPr bwMode="auto">
          <a:xfrm>
            <a:off x="1074738" y="714375"/>
            <a:ext cx="70564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 sz="1200">
                <a:solidFill>
                  <a:srgbClr val="808080"/>
                </a:solidFill>
                <a:latin typeface="Arial" charset="0"/>
              </a:defRPr>
            </a:lvl1pPr>
            <a:lvl2pPr marL="742950" indent="-285750" defTabSz="912813">
              <a:defRPr sz="1200">
                <a:solidFill>
                  <a:srgbClr val="808080"/>
                </a:solidFill>
                <a:latin typeface="Arial" charset="0"/>
              </a:defRPr>
            </a:lvl2pPr>
            <a:lvl3pPr marL="1143000" indent="-228600" defTabSz="912813">
              <a:defRPr sz="1200">
                <a:solidFill>
                  <a:srgbClr val="808080"/>
                </a:solidFill>
                <a:latin typeface="Arial" charset="0"/>
              </a:defRPr>
            </a:lvl3pPr>
            <a:lvl4pPr marL="1600200" indent="-228600" defTabSz="912813">
              <a:defRPr sz="1200">
                <a:solidFill>
                  <a:srgbClr val="808080"/>
                </a:solidFill>
                <a:latin typeface="Arial" charset="0"/>
              </a:defRPr>
            </a:lvl4pPr>
            <a:lvl5pPr marL="2057400" indent="-228600" defTabSz="912813">
              <a:defRPr sz="1200">
                <a:solidFill>
                  <a:srgbClr val="808080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08080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08080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08080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08080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i-FI" sz="2800" b="1" smtClean="0">
              <a:solidFill>
                <a:srgbClr val="FFFFFF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i-FI" sz="2000" b="1" smtClean="0">
              <a:solidFill>
                <a:srgbClr val="FFFFFF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i-FI" sz="2000" b="1" smtClean="0">
              <a:solidFill>
                <a:srgbClr val="FFFFFF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fi-FI" sz="2400" smtClean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2313" y="1089025"/>
            <a:ext cx="7432675" cy="384720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 smtClean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b="1" dirty="0" smtClean="0">
                <a:solidFill>
                  <a:srgbClr val="FFFFFF"/>
                </a:solidFill>
              </a:rPr>
              <a:t>Uusi </a:t>
            </a:r>
            <a:r>
              <a:rPr lang="fi-FI" sz="2800" b="1" dirty="0">
                <a:solidFill>
                  <a:srgbClr val="FFFFFF"/>
                </a:solidFill>
              </a:rPr>
              <a:t>ohjelmaväline 2014+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fi-FI" sz="2800" b="1" dirty="0">
              <a:solidFill>
                <a:srgbClr val="FFFFFF"/>
              </a:solidFill>
            </a:endParaRP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400" b="1" dirty="0">
                <a:solidFill>
                  <a:srgbClr val="FFFFFF"/>
                </a:solidFill>
              </a:rPr>
              <a:t>Mika Pikkarainen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400" b="1" dirty="0" smtClean="0">
                <a:solidFill>
                  <a:srgbClr val="FFFFFF"/>
                </a:solidFill>
              </a:rPr>
              <a:t>TEM/EIO</a:t>
            </a:r>
            <a:endParaRPr lang="fi-FI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Innovaatiokeskittymän työkalupakki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395288" y="1123950"/>
          <a:ext cx="8424862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9BB1C-10F7-4028-AC16-2CBB11ED7635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3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666750"/>
            <a:ext cx="8424862" cy="990600"/>
          </a:xfrm>
        </p:spPr>
        <p:txBody>
          <a:bodyPr/>
          <a:lstStyle/>
          <a:p>
            <a:pPr algn="ctr" defTabSz="912813"/>
            <a:r>
              <a:rPr lang="fi-FI" smtClean="0"/>
              <a:t>Uuden 2014+ ohjelmavälineen valmistelun tavoitteena 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771650"/>
            <a:ext cx="8424862" cy="4537075"/>
          </a:xfrm>
        </p:spPr>
        <p:txBody>
          <a:bodyPr/>
          <a:lstStyle/>
          <a:p>
            <a:pPr defTabSz="912813">
              <a:buFontTx/>
              <a:buNone/>
            </a:pPr>
            <a:endParaRPr lang="fi-FI" smtClean="0"/>
          </a:p>
          <a:p>
            <a:pPr algn="ctr" defTabSz="912813">
              <a:buFontTx/>
              <a:buNone/>
            </a:pPr>
            <a:r>
              <a:rPr lang="fi-FI" smtClean="0"/>
              <a:t>	</a:t>
            </a:r>
            <a:r>
              <a:rPr lang="fi-FI" sz="2800" i="1" smtClean="0"/>
              <a:t>tunnistaa kehittämistarpeet ja luoda instrumentti, jolla parhaalla mahdollisella tavalla vahvistetaan innovaatiopolitiikan kansallisten ja aluelähtöisten toimien synergiaa</a:t>
            </a:r>
          </a:p>
        </p:txBody>
      </p:sp>
    </p:spTree>
    <p:extLst>
      <p:ext uri="{BB962C8B-B14F-4D97-AF65-F5344CB8AC3E}">
        <p14:creationId xmlns:p14="http://schemas.microsoft.com/office/powerpoint/2010/main" val="41904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6388" y="0"/>
            <a:ext cx="8145462" cy="469900"/>
          </a:xfrm>
        </p:spPr>
        <p:txBody>
          <a:bodyPr/>
          <a:lstStyle/>
          <a:p>
            <a:pPr defTabSz="912813"/>
            <a:r>
              <a:rPr lang="fi-FI" sz="2400" smtClean="0"/>
              <a:t>Työvaiheet (2011-2013)</a:t>
            </a:r>
          </a:p>
        </p:txBody>
      </p:sp>
      <p:graphicFrame>
        <p:nvGraphicFramePr>
          <p:cNvPr id="92163" name="Group 1027"/>
          <p:cNvGraphicFramePr>
            <a:graphicFrameLocks noGrp="1"/>
          </p:cNvGraphicFramePr>
          <p:nvPr>
            <p:ph idx="1"/>
          </p:nvPr>
        </p:nvGraphicFramePr>
        <p:xfrm>
          <a:off x="369888" y="565150"/>
          <a:ext cx="8424862" cy="5255705"/>
        </p:xfrm>
        <a:graphic>
          <a:graphicData uri="http://schemas.openxmlformats.org/drawingml/2006/table">
            <a:tbl>
              <a:tblPr/>
              <a:tblGrid>
                <a:gridCol w="4748212"/>
                <a:gridCol w="3676650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Työvaiheen tehtävät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482600" marR="0" lvl="0" indent="-482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Lähtökohtien selvittäminen (huhti-kesäkuu 2011)</a:t>
                      </a:r>
                    </a:p>
                    <a:p>
                      <a:pPr marL="482600" marR="0" lvl="0" indent="-482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Toimintaympäristöanalyysi</a:t>
                      </a:r>
                    </a:p>
                    <a:p>
                      <a:pPr marL="482600" marR="0" lvl="0" indent="-482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Kansalliset politiikkalinjaukset innovaatiotoiminnan alueellisen</a:t>
                      </a:r>
                    </a:p>
                    <a:p>
                      <a:pPr marL="482600" marR="0" lvl="0" indent="-482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ulottuvuuden näkökulmasta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Lähtökohdat uuden ohjelmavälineen suunnittelulle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II. Kehittämistarpeiden tunnistaminen (elokuu 2011-helmikuu 2012)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Kansallisten ja alueellisten kehittämistarpeiden tunnistaminen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Keskeisten sidosryhmien näkemykset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Tarvittavat lisäselvitykset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Kehittämistarpeet ja parhaat lisäarvoa tuottavat politiikkatoimenpiteet tunnistettu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III. Päälinjojen määrittely (maalis-kesäkuu 2012)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Vaihtoehtoisten toteutusmallien ja strategioiden arviointi (laaja kysely)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Strategiset tavoitteet hahmoteltu yleisellä tasolla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Varmistettu eri sidosryhmien intressit ja kiinnostus ohjelmaan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IV. Toteutustavan täsmentäminen (elo-joulukuu 2012)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Hallinnointi ja rahoitus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Säännöstenmukaisuus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Toteutusmalli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Riskien arviointi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Ohjelman strategiset tavoitteet täsmennetty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Toteutus- ja rahoitusmalli määritelty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Rahoituskriteerit määritelty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Vaikuttavuusmittarit määritelty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V. Toteutuksen valmistelu (tammi-joulukuu 2013)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Hakuprosessi ohjelmasisältöjen toteutukselle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Ohjelman sisällöt ja toteuttajat valittu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5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fi-FI" smtClean="0"/>
              <a:t>Valmistelu tähän asti ja jatkoaskeleet</a:t>
            </a:r>
            <a:br>
              <a:rPr lang="fi-FI" smtClean="0"/>
            </a:br>
            <a:r>
              <a:rPr lang="fi-FI" sz="2400" smtClean="0"/>
              <a:t>(kehittämistarpeet ja –mahdollisuudet)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924050"/>
            <a:ext cx="8424862" cy="4702175"/>
          </a:xfrm>
        </p:spPr>
        <p:txBody>
          <a:bodyPr/>
          <a:lstStyle/>
          <a:p>
            <a:pPr defTabSz="912813"/>
            <a:r>
              <a:rPr lang="fi-FI" dirty="0" smtClean="0"/>
              <a:t>Tapaamiset suurimpien kaupunkiseutujen keskeisten toimijoiden kanssa</a:t>
            </a:r>
          </a:p>
          <a:p>
            <a:pPr lvl="1" defTabSz="912813"/>
            <a:r>
              <a:rPr lang="fi-FI" dirty="0" smtClean="0"/>
              <a:t> Tampere, Kuopio, Jyväskylä, Oulu, Turku ja Lahti</a:t>
            </a:r>
          </a:p>
          <a:p>
            <a:pPr defTabSz="912813"/>
            <a:r>
              <a:rPr lang="fi-FI" dirty="0" err="1" smtClean="0"/>
              <a:t>OSKEn</a:t>
            </a:r>
            <a:r>
              <a:rPr lang="fi-FI" dirty="0" smtClean="0"/>
              <a:t> aluetilaisuudet</a:t>
            </a:r>
          </a:p>
          <a:p>
            <a:pPr defTabSz="912813"/>
            <a:r>
              <a:rPr lang="fi-FI" dirty="0" smtClean="0"/>
              <a:t>Ydinryhmätyö</a:t>
            </a:r>
          </a:p>
          <a:p>
            <a:pPr defTabSz="912813"/>
            <a:r>
              <a:rPr lang="fi-FI" dirty="0" smtClean="0"/>
              <a:t>Asiantuntijatapaaminen (työpaja tammikuussa)</a:t>
            </a:r>
          </a:p>
          <a:p>
            <a:pPr defTabSz="912813"/>
            <a:r>
              <a:rPr lang="fi-FI" dirty="0" smtClean="0"/>
              <a:t>Alue-edustajien sidosryhmätapaaminen (työpaja helmikuussa)</a:t>
            </a:r>
          </a:p>
          <a:p>
            <a:pPr defTabSz="912813"/>
            <a:r>
              <a:rPr lang="fi-FI" dirty="0" smtClean="0"/>
              <a:t>Laaja sidosryhmäkysely (huhtikuu)</a:t>
            </a:r>
          </a:p>
          <a:p>
            <a:pPr defTabSz="912813"/>
            <a:r>
              <a:rPr lang="fi-FI" dirty="0" smtClean="0"/>
              <a:t>Erillisselvitykset täydentävinä aineistoina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723900" y="3162300"/>
            <a:ext cx="76708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fi-FI" sz="120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9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tsikko 1"/>
          <p:cNvSpPr>
            <a:spLocks noGrp="1"/>
          </p:cNvSpPr>
          <p:nvPr>
            <p:ph type="ctrTitle" idx="4294967295"/>
          </p:nvPr>
        </p:nvSpPr>
        <p:spPr>
          <a:xfrm>
            <a:off x="658813" y="266700"/>
            <a:ext cx="7532687" cy="557213"/>
          </a:xfrm>
        </p:spPr>
        <p:txBody>
          <a:bodyPr/>
          <a:lstStyle/>
          <a:p>
            <a:r>
              <a:rPr lang="fi-FI" sz="2800" dirty="0" smtClean="0"/>
              <a:t>Uusi ohjelmaväline 2014+ </a:t>
            </a:r>
            <a:r>
              <a:rPr lang="fi-FI" sz="1200" dirty="0" smtClean="0"/>
              <a:t>v2.2</a:t>
            </a:r>
          </a:p>
        </p:txBody>
      </p:sp>
      <p:sp>
        <p:nvSpPr>
          <p:cNvPr id="22530" name="Alaotsikko 2"/>
          <p:cNvSpPr>
            <a:spLocks noGrp="1"/>
          </p:cNvSpPr>
          <p:nvPr>
            <p:ph type="subTitle" idx="4294967295"/>
          </p:nvPr>
        </p:nvSpPr>
        <p:spPr>
          <a:xfrm>
            <a:off x="179512" y="851853"/>
            <a:ext cx="8589838" cy="5357812"/>
          </a:xfrm>
        </p:spPr>
        <p:txBody>
          <a:bodyPr/>
          <a:lstStyle/>
          <a:p>
            <a:pPr marL="798513" lvl="1" indent="-342900" defTabSz="912813">
              <a:lnSpc>
                <a:spcPct val="80000"/>
              </a:lnSpc>
              <a:buClr>
                <a:schemeClr val="tx1"/>
              </a:buClr>
            </a:pPr>
            <a:r>
              <a:rPr lang="fi-FI" sz="2200" dirty="0" smtClean="0"/>
              <a:t>Perustuu parhaiden osaajien (yritykset, korkeakoulut ja tutkimuslaitokset) paikalliseen yhteistyöhön ja kansalliseen verkottumiseen</a:t>
            </a:r>
          </a:p>
          <a:p>
            <a:pPr marL="798513" lvl="1" indent="-342900" defTabSz="912813">
              <a:lnSpc>
                <a:spcPct val="80000"/>
              </a:lnSpc>
            </a:pPr>
            <a:r>
              <a:rPr lang="fi-FI" sz="2200" dirty="0" smtClean="0"/>
              <a:t>Temaattinen (toimialoista ja teknologioista riippumaton), lähtökohtana kansainvälisesti korkea osaamisen taso, painopiste osaamisen kehittämisen oikeissa valinnoissa</a:t>
            </a:r>
          </a:p>
          <a:p>
            <a:pPr marL="798513" lvl="1" indent="-342900" defTabSz="912813">
              <a:lnSpc>
                <a:spcPct val="80000"/>
              </a:lnSpc>
            </a:pPr>
            <a:r>
              <a:rPr lang="fi-FI" sz="2200" dirty="0" smtClean="0"/>
              <a:t>Auttaa suomalaisia toimijoita lunastamaan paikkansa globaaleissa arvoverkostoissa</a:t>
            </a:r>
          </a:p>
          <a:p>
            <a:pPr marL="798513" lvl="1" indent="-342900" defTabSz="912813">
              <a:lnSpc>
                <a:spcPct val="80000"/>
              </a:lnSpc>
            </a:pPr>
            <a:r>
              <a:rPr lang="fi-FI" sz="2200" dirty="0" smtClean="0"/>
              <a:t>Strateginen kehittämispartneri yrityksille ja korkeakouluille uuden osaamispohjaisen liiketoiminnan kehittämisessä. Antaa pk-yrityksille väylän uusimman tiedon ja osaamisen lähteille sekä kokeilualustan uusille tuotteille ja palveluille</a:t>
            </a:r>
          </a:p>
          <a:p>
            <a:pPr marL="798513" lvl="1" indent="-342900" defTabSz="912813">
              <a:lnSpc>
                <a:spcPct val="80000"/>
              </a:lnSpc>
            </a:pPr>
            <a:r>
              <a:rPr lang="fi-FI" sz="2200" dirty="0" smtClean="0"/>
              <a:t>Yhteistyön </a:t>
            </a:r>
            <a:r>
              <a:rPr lang="fi-FI" sz="2200" dirty="0" err="1" smtClean="0"/>
              <a:t>fasilitoija</a:t>
            </a:r>
            <a:r>
              <a:rPr lang="fi-FI" sz="2200" dirty="0" smtClean="0"/>
              <a:t>, substanssiosaaja (näkemys alan kansallisista ja kansainvälisistä mahdollisuuksista), uusien innovaatiotoiminnan muotojen kehittäjä</a:t>
            </a:r>
          </a:p>
          <a:p>
            <a:pPr marL="455613" lvl="1" indent="0" defTabSz="912813">
              <a:lnSpc>
                <a:spcPct val="80000"/>
              </a:lnSpc>
              <a:buNone/>
            </a:pPr>
            <a:r>
              <a:rPr lang="fi-FI" sz="2200" dirty="0" smtClean="0"/>
              <a:t>	</a:t>
            </a:r>
          </a:p>
          <a:p>
            <a:pPr marL="912813" lvl="2" indent="0" defTabSz="912813">
              <a:lnSpc>
                <a:spcPct val="80000"/>
              </a:lnSpc>
              <a:buFontTx/>
              <a:buNone/>
            </a:pPr>
            <a:r>
              <a:rPr lang="fi-FI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4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tsikk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sz="2400" dirty="0" smtClean="0"/>
              <a:t>Toimintamalli nykyiseen </a:t>
            </a:r>
            <a:r>
              <a:rPr lang="fi-FI" sz="2400" dirty="0" err="1" smtClean="0"/>
              <a:t>Oskeen</a:t>
            </a:r>
            <a:r>
              <a:rPr lang="fi-FI" sz="2400" dirty="0" smtClean="0"/>
              <a:t> verrattuna</a:t>
            </a:r>
            <a:br>
              <a:rPr lang="fi-FI" sz="2400" dirty="0" smtClean="0"/>
            </a:br>
            <a:r>
              <a:rPr lang="fi-FI" sz="2400" dirty="0" smtClean="0"/>
              <a:t>Mikä säilyisi?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41313" indent="-341313" defTabSz="912813"/>
            <a:r>
              <a:rPr lang="fi-FI" sz="2000" dirty="0" smtClean="0"/>
              <a:t>Pk-yrityslähtöisyys</a:t>
            </a:r>
          </a:p>
          <a:p>
            <a:pPr marL="341313" indent="-341313" defTabSz="912813"/>
            <a:r>
              <a:rPr lang="fi-FI" sz="2000" dirty="0" smtClean="0"/>
              <a:t>Pitkäjänteisyys: Valtion ja kaupunkiseutujen sitoutuminen ohjelmaan kaudeksi 2014-2020</a:t>
            </a:r>
          </a:p>
          <a:p>
            <a:pPr marL="341313" indent="-341313" defTabSz="912813"/>
            <a:r>
              <a:rPr lang="fi-FI" sz="2000" dirty="0" smtClean="0"/>
              <a:t>Yhteisrahoitteisuus: Valtio ja kunnat</a:t>
            </a:r>
          </a:p>
          <a:p>
            <a:pPr marL="341313" indent="-341313" defTabSz="912813"/>
            <a:r>
              <a:rPr lang="fi-FI" sz="2000" dirty="0" smtClean="0"/>
              <a:t>Tavoite alueiden välisestä työnjaosta ja yhteistyöstä</a:t>
            </a:r>
          </a:p>
          <a:p>
            <a:pPr marL="341313" indent="-341313" defTabSz="912813"/>
            <a:r>
              <a:rPr lang="fi-FI" sz="2000" dirty="0" smtClean="0"/>
              <a:t>Korkeatasoisen osaamisen ja alueellisten vahvuuksien hyödyntäminen </a:t>
            </a:r>
          </a:p>
          <a:p>
            <a:pPr marL="341313" indent="-341313" defTabSz="912813"/>
            <a:r>
              <a:rPr lang="fi-FI" sz="2000" dirty="0" smtClean="0"/>
              <a:t>Toimintatapana eri osapuolien verkottaminen</a:t>
            </a:r>
          </a:p>
          <a:p>
            <a:pPr marL="341313" indent="-341313" defTabSz="912813"/>
            <a:endParaRPr lang="fi-FI" sz="2000" dirty="0" smtClean="0"/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26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24862" cy="990600"/>
          </a:xfrm>
        </p:spPr>
        <p:txBody>
          <a:bodyPr/>
          <a:lstStyle/>
          <a:p>
            <a:r>
              <a:rPr lang="fi-FI" smtClean="0"/>
              <a:t>OSKE ohjelmakartalla</a:t>
            </a:r>
          </a:p>
        </p:txBody>
      </p:sp>
      <p:sp>
        <p:nvSpPr>
          <p:cNvPr id="88067" name="Arc 1027"/>
          <p:cNvSpPr>
            <a:spLocks/>
          </p:cNvSpPr>
          <p:nvPr/>
        </p:nvSpPr>
        <p:spPr bwMode="auto">
          <a:xfrm flipH="1" flipV="1">
            <a:off x="1409700" y="282575"/>
            <a:ext cx="6896100" cy="3994150"/>
          </a:xfrm>
          <a:custGeom>
            <a:avLst/>
            <a:gdLst>
              <a:gd name="G0" fmla="+- 0 0 0"/>
              <a:gd name="G1" fmla="+- 21539 0 0"/>
              <a:gd name="G2" fmla="+- 21600 0 0"/>
              <a:gd name="T0" fmla="*/ 1628 w 20524"/>
              <a:gd name="T1" fmla="*/ 0 h 21539"/>
              <a:gd name="T2" fmla="*/ 20524 w 20524"/>
              <a:gd name="T3" fmla="*/ 14806 h 21539"/>
              <a:gd name="T4" fmla="*/ 0 w 20524"/>
              <a:gd name="T5" fmla="*/ 21539 h 21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24" h="21539" fill="none" extrusionOk="0">
                <a:moveTo>
                  <a:pt x="1627" y="0"/>
                </a:moveTo>
                <a:cubicBezTo>
                  <a:pt x="10341" y="659"/>
                  <a:pt x="17799" y="6502"/>
                  <a:pt x="20523" y="14806"/>
                </a:cubicBezTo>
              </a:path>
              <a:path w="20524" h="21539" stroke="0" extrusionOk="0">
                <a:moveTo>
                  <a:pt x="1627" y="0"/>
                </a:moveTo>
                <a:cubicBezTo>
                  <a:pt x="10341" y="659"/>
                  <a:pt x="17799" y="6502"/>
                  <a:pt x="20523" y="14806"/>
                </a:cubicBezTo>
                <a:lnTo>
                  <a:pt x="0" y="2153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68" name="Arc 1028"/>
          <p:cNvSpPr>
            <a:spLocks/>
          </p:cNvSpPr>
          <p:nvPr/>
        </p:nvSpPr>
        <p:spPr bwMode="auto">
          <a:xfrm flipV="1">
            <a:off x="1104900" y="0"/>
            <a:ext cx="6791325" cy="4203700"/>
          </a:xfrm>
          <a:custGeom>
            <a:avLst/>
            <a:gdLst>
              <a:gd name="G0" fmla="+- 0 0 0"/>
              <a:gd name="G1" fmla="+- 21576 0 0"/>
              <a:gd name="G2" fmla="+- 21600 0 0"/>
              <a:gd name="T0" fmla="*/ 1009 w 20004"/>
              <a:gd name="T1" fmla="*/ 0 h 21576"/>
              <a:gd name="T2" fmla="*/ 20004 w 20004"/>
              <a:gd name="T3" fmla="*/ 13427 h 21576"/>
              <a:gd name="T4" fmla="*/ 0 w 20004"/>
              <a:gd name="T5" fmla="*/ 21576 h 2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04" h="21576" fill="none" extrusionOk="0">
                <a:moveTo>
                  <a:pt x="1009" y="-1"/>
                </a:moveTo>
                <a:cubicBezTo>
                  <a:pt x="9415" y="392"/>
                  <a:pt x="16828" y="5632"/>
                  <a:pt x="20003" y="13427"/>
                </a:cubicBezTo>
              </a:path>
              <a:path w="20004" h="21576" stroke="0" extrusionOk="0">
                <a:moveTo>
                  <a:pt x="1009" y="-1"/>
                </a:moveTo>
                <a:cubicBezTo>
                  <a:pt x="9415" y="392"/>
                  <a:pt x="16828" y="5632"/>
                  <a:pt x="20003" y="13427"/>
                </a:cubicBezTo>
                <a:lnTo>
                  <a:pt x="0" y="21576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69" name="Line 1029"/>
          <p:cNvSpPr>
            <a:spLocks noChangeShapeType="1"/>
          </p:cNvSpPr>
          <p:nvPr/>
        </p:nvSpPr>
        <p:spPr bwMode="auto">
          <a:xfrm flipV="1">
            <a:off x="1371600" y="1104900"/>
            <a:ext cx="12700" cy="392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70" name="Line 1030"/>
          <p:cNvSpPr>
            <a:spLocks noChangeShapeType="1"/>
          </p:cNvSpPr>
          <p:nvPr/>
        </p:nvSpPr>
        <p:spPr bwMode="auto">
          <a:xfrm flipV="1">
            <a:off x="1397000" y="5016500"/>
            <a:ext cx="6654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71" name="Text Box 1031"/>
          <p:cNvSpPr txBox="1">
            <a:spLocks noChangeArrowheads="1"/>
          </p:cNvSpPr>
          <p:nvPr/>
        </p:nvSpPr>
        <p:spPr bwMode="auto">
          <a:xfrm>
            <a:off x="1435100" y="5270500"/>
            <a:ext cx="15367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Srateginen tutkimus</a:t>
            </a:r>
          </a:p>
        </p:txBody>
      </p:sp>
      <p:sp>
        <p:nvSpPr>
          <p:cNvPr id="88072" name="Text Box 1032"/>
          <p:cNvSpPr txBox="1">
            <a:spLocks noChangeArrowheads="1"/>
          </p:cNvSpPr>
          <p:nvPr/>
        </p:nvSpPr>
        <p:spPr bwMode="auto">
          <a:xfrm>
            <a:off x="3098800" y="5283200"/>
            <a:ext cx="16002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Soveltava tutkimus</a:t>
            </a:r>
          </a:p>
        </p:txBody>
      </p:sp>
      <p:sp>
        <p:nvSpPr>
          <p:cNvPr id="88073" name="Text Box 1033"/>
          <p:cNvSpPr txBox="1">
            <a:spLocks noChangeArrowheads="1"/>
          </p:cNvSpPr>
          <p:nvPr/>
        </p:nvSpPr>
        <p:spPr bwMode="auto">
          <a:xfrm>
            <a:off x="4800600" y="5181600"/>
            <a:ext cx="18923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009F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Kokeellinen kehittämistoiminta</a:t>
            </a:r>
          </a:p>
        </p:txBody>
      </p:sp>
      <p:sp>
        <p:nvSpPr>
          <p:cNvPr id="88074" name="Text Box 1034"/>
          <p:cNvSpPr txBox="1">
            <a:spLocks noChangeArrowheads="1"/>
          </p:cNvSpPr>
          <p:nvPr/>
        </p:nvSpPr>
        <p:spPr bwMode="auto">
          <a:xfrm>
            <a:off x="6578600" y="5295900"/>
            <a:ext cx="14351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009F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Kaupallistaminen</a:t>
            </a:r>
          </a:p>
        </p:txBody>
      </p:sp>
      <p:sp>
        <p:nvSpPr>
          <p:cNvPr id="88075" name="Text Box 1035"/>
          <p:cNvSpPr txBox="1">
            <a:spLocks noChangeArrowheads="1"/>
          </p:cNvSpPr>
          <p:nvPr/>
        </p:nvSpPr>
        <p:spPr bwMode="auto">
          <a:xfrm>
            <a:off x="1511300" y="1447800"/>
            <a:ext cx="1651000" cy="549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Suomen Akatemian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tutkimusohjelmat</a:t>
            </a:r>
          </a:p>
        </p:txBody>
      </p:sp>
      <p:sp>
        <p:nvSpPr>
          <p:cNvPr id="88076" name="Rectangle 1036"/>
          <p:cNvSpPr>
            <a:spLocks noChangeArrowheads="1"/>
          </p:cNvSpPr>
          <p:nvPr/>
        </p:nvSpPr>
        <p:spPr bwMode="auto">
          <a:xfrm>
            <a:off x="1562100" y="1371600"/>
            <a:ext cx="15621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77" name="Rectangle 1037"/>
          <p:cNvSpPr>
            <a:spLocks noChangeArrowheads="1"/>
          </p:cNvSpPr>
          <p:nvPr/>
        </p:nvSpPr>
        <p:spPr bwMode="auto">
          <a:xfrm>
            <a:off x="1803400" y="2108200"/>
            <a:ext cx="35306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78" name="Rectangle 1038"/>
          <p:cNvSpPr>
            <a:spLocks noChangeArrowheads="1"/>
          </p:cNvSpPr>
          <p:nvPr/>
        </p:nvSpPr>
        <p:spPr bwMode="auto">
          <a:xfrm>
            <a:off x="3073400" y="2755900"/>
            <a:ext cx="27813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79" name="Rectangle 1039"/>
          <p:cNvSpPr>
            <a:spLocks noChangeArrowheads="1"/>
          </p:cNvSpPr>
          <p:nvPr/>
        </p:nvSpPr>
        <p:spPr bwMode="auto">
          <a:xfrm>
            <a:off x="4229100" y="3098800"/>
            <a:ext cx="23876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80" name="Text Box 1040"/>
          <p:cNvSpPr txBox="1">
            <a:spLocks noChangeArrowheads="1"/>
          </p:cNvSpPr>
          <p:nvPr/>
        </p:nvSpPr>
        <p:spPr bwMode="auto">
          <a:xfrm>
            <a:off x="2997200" y="2425700"/>
            <a:ext cx="11684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SHOKit</a:t>
            </a:r>
          </a:p>
        </p:txBody>
      </p:sp>
      <p:sp>
        <p:nvSpPr>
          <p:cNvPr id="88081" name="Text Box 1041"/>
          <p:cNvSpPr txBox="1">
            <a:spLocks noChangeArrowheads="1"/>
          </p:cNvSpPr>
          <p:nvPr/>
        </p:nvSpPr>
        <p:spPr bwMode="auto">
          <a:xfrm>
            <a:off x="4216400" y="3149600"/>
            <a:ext cx="14224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Tekesin ohjelmat</a:t>
            </a:r>
          </a:p>
        </p:txBody>
      </p:sp>
      <p:sp>
        <p:nvSpPr>
          <p:cNvPr id="88082" name="Text Box 1042"/>
          <p:cNvSpPr txBox="1">
            <a:spLocks noChangeArrowheads="1"/>
          </p:cNvSpPr>
          <p:nvPr/>
        </p:nvSpPr>
        <p:spPr bwMode="auto">
          <a:xfrm>
            <a:off x="5588000" y="3733800"/>
            <a:ext cx="8128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OSKE</a:t>
            </a:r>
          </a:p>
        </p:txBody>
      </p:sp>
      <p:sp>
        <p:nvSpPr>
          <p:cNvPr id="88083" name="Text Box 1043"/>
          <p:cNvSpPr txBox="1">
            <a:spLocks noChangeArrowheads="1"/>
          </p:cNvSpPr>
          <p:nvPr/>
        </p:nvSpPr>
        <p:spPr bwMode="auto">
          <a:xfrm>
            <a:off x="7239000" y="952500"/>
            <a:ext cx="9017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009F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Yritykset</a:t>
            </a:r>
          </a:p>
        </p:txBody>
      </p:sp>
      <p:sp>
        <p:nvSpPr>
          <p:cNvPr id="88084" name="Text Box 1044"/>
          <p:cNvSpPr txBox="1">
            <a:spLocks noChangeArrowheads="1"/>
          </p:cNvSpPr>
          <p:nvPr/>
        </p:nvSpPr>
        <p:spPr bwMode="auto">
          <a:xfrm>
            <a:off x="1524000" y="952500"/>
            <a:ext cx="9652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Yliopistot</a:t>
            </a:r>
          </a:p>
        </p:txBody>
      </p:sp>
      <p:sp>
        <p:nvSpPr>
          <p:cNvPr id="88085" name="Text Box 1045"/>
          <p:cNvSpPr txBox="1">
            <a:spLocks noChangeAspect="1" noChangeArrowheads="1"/>
          </p:cNvSpPr>
          <p:nvPr/>
        </p:nvSpPr>
        <p:spPr bwMode="auto">
          <a:xfrm rot="16200000">
            <a:off x="177007" y="1359694"/>
            <a:ext cx="1143000" cy="7318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Osaaminen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Suhteelliset panokset</a:t>
            </a:r>
          </a:p>
        </p:txBody>
      </p:sp>
      <p:sp>
        <p:nvSpPr>
          <p:cNvPr id="88086" name="Rectangle 1046"/>
          <p:cNvSpPr>
            <a:spLocks noChangeArrowheads="1"/>
          </p:cNvSpPr>
          <p:nvPr/>
        </p:nvSpPr>
        <p:spPr bwMode="auto">
          <a:xfrm>
            <a:off x="6083300" y="2552700"/>
            <a:ext cx="16891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87" name="Text Box 1047"/>
          <p:cNvSpPr txBox="1">
            <a:spLocks noChangeArrowheads="1"/>
          </p:cNvSpPr>
          <p:nvPr/>
        </p:nvSpPr>
        <p:spPr bwMode="auto">
          <a:xfrm>
            <a:off x="7086600" y="2540000"/>
            <a:ext cx="584200" cy="2746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VIGO</a:t>
            </a:r>
          </a:p>
        </p:txBody>
      </p:sp>
      <p:sp>
        <p:nvSpPr>
          <p:cNvPr id="88088" name="Rectangle 1048"/>
          <p:cNvSpPr>
            <a:spLocks noChangeArrowheads="1"/>
          </p:cNvSpPr>
          <p:nvPr/>
        </p:nvSpPr>
        <p:spPr bwMode="auto">
          <a:xfrm>
            <a:off x="6299200" y="2768600"/>
            <a:ext cx="16891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89" name="Text Box 1049"/>
          <p:cNvSpPr txBox="1">
            <a:spLocks noChangeArrowheads="1"/>
          </p:cNvSpPr>
          <p:nvPr/>
        </p:nvSpPr>
        <p:spPr bwMode="auto">
          <a:xfrm>
            <a:off x="6362700" y="2870200"/>
            <a:ext cx="14605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Tekesin aktivointi-ohjelmat</a:t>
            </a:r>
          </a:p>
        </p:txBody>
      </p:sp>
      <p:sp>
        <p:nvSpPr>
          <p:cNvPr id="88090" name="Rectangle 1050"/>
          <p:cNvSpPr>
            <a:spLocks noChangeArrowheads="1"/>
          </p:cNvSpPr>
          <p:nvPr/>
        </p:nvSpPr>
        <p:spPr bwMode="auto">
          <a:xfrm>
            <a:off x="3302000" y="3568700"/>
            <a:ext cx="1689100" cy="100330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200">
              <a:solidFill>
                <a:srgbClr val="808080"/>
              </a:solidFill>
            </a:endParaRPr>
          </a:p>
        </p:txBody>
      </p:sp>
      <p:sp>
        <p:nvSpPr>
          <p:cNvPr id="88091" name="Text Box 1051"/>
          <p:cNvSpPr txBox="1">
            <a:spLocks noChangeArrowheads="1"/>
          </p:cNvSpPr>
          <p:nvPr/>
        </p:nvSpPr>
        <p:spPr bwMode="auto">
          <a:xfrm>
            <a:off x="3238500" y="3987800"/>
            <a:ext cx="8509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12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TULI -ohjelma</a:t>
            </a:r>
          </a:p>
        </p:txBody>
      </p:sp>
    </p:spTree>
    <p:extLst>
      <p:ext uri="{BB962C8B-B14F-4D97-AF65-F5344CB8AC3E}">
        <p14:creationId xmlns:p14="http://schemas.microsoft.com/office/powerpoint/2010/main" val="40589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tsikk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sz="2400" dirty="0" smtClean="0"/>
              <a:t>Toimintamalli nykyiseen </a:t>
            </a:r>
            <a:r>
              <a:rPr lang="fi-FI" sz="2400" dirty="0" err="1" smtClean="0"/>
              <a:t>Oskeen</a:t>
            </a:r>
            <a:r>
              <a:rPr lang="fi-FI" sz="2400" dirty="0" smtClean="0"/>
              <a:t> verrattuna</a:t>
            </a:r>
            <a:br>
              <a:rPr lang="fi-FI" sz="2400" dirty="0" smtClean="0"/>
            </a:br>
            <a:r>
              <a:rPr lang="fi-FI" sz="2400" dirty="0" smtClean="0"/>
              <a:t>Mikä muuttuisi?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341313" indent="-341313" defTabSz="912813"/>
            <a:r>
              <a:rPr lang="fi-FI" sz="2000" dirty="0" smtClean="0"/>
              <a:t>Parhaille keskittymille vetovastuu oman osaamisalansa kansallisesta yhteistyöstä ja kansainvälistymisen edistämisestä</a:t>
            </a:r>
          </a:p>
          <a:p>
            <a:pPr marL="341313" indent="-341313" defTabSz="912813"/>
            <a:r>
              <a:rPr lang="fi-FI" sz="2000" dirty="0" smtClean="0"/>
              <a:t>Suurten kaupunkiseutujen parhaimmille kehittämissuunnitelmille </a:t>
            </a:r>
            <a:r>
              <a:rPr lang="fi-FI" sz="2000" dirty="0" err="1" smtClean="0"/>
              <a:t>extraa</a:t>
            </a:r>
            <a:r>
              <a:rPr lang="fi-FI" sz="2000" dirty="0" smtClean="0"/>
              <a:t>: neuvottelumenettely ja kasvusopimus</a:t>
            </a:r>
          </a:p>
          <a:p>
            <a:pPr marL="341313" indent="-341313" defTabSz="912813"/>
            <a:r>
              <a:rPr lang="fi-FI" sz="2000" dirty="0" smtClean="0"/>
              <a:t>Muutosherkkyys: Uuden instrumentin mahdollistettava nopeat uudet avaukset. </a:t>
            </a:r>
          </a:p>
          <a:p>
            <a:pPr marL="341313" indent="-341313" defTabSz="912813"/>
            <a:r>
              <a:rPr lang="fi-FI" sz="2000" dirty="0" smtClean="0"/>
              <a:t>Tarvitaan parempaa reagointikykyä ja uusia liiketoimintamahdollisuuksia tunnistavaa osaamista paikalliseen asiantuntijapooliin: Hyödynnettävä nykyistä enemmän ulkopuolista osaamista. </a:t>
            </a:r>
          </a:p>
          <a:p>
            <a:pPr marL="341313" indent="-341313" defTabSz="912813"/>
            <a:r>
              <a:rPr lang="fi-FI" sz="2000" dirty="0" smtClean="0"/>
              <a:t>Kannuste nykyistä selkeämpään kilpailuun (rahoitus)</a:t>
            </a:r>
          </a:p>
          <a:p>
            <a:pPr marL="341313" indent="-341313" defTabSz="912813"/>
            <a:r>
              <a:rPr lang="fi-FI" sz="2000" dirty="0" smtClean="0"/>
              <a:t>Ohjelman kansallinen tuki: Uusien hyvien toimintamallien levittäminen, keskustelu- ja kehittämisalusta, joka mahdollisimman avoin kaikille toimijoille</a:t>
            </a:r>
          </a:p>
          <a:p>
            <a:pPr marL="341313" indent="-341313" defTabSz="912813"/>
            <a:r>
              <a:rPr lang="fi-FI" sz="2000" dirty="0" smtClean="0"/>
              <a:t>Projektitehtailusta vaikuttavampiin kokonaisuuksiin</a:t>
            </a:r>
          </a:p>
          <a:p>
            <a:pPr marL="341313" indent="-341313" defTabSz="912813"/>
            <a:r>
              <a:rPr lang="fi-FI" sz="2000" dirty="0" smtClean="0"/>
              <a:t>EU:n rakennerahastovarojen vaikuttavampi hyödyntäminen </a:t>
            </a:r>
          </a:p>
          <a:p>
            <a:pPr marL="341313" indent="-341313" defTabSz="912813"/>
            <a:endParaRPr lang="fi-FI" sz="2000" dirty="0" smtClean="0"/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1313" indent="-341313" defTabSz="912813"/>
            <a:endParaRPr lang="fi-FI" sz="1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245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Esille nousevia valintoja;</a:t>
            </a:r>
          </a:p>
        </p:txBody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424862" cy="4537075"/>
          </a:xfrm>
        </p:spPr>
        <p:txBody>
          <a:bodyPr/>
          <a:lstStyle/>
          <a:p>
            <a:r>
              <a:rPr lang="fi-FI" dirty="0" smtClean="0"/>
              <a:t>Laaja-alaisuus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Fokusointi</a:t>
            </a:r>
          </a:p>
          <a:p>
            <a:r>
              <a:rPr lang="fi-FI" dirty="0" err="1" smtClean="0"/>
              <a:t>Geneerisyys</a:t>
            </a:r>
            <a:r>
              <a:rPr lang="fi-FI" dirty="0" smtClean="0"/>
              <a:t>	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Substanssialueet</a:t>
            </a:r>
          </a:p>
          <a:p>
            <a:r>
              <a:rPr lang="fi-FI" dirty="0" smtClean="0"/>
              <a:t>Kansallinen	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Aluelähtöisyys</a:t>
            </a:r>
          </a:p>
          <a:p>
            <a:r>
              <a:rPr lang="fi-FI" dirty="0" smtClean="0"/>
              <a:t>STI		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DUI</a:t>
            </a:r>
          </a:p>
          <a:p>
            <a:r>
              <a:rPr lang="fi-FI" dirty="0" smtClean="0"/>
              <a:t>Radikaalit </a:t>
            </a:r>
            <a:r>
              <a:rPr lang="fi-FI" dirty="0" err="1" smtClean="0"/>
              <a:t>innov</a:t>
            </a:r>
            <a:r>
              <a:rPr lang="fi-FI" dirty="0" smtClean="0"/>
              <a:t>.       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Vähittäiset </a:t>
            </a:r>
            <a:r>
              <a:rPr lang="fi-FI" dirty="0" err="1" smtClean="0"/>
              <a:t>innov</a:t>
            </a:r>
            <a:r>
              <a:rPr lang="fi-FI" dirty="0" smtClean="0"/>
              <a:t>.</a:t>
            </a:r>
          </a:p>
          <a:p>
            <a:r>
              <a:rPr lang="fi-FI" dirty="0" smtClean="0"/>
              <a:t>Uudet yritykset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Yritysten kasvu</a:t>
            </a:r>
          </a:p>
          <a:p>
            <a:r>
              <a:rPr lang="fi-FI" dirty="0" smtClean="0"/>
              <a:t>Hankevalmistelu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Muu </a:t>
            </a:r>
            <a:r>
              <a:rPr lang="fi-FI" dirty="0" err="1" smtClean="0"/>
              <a:t>asiantuntijapalv</a:t>
            </a:r>
            <a:r>
              <a:rPr lang="fi-FI" dirty="0" smtClean="0"/>
              <a:t>.</a:t>
            </a:r>
          </a:p>
          <a:p>
            <a:r>
              <a:rPr lang="fi-FI" dirty="0" smtClean="0"/>
              <a:t>Suuret keskukset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Pienet keskukset</a:t>
            </a:r>
          </a:p>
          <a:p>
            <a:r>
              <a:rPr lang="fi-FI" dirty="0" smtClean="0"/>
              <a:t>Paikalliset alustat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Ylialueelliset verkostot</a:t>
            </a:r>
          </a:p>
          <a:p>
            <a:r>
              <a:rPr lang="fi-FI" dirty="0" smtClean="0"/>
              <a:t>Ketteryys	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Pitkäjänteisyys</a:t>
            </a:r>
          </a:p>
          <a:p>
            <a:r>
              <a:rPr lang="fi-FI" dirty="0" smtClean="0"/>
              <a:t>Vahvuudet		-------------</a:t>
            </a:r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fi-FI" dirty="0" smtClean="0"/>
              <a:t>------------	Uudet </a:t>
            </a:r>
            <a:r>
              <a:rPr lang="fi-FI" dirty="0" err="1" smtClean="0"/>
              <a:t>kasvuidut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83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200" dirty="0" smtClean="0"/>
              <a:t>Taustaa</a:t>
            </a:r>
          </a:p>
          <a:p>
            <a:pPr marL="457200" indent="-457200">
              <a:buFont typeface="+mj-lt"/>
              <a:buAutoNum type="arabicPeriod"/>
            </a:pPr>
            <a:endParaRPr lang="fi-FI" sz="2200" dirty="0"/>
          </a:p>
          <a:p>
            <a:pPr marL="457200" indent="-457200">
              <a:buFont typeface="+mj-lt"/>
              <a:buAutoNum type="arabicPeriod"/>
            </a:pPr>
            <a:r>
              <a:rPr lang="fi-FI" sz="2200" dirty="0" smtClean="0"/>
              <a:t>Osaamiskeskusohjelma (OSKE) Varsinais-Suomessa 2012</a:t>
            </a:r>
          </a:p>
          <a:p>
            <a:pPr marL="457200" indent="-457200">
              <a:buFont typeface="+mj-lt"/>
              <a:buAutoNum type="arabicPeriod"/>
            </a:pPr>
            <a:endParaRPr lang="fi-FI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200" dirty="0" smtClean="0"/>
              <a:t>Uuden ohjelmavälineen 2014+ suuntaviivat (TEM)</a:t>
            </a:r>
          </a:p>
          <a:p>
            <a:pPr marL="457200" indent="-457200">
              <a:buFont typeface="+mj-lt"/>
              <a:buAutoNum type="arabicPeriod"/>
            </a:pPr>
            <a:endParaRPr lang="fi-FI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200" dirty="0" smtClean="0"/>
              <a:t>Uuden ohjelmavälineen valmistelutyö Turun seudulla</a:t>
            </a:r>
          </a:p>
          <a:p>
            <a:pPr marL="457200" indent="-457200">
              <a:buFont typeface="+mj-lt"/>
              <a:buAutoNum type="arabicPeriod"/>
            </a:pPr>
            <a:endParaRPr lang="fi-FI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200" dirty="0" smtClean="0"/>
              <a:t>Temaattiset kehittämisalueet - keskustelun avauksia</a:t>
            </a:r>
            <a:endParaRPr lang="fi-FI" sz="2400" dirty="0" smtClean="0"/>
          </a:p>
          <a:p>
            <a:pPr marL="0" indent="0" algn="ctr">
              <a:buNone/>
            </a:pPr>
            <a:endParaRPr lang="fi-FI" sz="2400" i="1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3"/>
          <p:cNvGraphicFramePr>
            <a:graphicFrameLocks/>
          </p:cNvGraphicFramePr>
          <p:nvPr/>
        </p:nvGraphicFramePr>
        <p:xfrm>
          <a:off x="1142976" y="642918"/>
          <a:ext cx="700092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22218" y="242088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Uuden ohjelmavälineen 2014+ valmistelutyö Turun seudulla</a:t>
            </a:r>
            <a:endParaRPr lang="fi-FI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755576" y="400506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Syksyn 2011 toimenpiteet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i-FI" sz="2400" u="sng" dirty="0"/>
              <a:t>Toteutettiin laaja sähköinen </a:t>
            </a:r>
            <a:r>
              <a:rPr lang="fi-FI" sz="2400" u="sng" dirty="0" smtClean="0"/>
              <a:t>kysely</a:t>
            </a:r>
            <a:r>
              <a:rPr lang="fi-FI" sz="2400" dirty="0" smtClean="0"/>
              <a:t> alueen </a:t>
            </a:r>
            <a:r>
              <a:rPr lang="fi-FI" sz="2400" dirty="0"/>
              <a:t>yrityksille ja akateemisille organisaatioille sekä julkisille rahoitus- ja </a:t>
            </a:r>
            <a:r>
              <a:rPr lang="fi-FI" sz="2400" dirty="0" smtClean="0"/>
              <a:t>tukiorganisaatioille. Kyselyssä </a:t>
            </a:r>
            <a:r>
              <a:rPr lang="fi-FI" sz="2400" dirty="0"/>
              <a:t>kartoitettiin nykyisessä </a:t>
            </a:r>
            <a:r>
              <a:rPr lang="fi-FI" sz="2400" dirty="0" smtClean="0"/>
              <a:t>osaamiskeskus-ohjelmassa </a:t>
            </a:r>
            <a:r>
              <a:rPr lang="fi-FI" sz="2400" dirty="0"/>
              <a:t>mukana olleiden tahojen </a:t>
            </a:r>
            <a:r>
              <a:rPr lang="fi-FI" sz="2400" dirty="0" smtClean="0"/>
              <a:t>parannusehdotukset </a:t>
            </a:r>
            <a:r>
              <a:rPr lang="fi-FI" sz="2400" dirty="0"/>
              <a:t>sekä kokonaan uusien asiakkaiden näkemykset alueen toimintaympäristön </a:t>
            </a:r>
            <a:r>
              <a:rPr lang="fi-FI" sz="2400" dirty="0" smtClean="0"/>
              <a:t>kehittämiseksi.</a:t>
            </a:r>
          </a:p>
          <a:p>
            <a:pPr lvl="0"/>
            <a:r>
              <a:rPr lang="fi-FI" sz="2400" u="sng" dirty="0" smtClean="0"/>
              <a:t>Haastateltiin </a:t>
            </a:r>
            <a:r>
              <a:rPr lang="fi-FI" sz="2400" u="sng" dirty="0"/>
              <a:t>henkilökohtaisesti merkittävimmät sidosryhmien edustajat</a:t>
            </a:r>
            <a:r>
              <a:rPr lang="fi-FI" sz="2400" dirty="0"/>
              <a:t> sekä </a:t>
            </a:r>
            <a:r>
              <a:rPr lang="fi-FI" sz="2400" dirty="0" smtClean="0"/>
              <a:t>sellaiset </a:t>
            </a:r>
            <a:r>
              <a:rPr lang="fi-FI" sz="2400" dirty="0"/>
              <a:t>toimijat, jotka sähköisen kyselyn perusteella osoittavat sitoutumista </a:t>
            </a:r>
            <a:r>
              <a:rPr lang="fi-FI" sz="2400" dirty="0" smtClean="0"/>
              <a:t>toimintaympäristön </a:t>
            </a:r>
            <a:r>
              <a:rPr lang="fi-FI" sz="2400" dirty="0"/>
              <a:t>tehostamiseen</a:t>
            </a:r>
            <a:r>
              <a:rPr lang="fi-FI" sz="2400" dirty="0" smtClean="0"/>
              <a:t>.</a:t>
            </a:r>
          </a:p>
          <a:p>
            <a:pPr lvl="0"/>
            <a:r>
              <a:rPr lang="fi-FI" sz="2400" u="sng" dirty="0" smtClean="0"/>
              <a:t>Selvitettiin </a:t>
            </a:r>
            <a:r>
              <a:rPr lang="fi-FI" sz="2400" u="sng" dirty="0"/>
              <a:t>haastatteluin osaamiskeskusohjelmaa toteuttaneiden toimijoiden </a:t>
            </a:r>
            <a:r>
              <a:rPr lang="fi-FI" sz="2400" u="sng" dirty="0" smtClean="0"/>
              <a:t>näkemykset</a:t>
            </a:r>
            <a:r>
              <a:rPr lang="fi-FI" sz="2400" dirty="0" smtClean="0"/>
              <a:t> </a:t>
            </a:r>
            <a:r>
              <a:rPr lang="fi-FI" sz="2400" dirty="0"/>
              <a:t>itse ohjelman kehittämistarpeista</a:t>
            </a:r>
            <a:r>
              <a:rPr lang="fi-FI" sz="2400" dirty="0" smtClean="0"/>
              <a:t>.</a:t>
            </a: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Palvelujen tarvepyramidi</a:t>
            </a: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96" y="1989138"/>
            <a:ext cx="6435233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Palvelujen tarve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fi-FI" sz="2400" dirty="0" smtClean="0"/>
              <a:t>Syksyllä 2011 tehdyn </a:t>
            </a:r>
            <a:r>
              <a:rPr lang="fi-FI" sz="2400" dirty="0"/>
              <a:t>kyselyn, haastattelujen ja muun aineiston pohjalta </a:t>
            </a:r>
            <a:r>
              <a:rPr lang="fi-FI" sz="2400" dirty="0" smtClean="0"/>
              <a:t>seuraavien palvelujen </a:t>
            </a:r>
            <a:r>
              <a:rPr lang="fi-FI" sz="2400" dirty="0"/>
              <a:t>tarve nousi </a:t>
            </a:r>
            <a:r>
              <a:rPr lang="fi-FI" sz="2400" dirty="0" smtClean="0"/>
              <a:t>esiin:</a:t>
            </a:r>
          </a:p>
          <a:p>
            <a:pPr lvl="1"/>
            <a:r>
              <a:rPr lang="fi-FI" sz="2000" dirty="0" smtClean="0"/>
              <a:t>Tulevaisuus </a:t>
            </a:r>
            <a:r>
              <a:rPr lang="fi-FI" sz="2000" dirty="0"/>
              <a:t>ja </a:t>
            </a:r>
            <a:r>
              <a:rPr lang="fi-FI" sz="2000" dirty="0" smtClean="0"/>
              <a:t>ennakointi</a:t>
            </a:r>
          </a:p>
          <a:p>
            <a:pPr lvl="1"/>
            <a:r>
              <a:rPr lang="fi-FI" sz="2000" dirty="0" smtClean="0"/>
              <a:t>Kansainvälistyminen </a:t>
            </a:r>
            <a:r>
              <a:rPr lang="fi-FI" sz="2000" dirty="0"/>
              <a:t>ja </a:t>
            </a:r>
            <a:r>
              <a:rPr lang="fi-FI" sz="2000" dirty="0" smtClean="0"/>
              <a:t>kansainvälistäminen</a:t>
            </a:r>
          </a:p>
          <a:p>
            <a:pPr lvl="1"/>
            <a:r>
              <a:rPr lang="fi-FI" sz="2000" dirty="0" smtClean="0"/>
              <a:t>Liiketoimintaosaaminen </a:t>
            </a:r>
            <a:r>
              <a:rPr lang="fi-FI" sz="2000" dirty="0"/>
              <a:t>ja </a:t>
            </a:r>
            <a:r>
              <a:rPr lang="fi-FI" sz="2000" dirty="0" smtClean="0"/>
              <a:t>johtaminen</a:t>
            </a:r>
          </a:p>
          <a:p>
            <a:pPr lvl="1"/>
            <a:r>
              <a:rPr lang="fi-FI" sz="2000" dirty="0" smtClean="0"/>
              <a:t>Myynti ja markkinointi</a:t>
            </a:r>
          </a:p>
          <a:p>
            <a:pPr lvl="1"/>
            <a:r>
              <a:rPr lang="fi-FI" sz="2000" dirty="0" smtClean="0"/>
              <a:t>Innovaatiot ja kehittäminen</a:t>
            </a:r>
            <a:endParaRPr lang="fi-FI" sz="2000" dirty="0"/>
          </a:p>
          <a:p>
            <a:pPr lvl="1"/>
            <a:endParaRPr lang="fi-FI" sz="20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7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Valmisteluvaiheen 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fi-FI" sz="2400" dirty="0"/>
              <a:t>Kaupunginjohtaja nimeää johto- ja ohjausryhmät</a:t>
            </a:r>
          </a:p>
          <a:p>
            <a:r>
              <a:rPr lang="fi-FI" sz="2400" dirty="0"/>
              <a:t>Turun seudun innovaatiokeskittymän tavoitetilan määrittely</a:t>
            </a:r>
          </a:p>
          <a:p>
            <a:pPr lvl="0"/>
            <a:r>
              <a:rPr lang="fi-FI" sz="2400" dirty="0"/>
              <a:t>Turun seudun edunvalvonta asiassa </a:t>
            </a:r>
          </a:p>
          <a:p>
            <a:r>
              <a:rPr lang="fi-FI" sz="2400" dirty="0"/>
              <a:t>Turun seudun potentiaalisten huippuosaamisalojen tunnistaminen ja arviointi</a:t>
            </a:r>
          </a:p>
          <a:p>
            <a:pPr lvl="0"/>
            <a:r>
              <a:rPr lang="fi-FI" sz="2400" dirty="0"/>
              <a:t>Yhteydenpito ohjelman </a:t>
            </a:r>
            <a:r>
              <a:rPr lang="fi-FI" sz="2400" dirty="0" smtClean="0"/>
              <a:t>kansallisiin valmistelijoihin</a:t>
            </a:r>
            <a:endParaRPr lang="fi-FI" sz="2400" dirty="0"/>
          </a:p>
          <a:p>
            <a:r>
              <a:rPr lang="fi-FI" sz="2400" dirty="0"/>
              <a:t>Innovaatiokeskittymäarviointi -hanke</a:t>
            </a:r>
          </a:p>
          <a:p>
            <a:pPr marL="0" indent="0" algn="ctr">
              <a:buNone/>
            </a:pPr>
            <a:endParaRPr lang="fi-FI" sz="2400" i="1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3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fi-FI" dirty="0" smtClean="0"/>
              <a:t>Innovaatiokeskittymäarviointi tekeillä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Avoin tarjouspyyntö, haku </a:t>
            </a:r>
            <a:r>
              <a:rPr lang="fi-FI" dirty="0"/>
              <a:t>päättynyt 24.2.2012</a:t>
            </a:r>
          </a:p>
          <a:p>
            <a:r>
              <a:rPr lang="fi-FI" dirty="0"/>
              <a:t>Hankkeen tuloksena saadaan:</a:t>
            </a:r>
          </a:p>
          <a:p>
            <a:pPr lvl="1"/>
            <a:r>
              <a:rPr lang="fi-FI" dirty="0"/>
              <a:t>Turun innovaatiokeskittymän ekosysteemiprofiili ja kuvaus sen yksittäisten elementtien nykytilasta ja kehitysmahdollisuuksista</a:t>
            </a:r>
          </a:p>
          <a:p>
            <a:pPr lvl="1"/>
            <a:r>
              <a:rPr lang="fi-FI" dirty="0"/>
              <a:t>Innovaatiokeskittymän </a:t>
            </a:r>
            <a:r>
              <a:rPr lang="fi-FI" dirty="0" err="1"/>
              <a:t>SWOT-analyysi</a:t>
            </a:r>
            <a:endParaRPr lang="fi-FI" dirty="0"/>
          </a:p>
          <a:p>
            <a:pPr lvl="1"/>
            <a:r>
              <a:rPr lang="fi-FI" dirty="0"/>
              <a:t>Toimenpidesuositukset ja ehdotukset innovaatiokeskittymän jatkokehittämiseksi</a:t>
            </a:r>
          </a:p>
          <a:p>
            <a:pPr lvl="1"/>
            <a:r>
              <a:rPr lang="fi-FI" dirty="0"/>
              <a:t>Vertailutietoa muiden saman suuruusluokan innovaatiokeskittymien kesken</a:t>
            </a:r>
          </a:p>
          <a:p>
            <a:r>
              <a:rPr lang="fi-FI" dirty="0" smtClean="0"/>
              <a:t>Arviointi luovutetaan toukokuussa 2012</a:t>
            </a:r>
            <a:endParaRPr lang="fi-FI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0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2014+ Valmisteluorganisaatio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69979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Turun </a:t>
            </a:r>
            <a:r>
              <a:rPr lang="fi-FI" sz="2400" dirty="0"/>
              <a:t>seudun huippuosaamisalojen tunnistamiseksi, innovaatiokeskittymän tavoitetilan määrittämiseksi ja pääministeri Kataisen hallitusohjelman mukaisen kasvusopimusvalmistelun toteuttamiseksi ehdotetaan perustettavaksi </a:t>
            </a:r>
            <a:r>
              <a:rPr lang="fi-FI" sz="2400" dirty="0" smtClean="0"/>
              <a:t>kolmetasoinen valmisteluorganisaatio:</a:t>
            </a:r>
            <a:endParaRPr lang="fi-FI" sz="2400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595" y="3933056"/>
            <a:ext cx="5186265" cy="230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3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Organisaation työnjako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69979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Ylimmällä tasolla on </a:t>
            </a:r>
            <a:r>
              <a:rPr lang="fi-FI" sz="2400" u="sng" dirty="0"/>
              <a:t>johtoryhmä</a:t>
            </a:r>
            <a:r>
              <a:rPr lang="fi-FI" sz="2400" dirty="0"/>
              <a:t> joka </a:t>
            </a:r>
            <a:r>
              <a:rPr lang="fi-FI" sz="2400" dirty="0" smtClean="0"/>
              <a:t>antaa </a:t>
            </a:r>
            <a:r>
              <a:rPr lang="fi-FI" sz="2400" dirty="0"/>
              <a:t>toimeksiannon </a:t>
            </a:r>
            <a:r>
              <a:rPr lang="fi-FI" sz="2400" dirty="0" smtClean="0"/>
              <a:t>ohjausryhmälle ja työryhmille </a:t>
            </a:r>
            <a:r>
              <a:rPr lang="fi-FI" sz="2400" dirty="0"/>
              <a:t>sekä valvoo </a:t>
            </a:r>
            <a:r>
              <a:rPr lang="fi-FI" sz="2400" dirty="0" smtClean="0"/>
              <a:t>niiden toimintaa.</a:t>
            </a:r>
          </a:p>
          <a:p>
            <a:r>
              <a:rPr lang="fi-FI" sz="2400" u="sng" dirty="0" smtClean="0"/>
              <a:t>Ohjausryhmä</a:t>
            </a:r>
            <a:r>
              <a:rPr lang="fi-FI" sz="2400" dirty="0"/>
              <a:t> </a:t>
            </a:r>
            <a:r>
              <a:rPr lang="fi-FI" sz="2400" dirty="0" smtClean="0"/>
              <a:t>vastaa operatiivisesta toiminnasta ja ohjaa työryhmien valmistelua potentiaalisilla huippuosaamisaloilla.</a:t>
            </a:r>
          </a:p>
          <a:p>
            <a:r>
              <a:rPr lang="fi-FI" sz="2400" u="sng" dirty="0" smtClean="0"/>
              <a:t>Työryhmien</a:t>
            </a:r>
            <a:r>
              <a:rPr lang="fi-FI" sz="2400" dirty="0" smtClean="0"/>
              <a:t> </a:t>
            </a:r>
            <a:r>
              <a:rPr lang="fi-FI" sz="2400" dirty="0"/>
              <a:t>tehtävänä on tarkemmin määritellä osaamisalan vahvuudet ja sopivuus uuden ohjelmavälineen temaattisiin sisältöihin sekä kartoittaa osaamisalojen väliset </a:t>
            </a:r>
            <a:r>
              <a:rPr lang="fi-FI" sz="2400" dirty="0" smtClean="0"/>
              <a:t>yhteistyömahdollisuudet.</a:t>
            </a:r>
          </a:p>
          <a:p>
            <a:r>
              <a:rPr lang="fi-FI" sz="2400" dirty="0" smtClean="0"/>
              <a:t>Työryhmien </a:t>
            </a:r>
            <a:r>
              <a:rPr lang="fi-FI" sz="2400" dirty="0"/>
              <a:t>työn perusteella ja ohjausryhmän </a:t>
            </a:r>
            <a:r>
              <a:rPr lang="fi-FI" sz="2400" dirty="0" smtClean="0"/>
              <a:t>esityksestä </a:t>
            </a:r>
            <a:r>
              <a:rPr lang="fi-FI" sz="2400" dirty="0"/>
              <a:t>johtoryhmä </a:t>
            </a:r>
            <a:r>
              <a:rPr lang="fi-FI" sz="2400" dirty="0" smtClean="0"/>
              <a:t>ehdottaa huippuosaamisalojen valinnan edelleen yhteistyöorganisaatioiden päätettäväksi.</a:t>
            </a:r>
          </a:p>
          <a:p>
            <a:r>
              <a:rPr lang="fi-FI" sz="2400" dirty="0" smtClean="0"/>
              <a:t>Turku </a:t>
            </a:r>
            <a:r>
              <a:rPr lang="fi-FI" sz="2400" dirty="0"/>
              <a:t>Science Park toimii avustavana </a:t>
            </a:r>
            <a:r>
              <a:rPr lang="fi-FI" sz="2400" u="sng" dirty="0"/>
              <a:t>tukiorganisaationa ja sihteeristönä</a:t>
            </a:r>
            <a:r>
              <a:rPr lang="fi-FI" sz="2400" dirty="0"/>
              <a:t> johto-, ohjaus- ja työryhmille. </a:t>
            </a:r>
            <a:r>
              <a:rPr lang="fi-FI" sz="2400" dirty="0" smtClean="0"/>
              <a:t>Turku Science Park </a:t>
            </a:r>
            <a:r>
              <a:rPr lang="fi-FI" sz="2400" dirty="0"/>
              <a:t>nimeää hankkeeseen projektipäällikön</a:t>
            </a:r>
            <a:r>
              <a:rPr lang="fi-FI" sz="2400" dirty="0" smtClean="0"/>
              <a:t>.</a:t>
            </a:r>
            <a:endParaRPr lang="fi-FI" sz="2400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Johtoryhmä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4198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400" b="1" dirty="0"/>
              <a:t>T</a:t>
            </a:r>
            <a:r>
              <a:rPr lang="fi-FI" sz="2400" b="1" dirty="0" smtClean="0"/>
              <a:t>ehtävät</a:t>
            </a:r>
            <a:r>
              <a:rPr lang="fi-FI" sz="2400" b="1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 smtClean="0"/>
              <a:t>Vaikuttaminen </a:t>
            </a:r>
            <a:r>
              <a:rPr lang="fi-FI" sz="2400" dirty="0"/>
              <a:t>tulevan ohjelman toimintatapoihin, sisältöratkaisuihin ja resursseihin siten, että Turun vahvuudet tulevat mahdollisimman hyvin huomioiduiksi.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/>
              <a:t>Turun seudun innovaatiokeskittymän tavoitetilan määrittely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/>
              <a:t>Ohjausryhmän tehtävän anto ja aikataulutus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/>
              <a:t>Turun seudun </a:t>
            </a:r>
            <a:r>
              <a:rPr lang="fi-FI" sz="2400" dirty="0" smtClean="0"/>
              <a:t>huippuosaamisalojen valintaehdotus päätöksentekoa varten ohjausryhmän esityksen </a:t>
            </a:r>
            <a:r>
              <a:rPr lang="fi-FI" sz="2400" dirty="0"/>
              <a:t>pohjalta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/>
              <a:t>Ohjausryhmän valvonta ja valmistelutyöstä tiedottaminen sidosryhmille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400" dirty="0"/>
              <a:t>Turun seudun edunvalvonta asiassa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400" b="1" dirty="0" smtClean="0"/>
              <a:t>Jäseniksi edustajat:</a:t>
            </a:r>
            <a:endParaRPr lang="fi-FI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400" dirty="0" smtClean="0"/>
              <a:t>EK , Turun AMK, Turun kauppakamari, Åbo Akademi, Turun kaupunki, Turun seutu, Salon kaupunki, Turku </a:t>
            </a:r>
            <a:r>
              <a:rPr lang="fi-FI" sz="2400" dirty="0"/>
              <a:t>Science </a:t>
            </a:r>
            <a:r>
              <a:rPr lang="fi-FI" sz="2400" dirty="0" err="1"/>
              <a:t>Park</a:t>
            </a:r>
            <a:r>
              <a:rPr lang="fi-FI" sz="2400" dirty="0"/>
              <a:t> </a:t>
            </a:r>
            <a:r>
              <a:rPr lang="fi-FI" sz="2400" dirty="0" smtClean="0"/>
              <a:t>Oy, V-S liitto, V-S </a:t>
            </a:r>
            <a:r>
              <a:rPr lang="fi-FI" sz="2400" dirty="0"/>
              <a:t>ELY </a:t>
            </a:r>
            <a:r>
              <a:rPr lang="fi-FI" sz="2400" dirty="0" smtClean="0"/>
              <a:t>–keskus, V-S Yrittäjät, </a:t>
            </a:r>
            <a:endParaRPr lang="fi-FI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400" dirty="0"/>
              <a:t>Turun yliopisto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2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Hallitusohjelman mukaisesti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41987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 smtClean="0"/>
              <a:t>Kansallinen innovaatiopolitiikka uudistetaan</a:t>
            </a:r>
          </a:p>
          <a:p>
            <a:r>
              <a:rPr lang="fi-FI" sz="2400" dirty="0" smtClean="0"/>
              <a:t>Aiesopimusmenettelyä suurimpien kaupunkiseutujen ja valtion välillä monipuolistetaan ja vahvistetaan.</a:t>
            </a:r>
          </a:p>
          <a:p>
            <a:r>
              <a:rPr lang="fi-FI" sz="2400" dirty="0" smtClean="0"/>
              <a:t>Uuden innovaatiopolitiikan ytimenä ovat ns. innovaatiokeskittymät, jonka kärkijoukon muodostavat suurimmat yliopistokaupunkiseudut</a:t>
            </a:r>
          </a:p>
          <a:p>
            <a:r>
              <a:rPr lang="fi-FI" sz="2400" dirty="0" smtClean="0"/>
              <a:t>Innovaatiopolitiikan pääinstrumenttina tulee olemaan uusi ohjelmaväline 2014+, joka korvaa nykyisen, vuoden 2013 lopussa päättyvän Osaamiskeskusohjelman</a:t>
            </a:r>
          </a:p>
          <a:p>
            <a:r>
              <a:rPr lang="fi-FI" sz="2400" dirty="0" smtClean="0"/>
              <a:t>Maankäytön, asumisen ja liikenteen (MAL) aiesopimusten rinnalle tuodaan uusina instrumentteina kasvusopimukset ja sosiaalisen kestävyyden aiesopimukset</a:t>
            </a:r>
          </a:p>
          <a:p>
            <a:r>
              <a:rPr lang="fi-FI" sz="2400" dirty="0" smtClean="0"/>
              <a:t>Kasvusopimus on  valtion, suurimpien kaupunkiseutujen, yliopistojen ja korkeakoulujen sekä alueellisten elinkeinoyhtiöiden välinen strategisen tason sopimus yhteisistä kehittämisen painopisteistä ja toimenpiteistä</a:t>
            </a:r>
          </a:p>
          <a:p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7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Ohjausryhmä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468" y="1654703"/>
            <a:ext cx="822960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/>
              <a:t>T</a:t>
            </a:r>
            <a:r>
              <a:rPr lang="fi-FI" sz="1800" b="1" dirty="0" smtClean="0"/>
              <a:t>ehtävät: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Operatiivisen valmistelun ohjaaminen ja esittely johtoryhmälle</a:t>
            </a: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 smtClean="0"/>
              <a:t>Turun </a:t>
            </a:r>
            <a:r>
              <a:rPr lang="fi-FI" sz="1800" dirty="0"/>
              <a:t>seudun potentiaalisten huippuosaamisalojen tunnistaminen ja </a:t>
            </a:r>
            <a:r>
              <a:rPr lang="fi-FI" sz="1800" dirty="0" smtClean="0"/>
              <a:t>arviointi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Huippuosaamisalakohtaisten </a:t>
            </a:r>
            <a:r>
              <a:rPr lang="fi-FI" sz="1800" dirty="0"/>
              <a:t>työryhmien </a:t>
            </a:r>
            <a:r>
              <a:rPr lang="fi-FI" sz="1800" dirty="0" smtClean="0"/>
              <a:t>ohjaus ja työn aikataulutus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Työryhmien </a:t>
            </a:r>
            <a:r>
              <a:rPr lang="fi-FI" sz="1800" dirty="0"/>
              <a:t>toiminnan seuranta ja tiedottaminen </a:t>
            </a:r>
            <a:r>
              <a:rPr lang="fi-FI" sz="1800" dirty="0" smtClean="0"/>
              <a:t>johtoryhmälle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Turun alueen valmistelun koordinointi </a:t>
            </a:r>
            <a:r>
              <a:rPr lang="fi-FI" sz="1800" dirty="0"/>
              <a:t>kansallisen tason suurten kaupunkien ”</a:t>
            </a:r>
            <a:r>
              <a:rPr lang="fi-FI" sz="1800" dirty="0" err="1"/>
              <a:t>six-pack</a:t>
            </a:r>
            <a:r>
              <a:rPr lang="fi-FI" sz="1800" dirty="0"/>
              <a:t>” toiminnan </a:t>
            </a:r>
            <a:r>
              <a:rPr lang="fi-FI" sz="1800" dirty="0" smtClean="0"/>
              <a:t>kanssa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Valittujen </a:t>
            </a:r>
            <a:r>
              <a:rPr lang="fi-FI" sz="1800" dirty="0"/>
              <a:t>osaamisalojen välisten yhteistyömahdollisuuksien </a:t>
            </a:r>
            <a:r>
              <a:rPr lang="fi-FI" sz="1800" dirty="0" smtClean="0"/>
              <a:t>tunnistaminen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Yhteydenpito </a:t>
            </a:r>
            <a:r>
              <a:rPr lang="fi-FI" sz="1800" dirty="0"/>
              <a:t>ohjelman kansallisiin </a:t>
            </a:r>
            <a:r>
              <a:rPr lang="fi-FI" sz="1800" dirty="0" smtClean="0"/>
              <a:t>valmistelijoihin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Turun </a:t>
            </a:r>
            <a:r>
              <a:rPr lang="fi-FI" sz="1800" dirty="0"/>
              <a:t>seudun huippuosaamisalojen ehdottaminen johtoryhmälle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/>
              <a:t>Jäseniksi edustajat:</a:t>
            </a:r>
            <a:endParaRPr lang="fi-FI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Åbo Akademi, Turun kauppakamari, Turun seutu, V-S ELY/Tekes, V-S liitto, </a:t>
            </a:r>
            <a:r>
              <a:rPr lang="fi-FI" sz="1800" dirty="0" err="1" smtClean="0"/>
              <a:t>Finnvera</a:t>
            </a:r>
            <a:r>
              <a:rPr lang="fi-FI" sz="1800" dirty="0" smtClean="0"/>
              <a:t>, </a:t>
            </a:r>
            <a:r>
              <a:rPr lang="fi-FI" sz="1800" dirty="0" err="1" smtClean="0"/>
              <a:t>Finpro</a:t>
            </a:r>
            <a:r>
              <a:rPr lang="fi-FI" sz="1800" dirty="0" smtClean="0"/>
              <a:t>, Turun yliopisto, Turun AMK, Turun kaupunki,  Teknologiateollisuus ry,  Aalto-yliopisto, Turku </a:t>
            </a:r>
            <a:r>
              <a:rPr lang="fi-FI" sz="1800" dirty="0"/>
              <a:t>Science </a:t>
            </a:r>
            <a:r>
              <a:rPr lang="fi-FI" sz="1800" dirty="0" err="1" smtClean="0"/>
              <a:t>Park</a:t>
            </a:r>
            <a:r>
              <a:rPr lang="fi-FI" sz="1800" dirty="0" smtClean="0"/>
              <a:t>.</a:t>
            </a:r>
            <a:r>
              <a:rPr lang="fi-FI" sz="1800" dirty="0"/>
              <a:t>	</a:t>
            </a:r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0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fi-FI" dirty="0" smtClean="0"/>
              <a:t>Työryhmät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/>
              <a:t>Tehtävät</a:t>
            </a:r>
            <a:r>
              <a:rPr lang="fi-FI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/>
              <a:t>Tunnistetun huippuosaamisalan tarkempi määrittely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Huippuosaajien (yritysten, korkeakoulujen jne.) tunnistaminen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Muiden kansallisten huippuosaajien tunnistaminen ja potentiaalisten </a:t>
            </a:r>
            <a:r>
              <a:rPr lang="fi-FI" sz="1800" dirty="0" smtClean="0"/>
              <a:t>yhteistyökumppanien </a:t>
            </a:r>
            <a:r>
              <a:rPr lang="fi-FI" sz="1800" dirty="0"/>
              <a:t>nimeäminen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Potentiaalisten huippuosaamisalan kansainvälisten yhteistyökumppanien tunnistaminen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Huippuosaamisalan sijoittumien uuden ohjelmavälineen temaattisiin painopiste-alueisiin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Huippuosaamisalan tavoitteiden </a:t>
            </a:r>
            <a:r>
              <a:rPr lang="fi-FI" sz="1800" dirty="0" smtClean="0"/>
              <a:t>asettaminen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Yritysten tarpeiden ja odotusten huomioiminen - yritysedustajat</a:t>
            </a: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endParaRPr lang="fi-FI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dirty="0"/>
              <a:t>J</a:t>
            </a:r>
            <a:r>
              <a:rPr lang="fi-FI" sz="1800" b="1" dirty="0" smtClean="0"/>
              <a:t>äsenet: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Työryhmät </a:t>
            </a:r>
            <a:r>
              <a:rPr lang="fi-FI" sz="1800" dirty="0"/>
              <a:t>koostuvat kunkin valitun osaamisalan </a:t>
            </a:r>
            <a:r>
              <a:rPr lang="fi-FI" sz="1800" dirty="0" smtClean="0"/>
              <a:t>parhaiten tuntevista asiantuntijoista. Elinkeinoelämä ja yritykset edustettuina.</a:t>
            </a: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Kunkin </a:t>
            </a:r>
            <a:r>
              <a:rPr lang="fi-FI" sz="1800" dirty="0"/>
              <a:t>työryhmän puheenjohtaja toimii ohjausryhmän asiantuntijajäsenenä.</a:t>
            </a:r>
          </a:p>
          <a:p>
            <a:pPr marL="0" indent="0">
              <a:spcBef>
                <a:spcPts val="0"/>
              </a:spcBef>
              <a:buNone/>
            </a:pPr>
            <a:endParaRPr lang="fi-FI" sz="16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0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4279" y="2535039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Temaattiset kehittämisalueet – keskustelun avauksia</a:t>
            </a:r>
            <a:endParaRPr lang="fi-FI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755576" y="400506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551613" cy="863600"/>
          </a:xfrm>
        </p:spPr>
        <p:txBody>
          <a:bodyPr>
            <a:noAutofit/>
          </a:bodyPr>
          <a:lstStyle/>
          <a:p>
            <a:r>
              <a:rPr lang="fi-FI" dirty="0" smtClean="0">
                <a:cs typeface="Helvetica" pitchFamily="-109" charset="0"/>
              </a:rPr>
              <a:t>Uutta kasvua ja innovaatioita</a:t>
            </a:r>
            <a:br>
              <a:rPr lang="fi-FI" dirty="0" smtClean="0">
                <a:cs typeface="Helvetica" pitchFamily="-109" charset="0"/>
              </a:rPr>
            </a:br>
            <a:r>
              <a:rPr lang="fi-FI" dirty="0" smtClean="0">
                <a:cs typeface="Helvetica" pitchFamily="-109" charset="0"/>
              </a:rPr>
              <a:t>on haettava kaikilta tasoilta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811644"/>
              </p:ext>
            </p:extLst>
          </p:nvPr>
        </p:nvGraphicFramePr>
        <p:xfrm>
          <a:off x="437280" y="3259138"/>
          <a:ext cx="7632078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6" name="Tekstiruutu 16"/>
          <p:cNvSpPr txBox="1">
            <a:spLocks noChangeArrowheads="1"/>
          </p:cNvSpPr>
          <p:nvPr/>
        </p:nvSpPr>
        <p:spPr bwMode="auto">
          <a:xfrm>
            <a:off x="7532020" y="5376069"/>
            <a:ext cx="13604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Hyvinvointi-</a:t>
            </a:r>
          </a:p>
          <a:p>
            <a:pPr algn="ctr"/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palvelujen</a:t>
            </a:r>
          </a:p>
          <a:p>
            <a:pPr algn="ctr"/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 tuottajat</a:t>
            </a:r>
          </a:p>
        </p:txBody>
      </p:sp>
      <p:sp>
        <p:nvSpPr>
          <p:cNvPr id="3077" name="Tekstiruutu 19"/>
          <p:cNvSpPr txBox="1">
            <a:spLocks noChangeArrowheads="1"/>
          </p:cNvSpPr>
          <p:nvPr/>
        </p:nvSpPr>
        <p:spPr bwMode="auto">
          <a:xfrm>
            <a:off x="6444908" y="4509120"/>
            <a:ext cx="1922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Korkeakoulut ja</a:t>
            </a:r>
          </a:p>
          <a:p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tutkimuslaitokset</a:t>
            </a:r>
          </a:p>
        </p:txBody>
      </p:sp>
      <p:sp>
        <p:nvSpPr>
          <p:cNvPr id="3078" name="Tekstiruutu 20"/>
          <p:cNvSpPr txBox="1">
            <a:spLocks noChangeArrowheads="1"/>
          </p:cNvSpPr>
          <p:nvPr/>
        </p:nvSpPr>
        <p:spPr bwMode="auto">
          <a:xfrm>
            <a:off x="5440609" y="3683285"/>
            <a:ext cx="1685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i-FI" sz="1400" dirty="0">
                <a:solidFill>
                  <a:prstClr val="black"/>
                </a:solidFill>
                <a:latin typeface="Arial Black" pitchFamily="34" charset="0"/>
              </a:rPr>
              <a:t>Elinkeinoelämä</a:t>
            </a:r>
          </a:p>
        </p:txBody>
      </p:sp>
      <p:cxnSp>
        <p:nvCxnSpPr>
          <p:cNvPr id="3079" name="Suora nuoliyhdysviiva 22"/>
          <p:cNvCxnSpPr>
            <a:cxnSpLocks noChangeShapeType="1"/>
          </p:cNvCxnSpPr>
          <p:nvPr/>
        </p:nvCxnSpPr>
        <p:spPr bwMode="auto">
          <a:xfrm flipV="1">
            <a:off x="1259632" y="3986213"/>
            <a:ext cx="0" cy="1758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uora nuoliyhdysviiva 24"/>
          <p:cNvCxnSpPr>
            <a:cxnSpLocks noChangeShapeType="1"/>
          </p:cNvCxnSpPr>
          <p:nvPr/>
        </p:nvCxnSpPr>
        <p:spPr bwMode="auto">
          <a:xfrm flipV="1">
            <a:off x="2555776" y="3023856"/>
            <a:ext cx="0" cy="16052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Suora nuoliyhdysviiva 28"/>
          <p:cNvCxnSpPr>
            <a:cxnSpLocks noChangeShapeType="1"/>
          </p:cNvCxnSpPr>
          <p:nvPr/>
        </p:nvCxnSpPr>
        <p:spPr bwMode="auto">
          <a:xfrm flipV="1">
            <a:off x="5148263" y="2953595"/>
            <a:ext cx="0" cy="10326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Ellipsi 13"/>
          <p:cNvSpPr>
            <a:spLocks noChangeArrowheads="1"/>
          </p:cNvSpPr>
          <p:nvPr/>
        </p:nvSpPr>
        <p:spPr bwMode="auto">
          <a:xfrm>
            <a:off x="323007" y="2751138"/>
            <a:ext cx="1873250" cy="1235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Kori 1:</a:t>
            </a:r>
          </a:p>
          <a:p>
            <a:pPr algn="ctr"/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Palvelu-</a:t>
            </a:r>
          </a:p>
          <a:p>
            <a:pPr algn="ctr"/>
            <a:r>
              <a:rPr lang="fi-FI" sz="1700" dirty="0" err="1">
                <a:solidFill>
                  <a:prstClr val="black"/>
                </a:solidFill>
                <a:latin typeface="Arial Rounded MT Bold" pitchFamily="34" charset="0"/>
              </a:rPr>
              <a:t>lähtöiset</a:t>
            </a:r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3083" name="Ellipsi 24"/>
          <p:cNvSpPr>
            <a:spLocks noChangeArrowheads="1"/>
          </p:cNvSpPr>
          <p:nvPr/>
        </p:nvSpPr>
        <p:spPr bwMode="auto">
          <a:xfrm>
            <a:off x="1907704" y="1766888"/>
            <a:ext cx="1871662" cy="1235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i-FI" sz="1700">
                <a:solidFill>
                  <a:prstClr val="black"/>
                </a:solidFill>
                <a:latin typeface="Arial Rounded MT Bold" pitchFamily="34" charset="0"/>
              </a:rPr>
              <a:t>Kori 2:</a:t>
            </a:r>
          </a:p>
          <a:p>
            <a:pPr algn="ctr"/>
            <a:r>
              <a:rPr lang="fi-FI" sz="1700">
                <a:solidFill>
                  <a:prstClr val="black"/>
                </a:solidFill>
                <a:latin typeface="Arial Rounded MT Bold" pitchFamily="34" charset="0"/>
              </a:rPr>
              <a:t>Tutkimus-</a:t>
            </a:r>
          </a:p>
          <a:p>
            <a:pPr algn="ctr"/>
            <a:r>
              <a:rPr lang="fi-FI" sz="1700">
                <a:solidFill>
                  <a:prstClr val="black"/>
                </a:solidFill>
                <a:latin typeface="Arial Rounded MT Bold" pitchFamily="34" charset="0"/>
              </a:rPr>
              <a:t>lähtöiset </a:t>
            </a:r>
          </a:p>
        </p:txBody>
      </p:sp>
      <p:sp>
        <p:nvSpPr>
          <p:cNvPr id="3084" name="Ellipsi 25"/>
          <p:cNvSpPr>
            <a:spLocks noChangeArrowheads="1"/>
          </p:cNvSpPr>
          <p:nvPr/>
        </p:nvSpPr>
        <p:spPr bwMode="auto">
          <a:xfrm>
            <a:off x="4211638" y="1718520"/>
            <a:ext cx="1873250" cy="12350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Kori 3:</a:t>
            </a:r>
          </a:p>
          <a:p>
            <a:pPr algn="ctr"/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Yritys-</a:t>
            </a:r>
          </a:p>
          <a:p>
            <a:pPr algn="ctr"/>
            <a:r>
              <a:rPr lang="fi-FI" sz="1700" dirty="0" err="1">
                <a:solidFill>
                  <a:prstClr val="black"/>
                </a:solidFill>
                <a:latin typeface="Arial Rounded MT Bold" pitchFamily="34" charset="0"/>
              </a:rPr>
              <a:t>lähtöiset</a:t>
            </a:r>
            <a:r>
              <a:rPr lang="fi-FI" sz="1700" dirty="0">
                <a:solidFill>
                  <a:prstClr val="black"/>
                </a:solidFill>
                <a:latin typeface="Arial Rounded MT Bold" pitchFamily="34" charset="0"/>
              </a:rPr>
              <a:t> </a:t>
            </a:r>
          </a:p>
        </p:txBody>
      </p:sp>
      <p:cxnSp>
        <p:nvCxnSpPr>
          <p:cNvPr id="17" name="Suora yhdysviiva 3"/>
          <p:cNvCxnSpPr/>
          <p:nvPr/>
        </p:nvCxnSpPr>
        <p:spPr>
          <a:xfrm>
            <a:off x="323528" y="148478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6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Palvelu-, tutkimus- ja</a:t>
            </a:r>
            <a:br>
              <a:rPr lang="fi-FI" dirty="0" smtClean="0"/>
            </a:br>
            <a:r>
              <a:rPr lang="fi-FI" dirty="0" smtClean="0"/>
              <a:t>yrityslähtöiset innovaatiot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988840"/>
            <a:ext cx="837361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400" b="1" dirty="0"/>
              <a:t>Kori 1: palvelulähtöiset innovaatiot</a:t>
            </a:r>
          </a:p>
          <a:p>
            <a:r>
              <a:rPr lang="fi-FI" sz="2400" dirty="0"/>
              <a:t>Viedään innovaatiokehitys sinne missä rahaa eniten </a:t>
            </a:r>
            <a:r>
              <a:rPr lang="fi-FI" sz="2400" dirty="0" smtClean="0"/>
              <a:t>käytetään</a:t>
            </a:r>
          </a:p>
          <a:p>
            <a:r>
              <a:rPr lang="fi-FI" sz="2400" dirty="0" smtClean="0"/>
              <a:t>Esim</a:t>
            </a:r>
            <a:r>
              <a:rPr lang="fi-FI" sz="2400" dirty="0"/>
              <a:t>. </a:t>
            </a:r>
            <a:r>
              <a:rPr lang="fi-FI" sz="2400" dirty="0" err="1"/>
              <a:t>Sote-palveluiden</a:t>
            </a:r>
            <a:r>
              <a:rPr lang="fi-FI" sz="2400" dirty="0"/>
              <a:t> hankinta, koulutusvienti 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b="1" dirty="0" smtClean="0"/>
              <a:t>Kori </a:t>
            </a:r>
            <a:r>
              <a:rPr lang="fi-FI" sz="2400" b="1" dirty="0"/>
              <a:t>2: tutkimuslähtöiset innovaatiot</a:t>
            </a:r>
          </a:p>
          <a:p>
            <a:r>
              <a:rPr lang="fi-FI" sz="2400" dirty="0"/>
              <a:t>Vauhditetaan tutkimuksesta liiketoimintaan väylää</a:t>
            </a:r>
          </a:p>
          <a:p>
            <a:r>
              <a:rPr lang="fi-FI" sz="2400" dirty="0" smtClean="0"/>
              <a:t>Esim</a:t>
            </a:r>
            <a:r>
              <a:rPr lang="fi-FI" sz="2400" dirty="0"/>
              <a:t>. Lääke- ja biotutkimus, materiaalit, johtaminen ja organisointi, pedagogia ja kasvatus, terveys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b="1" dirty="0" smtClean="0"/>
              <a:t>Kori </a:t>
            </a:r>
            <a:r>
              <a:rPr lang="fi-FI" sz="2400" b="1" dirty="0"/>
              <a:t>3: yrityslähtöiset innovaatiot</a:t>
            </a:r>
          </a:p>
          <a:p>
            <a:r>
              <a:rPr lang="fi-FI" sz="2400" dirty="0"/>
              <a:t>Uudistetaan eniten työllistäviä aloja ja tuetaan lupaavia kasvuyrityksiä</a:t>
            </a:r>
          </a:p>
          <a:p>
            <a:r>
              <a:rPr lang="fi-FI" sz="2400" dirty="0"/>
              <a:t>Esim. meriteollisuus, elintarviketeollisuus, luovat alat, liike-elämän palvelut, matkailu, rakentaminen, ICT, logistiikka   </a:t>
            </a:r>
          </a:p>
          <a:p>
            <a:endParaRPr lang="fi-FI" sz="2400" dirty="0"/>
          </a:p>
          <a:p>
            <a:pPr>
              <a:buFont typeface="Wingdings" pitchFamily="2" charset="2"/>
              <a:buChar char="Ø"/>
            </a:pPr>
            <a:r>
              <a:rPr lang="fi-FI" sz="2400" dirty="0"/>
              <a:t>Paikallinen toteutusmalli, joka tukee kaikkia tasoja yhteisillä tukipalveluilla  </a:t>
            </a:r>
          </a:p>
          <a:p>
            <a:pPr>
              <a:buFont typeface="Wingdings" pitchFamily="2" charset="2"/>
              <a:buChar char="Ø"/>
            </a:pPr>
            <a:r>
              <a:rPr lang="fi-FI" sz="2400" dirty="0"/>
              <a:t>Varmistettava rajapinnoilla tapahtuvien innovaatioiden </a:t>
            </a:r>
            <a:r>
              <a:rPr lang="fi-FI" sz="2400" dirty="0" smtClean="0"/>
              <a:t>menestyminen, esim</a:t>
            </a:r>
            <a:r>
              <a:rPr lang="fi-FI" sz="2400" dirty="0"/>
              <a:t>. ”</a:t>
            </a:r>
            <a:r>
              <a:rPr lang="fi-FI" sz="2400" dirty="0" err="1"/>
              <a:t>laiva-ict</a:t>
            </a:r>
            <a:r>
              <a:rPr lang="fi-FI" sz="2400" dirty="0" smtClean="0"/>
              <a:t>”</a:t>
            </a: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Temaattiset kehittämisalueet</a:t>
            </a:r>
            <a:r>
              <a:rPr lang="fi-FI" dirty="0"/>
              <a:t> </a:t>
            </a:r>
            <a:r>
              <a:rPr lang="fi-FI" dirty="0" smtClean="0"/>
              <a:t>–</a:t>
            </a:r>
            <a:br>
              <a:rPr lang="fi-FI" dirty="0" smtClean="0"/>
            </a:br>
            <a:r>
              <a:rPr lang="fi-FI" dirty="0" smtClean="0"/>
              <a:t>keskustelun avauksia alueelta, ei valintoja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fi-FI" sz="2400" dirty="0" err="1" smtClean="0"/>
              <a:t>T&amp;K:n</a:t>
            </a:r>
            <a:r>
              <a:rPr lang="fi-FI" sz="2400" dirty="0" smtClean="0"/>
              <a:t> integroiminen kaupungin peruspalveluihin</a:t>
            </a:r>
            <a:endParaRPr lang="fi-FI" sz="2400" dirty="0"/>
          </a:p>
          <a:p>
            <a:r>
              <a:rPr lang="fi-FI" sz="2400" dirty="0" smtClean="0"/>
              <a:t>Terveyden </a:t>
            </a:r>
            <a:r>
              <a:rPr lang="fi-FI" sz="2400" dirty="0"/>
              <a:t>tukipilarit</a:t>
            </a:r>
          </a:p>
          <a:p>
            <a:r>
              <a:rPr lang="fi-FI" sz="2400" dirty="0"/>
              <a:t>Digitaalinen yhteiskunta</a:t>
            </a:r>
          </a:p>
          <a:p>
            <a:r>
              <a:rPr lang="fi-FI" sz="2400" dirty="0"/>
              <a:t>Sinisen meren valloitus</a:t>
            </a:r>
          </a:p>
          <a:p>
            <a:r>
              <a:rPr lang="en-US" sz="2400" dirty="0" err="1"/>
              <a:t>Tiedon</a:t>
            </a:r>
            <a:r>
              <a:rPr lang="en-US" sz="2400" dirty="0"/>
              <a:t> </a:t>
            </a:r>
            <a:r>
              <a:rPr lang="en-US" sz="2400" dirty="0" err="1"/>
              <a:t>portaat</a:t>
            </a:r>
            <a:endParaRPr lang="fi-FI" sz="2400" dirty="0"/>
          </a:p>
          <a:p>
            <a:r>
              <a:rPr lang="fi-FI" sz="2400" dirty="0"/>
              <a:t>Kulttuurin kehto</a:t>
            </a:r>
          </a:p>
          <a:p>
            <a:r>
              <a:rPr lang="fi-FI" sz="2400" dirty="0"/>
              <a:t>Ruokalaari</a:t>
            </a:r>
          </a:p>
          <a:p>
            <a:r>
              <a:rPr lang="fi-FI" sz="2400" dirty="0"/>
              <a:t>Mitattu minä</a:t>
            </a:r>
          </a:p>
          <a:p>
            <a:pPr marL="0" indent="0" algn="ctr">
              <a:buNone/>
            </a:pPr>
            <a:endParaRPr lang="fi-FI" sz="2400" i="1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7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sz="2200" dirty="0" smtClean="0">
                <a:sym typeface="Wingdings" pitchFamily="2" charset="2"/>
              </a:rPr>
              <a:t>Esimerkki 1:</a:t>
            </a:r>
            <a:r>
              <a:rPr lang="fi-FI" sz="2800" dirty="0" smtClean="0">
                <a:sym typeface="Wingdings" pitchFamily="2" charset="2"/>
              </a:rPr>
              <a:t/>
            </a:r>
            <a:br>
              <a:rPr lang="fi-FI" sz="2800" dirty="0" smtClean="0">
                <a:sym typeface="Wingdings" pitchFamily="2" charset="2"/>
              </a:rPr>
            </a:br>
            <a:r>
              <a:rPr lang="fi-FI" sz="2800" dirty="0" smtClean="0">
                <a:sym typeface="Wingdings" pitchFamily="2" charset="2"/>
              </a:rPr>
              <a:t>T&amp;K </a:t>
            </a:r>
            <a:r>
              <a:rPr lang="fi-FI" sz="2800" dirty="0">
                <a:sym typeface="Wingdings" pitchFamily="2" charset="2"/>
              </a:rPr>
              <a:t>-toiminnan suuntaaminen </a:t>
            </a:r>
            <a:r>
              <a:rPr lang="fi-FI" sz="2800" dirty="0" smtClean="0">
                <a:sym typeface="Wingdings" pitchFamily="2" charset="2"/>
              </a:rPr>
              <a:t>palveluinnovaatioihin sosiaali- ja terveyspalveluissa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48472"/>
          </a:xfrm>
        </p:spPr>
        <p:txBody>
          <a:bodyPr>
            <a:normAutofit/>
          </a:bodyPr>
          <a:lstStyle/>
          <a:p>
            <a:r>
              <a:rPr lang="fi-FI" sz="2200" dirty="0" smtClean="0"/>
              <a:t>Turun kaupunki osti sosiaali- ja terveyspalveluita vuonna 2011 yli 280 miljoonalla eurolla</a:t>
            </a:r>
          </a:p>
          <a:p>
            <a:pPr lvl="1"/>
            <a:r>
              <a:rPr lang="fi-FI" sz="1800" dirty="0" smtClean="0"/>
              <a:t>Esim. </a:t>
            </a:r>
            <a:r>
              <a:rPr lang="fi-FI" sz="1800" dirty="0"/>
              <a:t>l</a:t>
            </a:r>
            <a:r>
              <a:rPr lang="fi-FI" sz="1800" dirty="0" smtClean="0"/>
              <a:t>aitoshoito 102,5 milj. euroa, avohoitopalvelut 60,3 milj. euroa, asumispalvelut 25,8 milj. euroa, lastensuojelun ostopalvelut 14,5 milj. euroa.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Ylivoimaisesti merkittävin laskuttaja oli Varsinais-Suomen sairaanhoitopiiri, esim. avohoidon osalta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Vsshp:n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osuus oli 97 % ja laitoshoidossa 85 %.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Asumispalveluissa ja lastensuojelun osalta yksityiset palveluntuottajat ovat merkittävämmässä asemassa.</a:t>
            </a:r>
            <a:endParaRPr lang="fi-FI" sz="1400" dirty="0"/>
          </a:p>
          <a:p>
            <a:r>
              <a:rPr lang="fi-FI" sz="2200" dirty="0" smtClean="0">
                <a:latin typeface="Arial" pitchFamily="34" charset="0"/>
                <a:cs typeface="Arial" pitchFamily="34" charset="0"/>
              </a:rPr>
              <a:t>Jos edes pieneen osaan tästä volyymistä saataisiin kytkettyä T&amp;K -komponentti, saavutettaisiin merkittävä vipuvaikutus innovaatiokehittämisessä.</a:t>
            </a:r>
          </a:p>
          <a:p>
            <a:endParaRPr lang="fi-FI" sz="2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9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>
            <a:normAutofit/>
          </a:bodyPr>
          <a:lstStyle/>
          <a:p>
            <a:r>
              <a:rPr lang="fi-FI" sz="2200" dirty="0">
                <a:solidFill>
                  <a:prstClr val="black"/>
                </a:solidFill>
                <a:sym typeface="Wingdings" pitchFamily="2" charset="2"/>
              </a:rPr>
              <a:t>Esimerkki </a:t>
            </a:r>
            <a:r>
              <a:rPr lang="fi-FI" sz="2200" dirty="0" smtClean="0">
                <a:solidFill>
                  <a:prstClr val="black"/>
                </a:solidFill>
                <a:sym typeface="Wingdings" pitchFamily="2" charset="2"/>
              </a:rPr>
              <a:t>2: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Terveyden tukipilarit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2400" i="1" dirty="0"/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8523" r="7198" b="7438"/>
          <a:stretch>
            <a:fillRect/>
          </a:stretch>
        </p:blipFill>
        <p:spPr bwMode="auto">
          <a:xfrm>
            <a:off x="1115616" y="1700808"/>
            <a:ext cx="6408712" cy="503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14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fi-FI" dirty="0" smtClean="0"/>
              <a:t>Turun yliopiston esiintuomaa potentiaalia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i-FI" sz="2400" dirty="0" smtClean="0"/>
              <a:t>Humanistisen </a:t>
            </a:r>
            <a:r>
              <a:rPr lang="fi-FI" sz="2400" dirty="0"/>
              <a:t>tutkimuksen hyödyntäminen (”Sosiaaliset innovaatiot” ja ”palveluinnovaatiot”)</a:t>
            </a:r>
          </a:p>
          <a:p>
            <a:r>
              <a:rPr lang="fi-FI" sz="2400" dirty="0"/>
              <a:t>Hoitotieteen osaamisen hyödyntäminen (”ikääntyminen”)</a:t>
            </a:r>
          </a:p>
          <a:p>
            <a:r>
              <a:rPr lang="fi-FI" sz="2400" dirty="0"/>
              <a:t>Yrittäjyys- ja liiketoiminnan tutkimus ja koulutus sekä niiden yhteys yliopiston muuhun tutkimukseen ja koulutukseen. </a:t>
            </a:r>
          </a:p>
          <a:p>
            <a:r>
              <a:rPr lang="fi-FI" sz="2400" dirty="0" smtClean="0"/>
              <a:t>ICT:n </a:t>
            </a:r>
            <a:r>
              <a:rPr lang="fi-FI" sz="2400" dirty="0"/>
              <a:t>soveltaminen toimintaprosessien tehostamiseen (mm. terveydenhuolto)</a:t>
            </a:r>
          </a:p>
          <a:p>
            <a:r>
              <a:rPr lang="fi-FI" sz="2400" dirty="0"/>
              <a:t>Oppimisen tutkiminen, oppimisen menetelmät muilla tieteenaloilla</a:t>
            </a:r>
          </a:p>
          <a:p>
            <a:r>
              <a:rPr lang="fi-FI" sz="2400" dirty="0"/>
              <a:t>Tulevaisuustutkimuksen näkökulman kytkeminen tutkimushankkeisiin</a:t>
            </a:r>
          </a:p>
          <a:p>
            <a:pPr marL="0" indent="0" algn="ctr">
              <a:buNone/>
            </a:pPr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fi-FI" dirty="0" smtClean="0"/>
              <a:t>Lopuksi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fi-FI" sz="2400" dirty="0" smtClean="0"/>
              <a:t>TEM suunnittelee avaavansa virallisen hakuprosessin ohjelmasisältöjen toteutukselle alkuvuonna 2013 -&gt; siirrytään yhteistyöstä avoimeen kilpailutilanteeseen!</a:t>
            </a:r>
          </a:p>
          <a:p>
            <a:r>
              <a:rPr lang="fi-FI" sz="2400" dirty="0" err="1" smtClean="0"/>
              <a:t>TEMin</a:t>
            </a:r>
            <a:r>
              <a:rPr lang="fi-FI" sz="2400" dirty="0" smtClean="0"/>
              <a:t> aikataulun huomioiden uuteen ohjelmakauteen valmistava työ  Turun alueella tulee saada päätökseen vuoden 2012 aikana.</a:t>
            </a:r>
          </a:p>
          <a:p>
            <a:r>
              <a:rPr lang="fi-FI" sz="2400" dirty="0" smtClean="0"/>
              <a:t>Valmistelua tehdään tiiviissä yhteistyössä </a:t>
            </a:r>
            <a:r>
              <a:rPr lang="fi-FI" sz="2400" dirty="0" err="1" smtClean="0"/>
              <a:t>TEMin</a:t>
            </a:r>
            <a:r>
              <a:rPr lang="fi-FI" sz="2400" dirty="0" smtClean="0"/>
              <a:t>, </a:t>
            </a:r>
            <a:r>
              <a:rPr lang="fi-FI" sz="2400" dirty="0" err="1" smtClean="0"/>
              <a:t>ELY-keskuksen</a:t>
            </a:r>
            <a:r>
              <a:rPr lang="fi-FI" sz="2400" dirty="0"/>
              <a:t> </a:t>
            </a:r>
            <a:r>
              <a:rPr lang="fi-FI" sz="2400" dirty="0" smtClean="0"/>
              <a:t>ja Suomen kuuden suurimman kaupungin kanssa.</a:t>
            </a:r>
          </a:p>
          <a:p>
            <a:r>
              <a:rPr lang="fi-FI" sz="2400" dirty="0" smtClean="0"/>
              <a:t>Innovaatiopolitiikan valmistelu kytkeytyy kaupungin johtamismallin kehittämiseen sekä huomioidaan uuden elinkeinopoliittisen strategian valmistelussa</a:t>
            </a:r>
          </a:p>
          <a:p>
            <a:r>
              <a:rPr lang="fi-FI" sz="2400" dirty="0" smtClean="0"/>
              <a:t>Valmistelun etenemisestä raportoidaan kaupunginhallitukselle; </a:t>
            </a:r>
            <a:r>
              <a:rPr lang="fi-FI" sz="2400" dirty="0" err="1" smtClean="0"/>
              <a:t>KH:n</a:t>
            </a:r>
            <a:r>
              <a:rPr lang="fi-FI" sz="2400" dirty="0" smtClean="0"/>
              <a:t> linjapäätös 2013 alussa</a:t>
            </a:r>
          </a:p>
          <a:p>
            <a:endParaRPr lang="fi-FI" sz="2400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26876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7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/>
          <a:lstStyle/>
          <a:p>
            <a:r>
              <a:rPr lang="fi-FI" dirty="0" smtClean="0"/>
              <a:t>Lähtökohtia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 smtClean="0"/>
              <a:t>Osaamiskeskusohjelma (OSKE) on </a:t>
            </a:r>
            <a:r>
              <a:rPr lang="fi-FI" sz="2400" dirty="0"/>
              <a:t>väline, jolla </a:t>
            </a:r>
            <a:r>
              <a:rPr lang="fi-FI" sz="2400" dirty="0" smtClean="0"/>
              <a:t>rakennetaan Suomeen </a:t>
            </a:r>
            <a:r>
              <a:rPr lang="fi-FI" sz="2400" dirty="0"/>
              <a:t>vetovoimaisia innovaatioympäristöjä ja </a:t>
            </a:r>
            <a:r>
              <a:rPr lang="fi-FI" sz="2400" dirty="0" smtClean="0"/>
              <a:t>edistetään yritysten </a:t>
            </a:r>
            <a:r>
              <a:rPr lang="fi-FI" sz="2400" dirty="0"/>
              <a:t>kansallista ja kansainvälistä </a:t>
            </a:r>
            <a:r>
              <a:rPr lang="fi-FI" sz="2400" dirty="0" smtClean="0"/>
              <a:t>verkottumista.</a:t>
            </a:r>
          </a:p>
          <a:p>
            <a:r>
              <a:rPr lang="fi-FI" sz="2400" dirty="0" smtClean="0"/>
              <a:t>Työ- </a:t>
            </a:r>
            <a:r>
              <a:rPr lang="fi-FI" sz="2400" dirty="0"/>
              <a:t>ja </a:t>
            </a:r>
            <a:r>
              <a:rPr lang="fi-FI" sz="2400" dirty="0" smtClean="0"/>
              <a:t>elinkeinoministeriö koordinoi OSKE -ohjelmaa sekä tulevan ohjelmakauden ”2014+” valmistelua kansallisella tasolla.</a:t>
            </a:r>
            <a:endParaRPr lang="fi-FI" sz="2400" dirty="0"/>
          </a:p>
          <a:p>
            <a:r>
              <a:rPr lang="fi-FI" sz="2400" dirty="0" smtClean="0"/>
              <a:t>Alueellisen tason valmistautuminen päättyvän </a:t>
            </a:r>
            <a:r>
              <a:rPr lang="fi-FI" sz="2400" dirty="0"/>
              <a:t>ohjelmakauden jälkeiseen </a:t>
            </a:r>
            <a:r>
              <a:rPr lang="fi-FI" sz="2400" dirty="0" smtClean="0"/>
              <a:t>aikaan </a:t>
            </a:r>
            <a:r>
              <a:rPr lang="fi-FI" sz="2400" dirty="0"/>
              <a:t>on </a:t>
            </a:r>
            <a:r>
              <a:rPr lang="fi-FI" sz="2400" dirty="0" smtClean="0"/>
              <a:t>aloitettu Turun seudulla, Turun </a:t>
            </a:r>
            <a:r>
              <a:rPr lang="fi-FI" sz="2400" dirty="0"/>
              <a:t>kaupungin </a:t>
            </a:r>
            <a:r>
              <a:rPr lang="fi-FI" sz="2400" dirty="0" smtClean="0"/>
              <a:t>johdolla.</a:t>
            </a:r>
          </a:p>
          <a:p>
            <a:r>
              <a:rPr lang="fi-FI" sz="2400" dirty="0" smtClean="0"/>
              <a:t>Valmistelussa tehdään yhteistyötä </a:t>
            </a:r>
            <a:r>
              <a:rPr lang="fi-FI" sz="2400" dirty="0" err="1" smtClean="0"/>
              <a:t>TEMin</a:t>
            </a:r>
            <a:r>
              <a:rPr lang="fi-FI" sz="2400" dirty="0" smtClean="0"/>
              <a:t>, ELY -keskuksen ja Suomen kuuden suurimman kaupungin kesken.</a:t>
            </a:r>
          </a:p>
          <a:p>
            <a:r>
              <a:rPr lang="fi-FI" sz="2400" dirty="0" smtClean="0"/>
              <a:t>Kuluvan vuoden aikana on tuotava esiin Turun alueen vahvuudet ja tarpeet sekä vaikutettava näiden pohjalta tulevan innovaatio-ohjelman </a:t>
            </a:r>
            <a:r>
              <a:rPr lang="fi-FI" sz="2400" dirty="0"/>
              <a:t>toimintatapoihin, sisältöratkaisuihin ja </a:t>
            </a:r>
            <a:r>
              <a:rPr lang="fi-FI" sz="2400" dirty="0" smtClean="0"/>
              <a:t>resursseihin.</a:t>
            </a:r>
          </a:p>
        </p:txBody>
      </p:sp>
      <p:cxnSp>
        <p:nvCxnSpPr>
          <p:cNvPr id="4" name="Suora yhdysviiva 3"/>
          <p:cNvCxnSpPr/>
          <p:nvPr/>
        </p:nvCxnSpPr>
        <p:spPr>
          <a:xfrm>
            <a:off x="323528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Otsikko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 smtClean="0"/>
              <a:t>Varsinais-Suomen Osaamiskeskus 2012</a:t>
            </a:r>
          </a:p>
        </p:txBody>
      </p:sp>
    </p:spTree>
    <p:extLst>
      <p:ext uri="{BB962C8B-B14F-4D97-AF65-F5344CB8AC3E}">
        <p14:creationId xmlns:p14="http://schemas.microsoft.com/office/powerpoint/2010/main" val="2911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OSKE-klusterit</a:t>
            </a:r>
            <a:r>
              <a:rPr lang="fi-FI" dirty="0" smtClean="0"/>
              <a:t> ja rahoitus 2012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i-FI" dirty="0" err="1"/>
              <a:t>HealthBio</a:t>
            </a:r>
            <a:r>
              <a:rPr lang="fi-FI" dirty="0"/>
              <a:t> </a:t>
            </a:r>
            <a:r>
              <a:rPr lang="fi-FI" dirty="0" smtClean="0"/>
              <a:t>		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dirty="0"/>
              <a:t>	</a:t>
            </a:r>
            <a:r>
              <a:rPr lang="fi-FI" dirty="0" smtClean="0"/>
              <a:t>	   320</a:t>
            </a:r>
            <a:r>
              <a:rPr lang="fi-FI" dirty="0"/>
              <a:t> 000</a:t>
            </a:r>
            <a:br>
              <a:rPr lang="fi-FI" dirty="0"/>
            </a:br>
            <a:r>
              <a:rPr lang="fi-FI" dirty="0" err="1"/>
              <a:t>Jokapaikan</a:t>
            </a:r>
            <a:r>
              <a:rPr lang="fi-FI" dirty="0"/>
              <a:t> tietotekniikka		</a:t>
            </a:r>
            <a:r>
              <a:rPr lang="fi-FI" dirty="0" smtClean="0"/>
              <a:t>	   220 </a:t>
            </a:r>
            <a:r>
              <a:rPr lang="fi-FI" dirty="0"/>
              <a:t>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dirty="0" smtClean="0"/>
              <a:t>Elintarvikekehitys	</a:t>
            </a:r>
            <a:r>
              <a:rPr lang="fi-FI" dirty="0"/>
              <a:t>		</a:t>
            </a:r>
            <a:r>
              <a:rPr lang="fi-FI" dirty="0" smtClean="0"/>
              <a:t>	   180</a:t>
            </a:r>
            <a:r>
              <a:rPr lang="fi-FI" dirty="0"/>
              <a:t> 000</a:t>
            </a:r>
            <a:br>
              <a:rPr lang="fi-FI" dirty="0"/>
            </a:br>
            <a:r>
              <a:rPr lang="fi-FI" dirty="0"/>
              <a:t>Matkailu ja elämystuotanto		</a:t>
            </a:r>
            <a:r>
              <a:rPr lang="fi-FI" dirty="0" smtClean="0"/>
              <a:t>	   180</a:t>
            </a:r>
            <a:r>
              <a:rPr lang="fi-FI" dirty="0"/>
              <a:t> 000</a:t>
            </a:r>
            <a:br>
              <a:rPr lang="fi-FI" dirty="0"/>
            </a:br>
            <a:r>
              <a:rPr lang="fi-FI" dirty="0"/>
              <a:t>Meriosaaminen		</a:t>
            </a:r>
            <a:r>
              <a:rPr lang="fi-FI" dirty="0" smtClean="0"/>
              <a:t>			   220</a:t>
            </a:r>
            <a:r>
              <a:rPr lang="fi-FI" dirty="0"/>
              <a:t> 000</a:t>
            </a:r>
            <a:br>
              <a:rPr lang="fi-FI" dirty="0"/>
            </a:br>
            <a:r>
              <a:rPr lang="fi-FI" dirty="0"/>
              <a:t>Nanoteknologia		</a:t>
            </a:r>
            <a:r>
              <a:rPr lang="fi-FI" dirty="0" smtClean="0"/>
              <a:t>			   170</a:t>
            </a:r>
            <a:r>
              <a:rPr lang="fi-FI" dirty="0"/>
              <a:t> 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u="sng" dirty="0" smtClean="0"/>
              <a:t>Osaamisklusterien </a:t>
            </a:r>
            <a:r>
              <a:rPr lang="fi-FI" u="sng" dirty="0"/>
              <a:t>yhteiset		</a:t>
            </a:r>
            <a:r>
              <a:rPr lang="fi-FI" u="sng" dirty="0" smtClean="0"/>
              <a:t>	     80 000</a:t>
            </a:r>
            <a:endParaRPr lang="fi-FI" u="sng" dirty="0"/>
          </a:p>
          <a:p>
            <a:pPr marL="0" indent="0">
              <a:spcBef>
                <a:spcPts val="0"/>
              </a:spcBef>
              <a:buNone/>
            </a:pPr>
            <a:r>
              <a:rPr lang="fi-FI" b="1" dirty="0" smtClean="0"/>
              <a:t>Yhteensä					</a:t>
            </a:r>
            <a:r>
              <a:rPr lang="fi-FI" dirty="0" smtClean="0"/>
              <a:t>          </a:t>
            </a:r>
            <a:r>
              <a:rPr lang="fi-FI" b="1" dirty="0" smtClean="0"/>
              <a:t>1 370 000</a:t>
            </a:r>
          </a:p>
          <a:p>
            <a:pPr marL="0" indent="0">
              <a:spcBef>
                <a:spcPts val="0"/>
              </a:spcBef>
              <a:buNone/>
            </a:pPr>
            <a:endParaRPr lang="fi-FI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2800" dirty="0" err="1" smtClean="0"/>
              <a:t>OSKE:n</a:t>
            </a:r>
            <a:r>
              <a:rPr lang="fi-FI" sz="2800" dirty="0" smtClean="0"/>
              <a:t> rahoituspohja = 50 % valtio, 50% kunnat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95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fi-FI" dirty="0" smtClean="0"/>
              <a:t>Osaamiskeskuksen painopisteet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478112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fi-FI" sz="2400" dirty="0" smtClean="0"/>
          </a:p>
          <a:p>
            <a:pPr>
              <a:buFont typeface="Wingdings" pitchFamily="2" charset="2"/>
              <a:buChar char="ü"/>
            </a:pPr>
            <a:r>
              <a:rPr lang="fi-FI" sz="2400" dirty="0" smtClean="0"/>
              <a:t>Klusterien välisten </a:t>
            </a:r>
            <a:r>
              <a:rPr lang="fi-FI" sz="2400" u="sng" dirty="0" smtClean="0"/>
              <a:t>rajapintojen ylittävän yhteistyön lisääminen </a:t>
            </a:r>
            <a:r>
              <a:rPr lang="fi-FI" sz="2400" dirty="0" smtClean="0"/>
              <a:t>uusien liiketoimintamahdollisuuksien tunnistamiseksi ja synnyttämiseksi</a:t>
            </a:r>
          </a:p>
          <a:p>
            <a:pPr marL="0" indent="0">
              <a:buNone/>
            </a:pPr>
            <a:endParaRPr lang="fi-FI" sz="2400" dirty="0" smtClean="0"/>
          </a:p>
          <a:p>
            <a:pPr>
              <a:buFont typeface="Wingdings" pitchFamily="2" charset="2"/>
              <a:buChar char="ü"/>
            </a:pPr>
            <a:r>
              <a:rPr lang="fi-FI" sz="2400" u="sng" dirty="0" smtClean="0"/>
              <a:t>Vastuullisuuden hyödyntäminen</a:t>
            </a:r>
            <a:r>
              <a:rPr lang="fi-FI" sz="2400" dirty="0" smtClean="0"/>
              <a:t> liiketoiminnan kehittämisessä</a:t>
            </a:r>
          </a:p>
          <a:p>
            <a:pPr marL="0" indent="0">
              <a:buNone/>
            </a:pPr>
            <a:endParaRPr lang="fi-FI" sz="2400" dirty="0" smtClean="0"/>
          </a:p>
          <a:p>
            <a:pPr>
              <a:buFont typeface="Wingdings" pitchFamily="2" charset="2"/>
              <a:buChar char="ü"/>
            </a:pPr>
            <a:r>
              <a:rPr lang="fi-FI" sz="2400" u="sng" dirty="0"/>
              <a:t>L</a:t>
            </a:r>
            <a:r>
              <a:rPr lang="fi-FI" sz="2400" u="sng" dirty="0" smtClean="0"/>
              <a:t>iiketoiminnan uudistumiseen, kansainvälistymiseen ja kasvun edellytysten edistämiseen tähtäävät toimenpiteet</a:t>
            </a:r>
            <a:r>
              <a:rPr lang="fi-FI" sz="2400" dirty="0" smtClean="0"/>
              <a:t>, mm. rakennemuutoksen kohteena oleville yrityksille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25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i-FI" dirty="0" smtClean="0"/>
              <a:t>Klusterien kärkihankkeet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i-FI" sz="2400" dirty="0" err="1"/>
              <a:t>HealthBio</a:t>
            </a:r>
            <a:r>
              <a:rPr lang="fi-FI" sz="2400" dirty="0"/>
              <a:t> </a:t>
            </a:r>
            <a:r>
              <a:rPr lang="fi-FI" sz="2400" dirty="0" smtClean="0"/>
              <a:t>			Biopankki, Elämän merkit</a:t>
            </a:r>
          </a:p>
          <a:p>
            <a:pPr marL="0" indent="0">
              <a:spcBef>
                <a:spcPts val="0"/>
              </a:spcBef>
              <a:buNone/>
            </a:pPr>
            <a:endParaRPr lang="fi-FI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2400" dirty="0" err="1" smtClean="0"/>
              <a:t>Jokapaikan</a:t>
            </a:r>
            <a:r>
              <a:rPr lang="fi-FI" sz="2400" dirty="0" smtClean="0"/>
              <a:t> tietotekniikka </a:t>
            </a:r>
            <a:r>
              <a:rPr lang="fi-FI" sz="2400" dirty="0"/>
              <a:t>	</a:t>
            </a:r>
            <a:r>
              <a:rPr lang="fi-FI" sz="2400" dirty="0" err="1" smtClean="0"/>
              <a:t>Protomo</a:t>
            </a:r>
            <a:r>
              <a:rPr lang="fi-FI" sz="2400" dirty="0" smtClean="0"/>
              <a:t>, </a:t>
            </a:r>
            <a:r>
              <a:rPr lang="fi-FI" sz="2400" dirty="0" err="1" smtClean="0"/>
              <a:t>SensiLab</a:t>
            </a:r>
            <a:r>
              <a:rPr lang="fi-FI" sz="2400" dirty="0"/>
              <a:t> </a:t>
            </a:r>
            <a:r>
              <a:rPr lang="fi-FI" sz="2400" dirty="0" smtClean="0"/>
              <a:t>(</a:t>
            </a:r>
            <a:r>
              <a:rPr lang="fi-FI" sz="2400" dirty="0" err="1" smtClean="0"/>
              <a:t>meri-ICT</a:t>
            </a:r>
            <a:r>
              <a:rPr lang="fi-FI" sz="2400" dirty="0" smtClean="0"/>
              <a:t>), WPX				</a:t>
            </a:r>
            <a:endParaRPr lang="fi-FI" sz="2400" dirty="0"/>
          </a:p>
          <a:p>
            <a:pPr marL="0" indent="0">
              <a:spcBef>
                <a:spcPts val="0"/>
              </a:spcBef>
              <a:buNone/>
            </a:pPr>
            <a:r>
              <a:rPr lang="fi-FI" sz="2400" dirty="0" smtClean="0"/>
              <a:t>Elintarvikekehitys		V-S ruokaketju, Vastuullisuus-					viestintä</a:t>
            </a:r>
          </a:p>
          <a:p>
            <a:pPr marL="0" indent="0">
              <a:spcBef>
                <a:spcPts val="0"/>
              </a:spcBef>
              <a:buNone/>
            </a:pPr>
            <a:endParaRPr lang="fi-FI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2400" dirty="0"/>
              <a:t>Matkailu ja elämystuotanto 	</a:t>
            </a:r>
            <a:r>
              <a:rPr lang="fi-FI" sz="2400" dirty="0" smtClean="0"/>
              <a:t>Vastuullisuusviestintä, </a:t>
            </a:r>
            <a:r>
              <a:rPr lang="fi-FI" sz="2400" dirty="0" err="1" smtClean="0"/>
              <a:t>RuCoLa</a:t>
            </a:r>
            <a:endParaRPr lang="fi-FI" sz="2400" dirty="0" smtClean="0"/>
          </a:p>
          <a:p>
            <a:pPr marL="0" indent="0">
              <a:spcBef>
                <a:spcPts val="0"/>
              </a:spcBef>
              <a:buNone/>
            </a:pPr>
            <a:endParaRPr lang="fi-FI" sz="2400" dirty="0"/>
          </a:p>
          <a:p>
            <a:pPr marL="0" indent="0">
              <a:spcBef>
                <a:spcPts val="0"/>
              </a:spcBef>
              <a:buNone/>
            </a:pPr>
            <a:r>
              <a:rPr lang="fi-FI" sz="2400" dirty="0"/>
              <a:t>Meriosaaminen		</a:t>
            </a:r>
            <a:r>
              <a:rPr lang="fi-FI" sz="2400" dirty="0" err="1" smtClean="0"/>
              <a:t>Meridiem</a:t>
            </a:r>
            <a:endParaRPr lang="fi-FI" sz="2400" dirty="0"/>
          </a:p>
          <a:p>
            <a:pPr marL="0" indent="0">
              <a:spcBef>
                <a:spcPts val="0"/>
              </a:spcBef>
              <a:buNone/>
            </a:pPr>
            <a:endParaRPr lang="fi-FI" sz="2400" dirty="0"/>
          </a:p>
          <a:p>
            <a:pPr marL="0" indent="0">
              <a:spcBef>
                <a:spcPts val="0"/>
              </a:spcBef>
              <a:buNone/>
            </a:pPr>
            <a:r>
              <a:rPr lang="fi-FI" sz="2400" dirty="0" smtClean="0"/>
              <a:t>Nanoteknologia</a:t>
            </a:r>
            <a:r>
              <a:rPr lang="fi-FI" sz="2400" dirty="0"/>
              <a:t>	</a:t>
            </a:r>
            <a:r>
              <a:rPr lang="fi-FI" sz="2400" dirty="0" smtClean="0"/>
              <a:t>	Nano- ja biomateriaaliosaamisen 				promovointi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1624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fi-FI" dirty="0" smtClean="0"/>
              <a:t>Toiminnan laajuus vuonna 2012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4781128"/>
          </a:xfrm>
        </p:spPr>
        <p:txBody>
          <a:bodyPr/>
          <a:lstStyle/>
          <a:p>
            <a:pPr marL="0" indent="0">
              <a:buNone/>
            </a:pPr>
            <a:endParaRPr lang="fi-FI" sz="2800" b="1" dirty="0" smtClean="0"/>
          </a:p>
          <a:p>
            <a:pPr marL="0" indent="0">
              <a:buNone/>
            </a:pPr>
            <a:r>
              <a:rPr lang="fi-FI" sz="2800" dirty="0" err="1" smtClean="0"/>
              <a:t>OSKE-toimintaan</a:t>
            </a:r>
            <a:r>
              <a:rPr lang="fi-FI" sz="2800" dirty="0" smtClean="0"/>
              <a:t> osallistuvia yrityksiä</a:t>
            </a:r>
            <a:r>
              <a:rPr lang="fi-FI" sz="2800" dirty="0"/>
              <a:t>	</a:t>
            </a:r>
            <a:r>
              <a:rPr lang="fi-FI" sz="2800" dirty="0" smtClean="0"/>
              <a:t>	    ~60 kpl</a:t>
            </a:r>
          </a:p>
          <a:p>
            <a:pPr marL="0" indent="0">
              <a:buNone/>
            </a:pPr>
            <a:r>
              <a:rPr lang="fi-FI" sz="2800" dirty="0" smtClean="0"/>
              <a:t>Hankkeisiin osallistuvia yrityksiä		~2800 kpl</a:t>
            </a:r>
          </a:p>
          <a:p>
            <a:pPr marL="0" indent="0">
              <a:buNone/>
            </a:pPr>
            <a:r>
              <a:rPr lang="fi-FI" sz="2800" dirty="0" smtClean="0"/>
              <a:t>Vastuullisia klusterihankkeita</a:t>
            </a:r>
            <a:r>
              <a:rPr lang="fi-FI" sz="2800" dirty="0"/>
              <a:t>	</a:t>
            </a:r>
            <a:r>
              <a:rPr lang="fi-FI" sz="2800" dirty="0" smtClean="0"/>
              <a:t>		    ~30 kpl</a:t>
            </a:r>
          </a:p>
          <a:p>
            <a:pPr marL="0" indent="0">
              <a:buNone/>
            </a:pPr>
            <a:r>
              <a:rPr lang="fi-FI" sz="2800" dirty="0" smtClean="0"/>
              <a:t>Osallistuvuushankkeita</a:t>
            </a:r>
            <a:r>
              <a:rPr lang="fi-FI" sz="2800" dirty="0"/>
              <a:t>	</a:t>
            </a:r>
            <a:r>
              <a:rPr lang="fi-FI" sz="2800" dirty="0" smtClean="0"/>
              <a:t>			    ~50 kpl</a:t>
            </a:r>
          </a:p>
          <a:p>
            <a:pPr marL="0" indent="0">
              <a:buNone/>
            </a:pPr>
            <a:r>
              <a:rPr lang="fi-FI" sz="2800" dirty="0"/>
              <a:t>Aluevaikutteisia </a:t>
            </a:r>
            <a:r>
              <a:rPr lang="fi-FI" sz="2800" dirty="0" smtClean="0"/>
              <a:t>hankkeita			    ~30 </a:t>
            </a:r>
            <a:r>
              <a:rPr lang="fi-FI" sz="2800" dirty="0"/>
              <a:t>kpl</a:t>
            </a:r>
          </a:p>
        </p:txBody>
      </p:sp>
    </p:spTree>
    <p:extLst>
      <p:ext uri="{BB962C8B-B14F-4D97-AF65-F5344CB8AC3E}">
        <p14:creationId xmlns:p14="http://schemas.microsoft.com/office/powerpoint/2010/main" val="7245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808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808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808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808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1761</Words>
  <Application>Microsoft Office PowerPoint</Application>
  <PresentationFormat>Näytössä katseltava diaesitys (4:3)</PresentationFormat>
  <Paragraphs>353</Paragraphs>
  <Slides>39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7</vt:i4>
      </vt:variant>
      <vt:variant>
        <vt:lpstr>Dian otsikot</vt:lpstr>
      </vt:variant>
      <vt:variant>
        <vt:i4>39</vt:i4>
      </vt:variant>
    </vt:vector>
  </HeadingPairs>
  <TitlesOfParts>
    <vt:vector size="46" baseType="lpstr">
      <vt:lpstr>Office-teema</vt:lpstr>
      <vt:lpstr>Oletusrakenne</vt:lpstr>
      <vt:lpstr>1_Office-teema</vt:lpstr>
      <vt:lpstr>Mukautettu suunnittelumalli</vt:lpstr>
      <vt:lpstr>1_Oletusrakenne</vt:lpstr>
      <vt:lpstr>2_Office-teema</vt:lpstr>
      <vt:lpstr>3_Office-teema</vt:lpstr>
      <vt:lpstr>Uuden innovaatiopoliittisen ohjelmavälineen 2014+ valmistelu Turun seudulla</vt:lpstr>
      <vt:lpstr>Sisältö</vt:lpstr>
      <vt:lpstr>Hallitusohjelman mukaisesti</vt:lpstr>
      <vt:lpstr>Lähtökohtia</vt:lpstr>
      <vt:lpstr>Varsinais-Suomen Osaamiskeskus 2012</vt:lpstr>
      <vt:lpstr>OSKE-klusterit ja rahoitus 2012</vt:lpstr>
      <vt:lpstr>Osaamiskeskuksen painopisteet</vt:lpstr>
      <vt:lpstr>Klusterien kärkihankkeet</vt:lpstr>
      <vt:lpstr>Toiminnan laajuus vuonna 2012</vt:lpstr>
      <vt:lpstr>PowerPoint-esitys</vt:lpstr>
      <vt:lpstr>Innovaatiokeskittymän työkalupakki</vt:lpstr>
      <vt:lpstr>Uuden 2014+ ohjelmavälineen valmistelun tavoitteena on</vt:lpstr>
      <vt:lpstr>Työvaiheet (2011-2013)</vt:lpstr>
      <vt:lpstr>Valmistelu tähän asti ja jatkoaskeleet (kehittämistarpeet ja –mahdollisuudet)</vt:lpstr>
      <vt:lpstr>Uusi ohjelmaväline 2014+ v2.2</vt:lpstr>
      <vt:lpstr>Toimintamalli nykyiseen Oskeen verrattuna Mikä säilyisi?</vt:lpstr>
      <vt:lpstr>OSKE ohjelmakartalla</vt:lpstr>
      <vt:lpstr>Toimintamalli nykyiseen Oskeen verrattuna Mikä muuttuisi?</vt:lpstr>
      <vt:lpstr>Esille nousevia valintoja;</vt:lpstr>
      <vt:lpstr>PowerPoint-esitys</vt:lpstr>
      <vt:lpstr>Uuden ohjelmavälineen 2014+ valmistelutyö Turun seudulla</vt:lpstr>
      <vt:lpstr>Syksyn 2011 toimenpiteet</vt:lpstr>
      <vt:lpstr>Palvelujen tarvepyramidi</vt:lpstr>
      <vt:lpstr>Palvelujen tarve</vt:lpstr>
      <vt:lpstr>Valmisteluvaiheen toteutus</vt:lpstr>
      <vt:lpstr>Innovaatiokeskittymäarviointi tekeillä</vt:lpstr>
      <vt:lpstr>2014+ Valmisteluorganisaatio</vt:lpstr>
      <vt:lpstr>Organisaation työnjako</vt:lpstr>
      <vt:lpstr>Johtoryhmä</vt:lpstr>
      <vt:lpstr>Ohjausryhmä</vt:lpstr>
      <vt:lpstr>Työryhmät</vt:lpstr>
      <vt:lpstr>Temaattiset kehittämisalueet – keskustelun avauksia</vt:lpstr>
      <vt:lpstr>Uutta kasvua ja innovaatioita on haettava kaikilta tasoilta</vt:lpstr>
      <vt:lpstr>Palvelu-, tutkimus- ja yrityslähtöiset innovaatiot</vt:lpstr>
      <vt:lpstr>Temaattiset kehittämisalueet – keskustelun avauksia alueelta, ei valintoja</vt:lpstr>
      <vt:lpstr>Esimerkki 1: T&amp;K -toiminnan suuntaaminen palveluinnovaatioihin sosiaali- ja terveyspalveluissa</vt:lpstr>
      <vt:lpstr>Esimerkki 2: Terveyden tukipilarit</vt:lpstr>
      <vt:lpstr>Turun yliopiston esiintuomaa potentiaalia</vt:lpstr>
      <vt:lpstr>Lopuksi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Uuden innovaatiopolitiikan ja kasvusopimuksen valmistelu  Turun seudulla</dc:title>
  <dc:creator>Lotta Kujanpää</dc:creator>
  <cp:lastModifiedBy>Salminen Marianne</cp:lastModifiedBy>
  <cp:revision>46</cp:revision>
  <dcterms:created xsi:type="dcterms:W3CDTF">2012-03-06T13:34:57Z</dcterms:created>
  <dcterms:modified xsi:type="dcterms:W3CDTF">2012-03-08T10:21:59Z</dcterms:modified>
</cp:coreProperties>
</file>