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7" r:id="rId9"/>
    <p:sldId id="278" r:id="rId10"/>
    <p:sldId id="269" r:id="rId11"/>
    <p:sldId id="273" r:id="rId12"/>
    <p:sldId id="270" r:id="rId13"/>
    <p:sldId id="264" r:id="rId14"/>
    <p:sldId id="267" r:id="rId15"/>
    <p:sldId id="268" r:id="rId16"/>
    <p:sldId id="266" r:id="rId17"/>
    <p:sldId id="265" r:id="rId18"/>
    <p:sldId id="274" r:id="rId19"/>
    <p:sldId id="271" r:id="rId20"/>
    <p:sldId id="275" r:id="rId21"/>
    <p:sldId id="261" r:id="rId22"/>
    <p:sldId id="272" r:id="rId23"/>
    <p:sldId id="276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CED7-0EA6-4E4B-8D30-DA526D77A48C}" type="datetimeFigureOut">
              <a:rPr lang="fi-FI" smtClean="0"/>
              <a:t>17.3.2017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0A27-9DA5-4E8D-B82E-6161FE30A9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97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CED7-0EA6-4E4B-8D30-DA526D77A48C}" type="datetimeFigureOut">
              <a:rPr lang="fi-FI" smtClean="0"/>
              <a:t>17.3.2017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0A27-9DA5-4E8D-B82E-6161FE30A9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103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CED7-0EA6-4E4B-8D30-DA526D77A48C}" type="datetimeFigureOut">
              <a:rPr lang="fi-FI" smtClean="0"/>
              <a:t>17.3.2017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0A27-9DA5-4E8D-B82E-6161FE30A9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06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CED7-0EA6-4E4B-8D30-DA526D77A48C}" type="datetimeFigureOut">
              <a:rPr lang="fi-FI" smtClean="0"/>
              <a:t>17.3.2017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0A27-9DA5-4E8D-B82E-6161FE30A9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26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CED7-0EA6-4E4B-8D30-DA526D77A48C}" type="datetimeFigureOut">
              <a:rPr lang="fi-FI" smtClean="0"/>
              <a:t>17.3.2017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0A27-9DA5-4E8D-B82E-6161FE30A9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08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CED7-0EA6-4E4B-8D30-DA526D77A48C}" type="datetimeFigureOut">
              <a:rPr lang="fi-FI" smtClean="0"/>
              <a:t>17.3.2017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0A27-9DA5-4E8D-B82E-6161FE30A9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29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CED7-0EA6-4E4B-8D30-DA526D77A48C}" type="datetimeFigureOut">
              <a:rPr lang="fi-FI" smtClean="0"/>
              <a:t>17.3.2017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0A27-9DA5-4E8D-B82E-6161FE30A9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45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CED7-0EA6-4E4B-8D30-DA526D77A48C}" type="datetimeFigureOut">
              <a:rPr lang="fi-FI" smtClean="0"/>
              <a:t>17.3.2017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0A27-9DA5-4E8D-B82E-6161FE30A9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1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CED7-0EA6-4E4B-8D30-DA526D77A48C}" type="datetimeFigureOut">
              <a:rPr lang="fi-FI" smtClean="0"/>
              <a:t>17.3.2017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0A27-9DA5-4E8D-B82E-6161FE30A9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04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CED7-0EA6-4E4B-8D30-DA526D77A48C}" type="datetimeFigureOut">
              <a:rPr lang="fi-FI" smtClean="0"/>
              <a:t>17.3.2017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0A27-9DA5-4E8D-B82E-6161FE30A9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8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CED7-0EA6-4E4B-8D30-DA526D77A48C}" type="datetimeFigureOut">
              <a:rPr lang="fi-FI" smtClean="0"/>
              <a:t>17.3.2017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0A27-9DA5-4E8D-B82E-6161FE30A9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6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1CED7-0EA6-4E4B-8D30-DA526D77A48C}" type="datetimeFigureOut">
              <a:rPr lang="fi-FI" smtClean="0"/>
              <a:t>17.3.2017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0A27-9DA5-4E8D-B82E-6161FE30A9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54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Wäinö Aaltosen koulu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Tarvittavat tilaratkaisut 2017 – 2021</a:t>
            </a:r>
          </a:p>
          <a:p>
            <a:r>
              <a:rPr lang="fi-FI" dirty="0" smtClean="0"/>
              <a:t>Saarten koulujen ja esiopetuksen tilatarpeet 2017 – 2021</a:t>
            </a:r>
          </a:p>
          <a:p>
            <a:endParaRPr lang="fi-FI" dirty="0"/>
          </a:p>
          <a:p>
            <a:r>
              <a:rPr lang="fi-FI" sz="1000" dirty="0" smtClean="0"/>
              <a:t>Henri Littunen 2017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4482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Päätelmät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Syvälahti: Kaksi sarjainen, A, B-luokat </a:t>
            </a:r>
            <a:r>
              <a:rPr lang="fi-FI" dirty="0" err="1" smtClean="0"/>
              <a:t>max</a:t>
            </a:r>
            <a:r>
              <a:rPr lang="fi-FI" dirty="0" smtClean="0"/>
              <a:t> 280 </a:t>
            </a:r>
            <a:r>
              <a:rPr lang="fi-FI" dirty="0" err="1" smtClean="0"/>
              <a:t>opp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WA: Nyt neljäsarjainen ja 2018 alkaen 3-sarjainen. Oppilaita 2017 yhteensä 560 ja 2018 noin 380 – 400.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WA-koulussa tarvitaan 2017 syksyllä 24 opetustilaa ja vajaus ilman Ylikylää 5 tilaa.(Ylikylän kapasiteetti). </a:t>
            </a:r>
          </a:p>
          <a:p>
            <a:pPr marL="0" indent="0">
              <a:buNone/>
            </a:pPr>
            <a:r>
              <a:rPr lang="fi-FI" dirty="0" smtClean="0"/>
              <a:t>2018 – tarvitaan 21 opetustilaa. 18+erityisopetuksen pienryhmätila sekä kaksi tilaa esiopetukselle (uusi tarve). Yhteensä 19/21 tilaa.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94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Ylikylän koulurakennus 1980 -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6" y="2184891"/>
            <a:ext cx="6460177" cy="3632806"/>
          </a:xfrm>
          <a:prstGeom prst="rect">
            <a:avLst/>
          </a:prstGeom>
        </p:spPr>
      </p:pic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70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Entä Kukola ja nykyiset parakit?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Päätös Kukolasta ja parakeista luopumisesta  tilojen osalta 2018.</a:t>
            </a:r>
          </a:p>
          <a:p>
            <a:pPr marL="0" indent="0">
              <a:buNone/>
            </a:pPr>
            <a:r>
              <a:rPr lang="fi-FI" dirty="0" smtClean="0"/>
              <a:t>Uudelleenarviointi tarvitaan.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59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Ylikylän kiinteistöstä luopuminen aiheutti äkillisen tilaongelman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Vuosia jatkunut korjauskierre kiinteistössä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3/5 talossa työskentelevästä sairastunut 2016 – 2017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Sisäilmatyöryhmä päätti luopua tiloista 10.2.2017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Äkillinen tarve neljälle opetustilalle: 1 luokka päärakennukseen ja 3 luokkaa liikuntahallin yläaulaan.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08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2014 syksy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44" y="1736560"/>
            <a:ext cx="3377205" cy="435133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67" y="1748704"/>
            <a:ext cx="3257718" cy="43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Koeporaukset ja alapohjan ryömintätila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717" y="1789999"/>
            <a:ext cx="4256301" cy="435133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724" y="1840675"/>
            <a:ext cx="4457126" cy="4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Syksy 2015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734" y="1733797"/>
            <a:ext cx="3578459" cy="446097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728" y="1690688"/>
            <a:ext cx="4462932" cy="45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Kaksi vakavasti oireilevaa, yksi lievemmin oireileva henkilöstön edustaja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smtClean="0"/>
              <a:t>Työterveyden mukaan on todennäköistä, että kolmen henkilöstön edustajan oireilu johtuu Ylikylän sisäilmasta/olosuhteista.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Ylikylässä työskentelevien lasten sairauspoissaolot eivät ole (vielä) korostuneet.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Osa huoltajista on kuitenkin jo vuosia kieltäytynyt ”kunniasta”, kun sijoitus Ylikylä.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Huoltajilta tullut tietoa Ylikylässä opiskelevan lapsen pitkittyneistä ylähengitystieoireista(ainoa oireileva perheessä), jotka ovat nopeasti helpottaneet vapaa-ajalla ja nyt, kun luokkia on väistötiloissa.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42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31" y="2879766"/>
            <a:ext cx="4661065" cy="262184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4250" y="1645784"/>
            <a:ext cx="6103920" cy="3433455"/>
          </a:xfrm>
          <a:prstGeom prst="rect">
            <a:avLst/>
          </a:prstGeom>
        </p:spPr>
      </p:pic>
      <p:pic>
        <p:nvPicPr>
          <p:cNvPr id="4" name="Sisällön paikkamerkk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8" y="2063133"/>
            <a:ext cx="2447627" cy="435133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3307277" y="191798"/>
            <a:ext cx="52607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   Väistötilat Paavo-hallissa</a:t>
            </a:r>
          </a:p>
          <a:p>
            <a:endParaRPr lang="fi-FI" sz="2800" dirty="0" smtClean="0"/>
          </a:p>
          <a:p>
            <a:r>
              <a:rPr lang="fi-FI" dirty="0" smtClean="0"/>
              <a:t>-meluongelmat</a:t>
            </a:r>
          </a:p>
          <a:p>
            <a:r>
              <a:rPr lang="fi-FI" dirty="0" smtClean="0"/>
              <a:t>-sisäliikuntaa ei voi toteuttaa</a:t>
            </a:r>
          </a:p>
          <a:p>
            <a:r>
              <a:rPr lang="fi-FI" dirty="0" smtClean="0"/>
              <a:t>-</a:t>
            </a:r>
            <a:r>
              <a:rPr lang="fi-FI" dirty="0" err="1" smtClean="0"/>
              <a:t>Ippe</a:t>
            </a:r>
            <a:r>
              <a:rPr lang="fi-FI" dirty="0" smtClean="0"/>
              <a:t>/</a:t>
            </a:r>
            <a:r>
              <a:rPr lang="fi-FI" dirty="0" err="1" smtClean="0"/>
              <a:t>appe</a:t>
            </a:r>
            <a:r>
              <a:rPr lang="fi-FI" dirty="0" smtClean="0"/>
              <a:t> joutui poistumaan tilasta</a:t>
            </a:r>
          </a:p>
          <a:p>
            <a:r>
              <a:rPr lang="fi-FI" dirty="0" smtClean="0"/>
              <a:t>-opettajien suuri kuormittuminen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94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Vaihtoehdot 2017 - 2018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>
                <a:solidFill>
                  <a:srgbClr val="FF0000"/>
                </a:solidFill>
              </a:rPr>
              <a:t>Ylikylän korjaaminen:</a:t>
            </a:r>
          </a:p>
          <a:p>
            <a:pPr marL="0" indent="0">
              <a:buNone/>
            </a:pPr>
            <a:r>
              <a:rPr lang="fi-FI" dirty="0" smtClean="0"/>
              <a:t>Ei realistinen vaihtoehto. Rakennus pitäisi ”rakentaa uudelleen”. Vain purku paljastaa todellisen tilanteen.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Luottamusta rakennukseen turvallisuuteen ei enää vuosiin ole ollut ja henkilöstön ja oppilaiden ”pakottaminen” tilaan takaisin, johtaisi pitkittyviin ristiriitoihin.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Miten toteutetaan opetus korjauksen aikana? Parakit?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80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Osayleiskaava ennustaa oppilasmäärän kasvua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37" y="1985941"/>
            <a:ext cx="5526744" cy="4351338"/>
          </a:xfrm>
        </p:spPr>
      </p:pic>
      <p:sp>
        <p:nvSpPr>
          <p:cNvPr id="3" name="Tekstiruutu 2"/>
          <p:cNvSpPr txBox="1"/>
          <p:nvPr/>
        </p:nvSpPr>
        <p:spPr>
          <a:xfrm>
            <a:off x="8918369" y="3491346"/>
            <a:ext cx="2834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Viime vuosina 200 – 400</a:t>
            </a:r>
          </a:p>
          <a:p>
            <a:r>
              <a:rPr lang="fi-FI" dirty="0"/>
              <a:t>u</a:t>
            </a:r>
            <a:r>
              <a:rPr lang="fi-FI" dirty="0" smtClean="0"/>
              <a:t>utta asukasta Hirvensaloon</a:t>
            </a:r>
          </a:p>
          <a:p>
            <a:r>
              <a:rPr lang="fi-FI" dirty="0" smtClean="0"/>
              <a:t>Vuosittain.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35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FF0000"/>
                </a:solidFill>
              </a:rPr>
              <a:t>Parakit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95696" y="138030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smtClean="0"/>
              <a:t>Kuusi parakkiluokkaa mahdollistaa myös esiopetuksen sijoittamisen koulun yhteyteen.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Voidaan luopua nykyistä parakeista ja Kukolasta 2018 (säästöt näistä)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Tarve parakeille jatkuu Syvälahdesta huolimatta myös lähivuodet ellei edullista uudisrakennusta saada nopeasti toteutettua.</a:t>
            </a:r>
          </a:p>
          <a:p>
            <a:pPr marL="0" indent="0">
              <a:buNone/>
            </a:pPr>
            <a:r>
              <a:rPr lang="fi-FI" dirty="0" smtClean="0"/>
              <a:t>Tämä näkemys perustuu esityksen alussa olleisiin oppilasmäärien kasvulukuihin ja esiopetuksen tarpeisiin, joita ei ole aiemmin täysin huomioitu kokonaisvaltaisesti tarkastellen.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Syvälahti täyttyy 2021 mennessä                 ”Hirvensalo 3”  / WA-koulun lisäkapasiteetti.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Nuoli oikealle 3"/>
          <p:cNvSpPr/>
          <p:nvPr/>
        </p:nvSpPr>
        <p:spPr>
          <a:xfrm>
            <a:off x="4975088" y="49946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58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00" y="457200"/>
            <a:ext cx="5302332" cy="5511945"/>
          </a:xfrm>
        </p:spPr>
      </p:pic>
      <p:sp>
        <p:nvSpPr>
          <p:cNvPr id="6" name="Tekstiruutu 5"/>
          <p:cNvSpPr txBox="1"/>
          <p:nvPr/>
        </p:nvSpPr>
        <p:spPr>
          <a:xfrm>
            <a:off x="4108862" y="7920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7546769" y="528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8144688" y="2072336"/>
            <a:ext cx="3853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smtClean="0"/>
              <a:t>Parakkien</a:t>
            </a:r>
          </a:p>
          <a:p>
            <a:r>
              <a:rPr lang="fi-FI" sz="3600" dirty="0" smtClean="0"/>
              <a:t>sijoitusvaihtoehtoja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8493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Taloudelliset vaikutukset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Vuokraa säästyy 52000€/vuosi, joka kompensoi parakkien vuokrakuluja.</a:t>
            </a:r>
          </a:p>
          <a:p>
            <a:pPr marL="0" indent="0">
              <a:buNone/>
            </a:pPr>
            <a:r>
              <a:rPr lang="fi-FI" dirty="0"/>
              <a:t>Kuusi parakkiyksikköä mahdollistaa Kukolan myynnin ja nykyisistä parakeista </a:t>
            </a:r>
            <a:r>
              <a:rPr lang="fi-FI" dirty="0" err="1"/>
              <a:t>kuopumisen</a:t>
            </a:r>
            <a:r>
              <a:rPr lang="fi-FI" dirty="0"/>
              <a:t> 2018. Säästö vuokrissa 33000€+32000€ yhteensä 65000€. </a:t>
            </a:r>
          </a:p>
          <a:p>
            <a:pPr marL="0" indent="0">
              <a:buNone/>
            </a:pPr>
            <a:r>
              <a:rPr lang="fi-FI" dirty="0"/>
              <a:t>Ylikylän ja Kukolan sekä kahdesta parakista luopuminen tuo </a:t>
            </a:r>
            <a:r>
              <a:rPr lang="fi-FI" dirty="0" err="1"/>
              <a:t>Sitolle</a:t>
            </a:r>
            <a:r>
              <a:rPr lang="fi-FI" dirty="0"/>
              <a:t> säästöä vuodessa 117 000€, joista 52000€ realisoituu jo 2017 alkaen.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23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5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30" y="887474"/>
            <a:ext cx="4590054" cy="4705803"/>
          </a:xfrm>
        </p:spPr>
      </p:pic>
      <p:sp>
        <p:nvSpPr>
          <p:cNvPr id="3" name="Tekstiruutu 2"/>
          <p:cNvSpPr txBox="1"/>
          <p:nvPr/>
        </p:nvSpPr>
        <p:spPr>
          <a:xfrm>
            <a:off x="1484416" y="3081647"/>
            <a:ext cx="1775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Illoisten alueen</a:t>
            </a:r>
          </a:p>
          <a:p>
            <a:r>
              <a:rPr lang="fi-FI" dirty="0" smtClean="0"/>
              <a:t>Hyväksytty kaava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83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45" y="1825625"/>
            <a:ext cx="4361710" cy="4351338"/>
          </a:xfrm>
        </p:spPr>
      </p:pic>
      <p:sp>
        <p:nvSpPr>
          <p:cNvPr id="3" name="Tekstiruutu 2"/>
          <p:cNvSpPr txBox="1"/>
          <p:nvPr/>
        </p:nvSpPr>
        <p:spPr>
          <a:xfrm>
            <a:off x="1039091" y="2725387"/>
            <a:ext cx="2417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Toijaisten</a:t>
            </a:r>
            <a:r>
              <a:rPr lang="fi-FI" dirty="0" smtClean="0"/>
              <a:t> alueen</a:t>
            </a:r>
          </a:p>
          <a:p>
            <a:r>
              <a:rPr lang="fi-FI" dirty="0"/>
              <a:t>u</a:t>
            </a:r>
            <a:r>
              <a:rPr lang="fi-FI" dirty="0" smtClean="0"/>
              <a:t>usi jo hyväksytty kaava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91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88" y="1110343"/>
            <a:ext cx="5465439" cy="5066620"/>
          </a:xfrm>
        </p:spPr>
      </p:pic>
      <p:sp>
        <p:nvSpPr>
          <p:cNvPr id="3" name="Tekstiruutu 2"/>
          <p:cNvSpPr txBox="1"/>
          <p:nvPr/>
        </p:nvSpPr>
        <p:spPr>
          <a:xfrm>
            <a:off x="1086592" y="3152899"/>
            <a:ext cx="2975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Meri-Haarlan jo alkanut</a:t>
            </a:r>
          </a:p>
          <a:p>
            <a:r>
              <a:rPr lang="fi-FI" dirty="0"/>
              <a:t>r</a:t>
            </a:r>
            <a:r>
              <a:rPr lang="fi-FI" dirty="0" smtClean="0"/>
              <a:t>akentaminen täyttää Haarlan</a:t>
            </a:r>
          </a:p>
          <a:p>
            <a:r>
              <a:rPr lang="fi-FI" dirty="0"/>
              <a:t>k</a:t>
            </a:r>
            <a:r>
              <a:rPr lang="fi-FI" dirty="0" smtClean="0"/>
              <a:t>oulun nopeasti.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25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Syvälahti 2018 ratkaisee vain osan tarpeista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Yhteinen suunnittelu 7.3.2017</a:t>
            </a:r>
          </a:p>
          <a:p>
            <a:pPr marL="0" indent="0">
              <a:buNone/>
            </a:pPr>
            <a:r>
              <a:rPr lang="fi-FI" dirty="0" smtClean="0"/>
              <a:t>Rehtorit: Kirkkola, Littunen ja Salo</a:t>
            </a:r>
          </a:p>
          <a:p>
            <a:pPr marL="0" indent="0">
              <a:buNone/>
            </a:pPr>
            <a:r>
              <a:rPr lang="fi-FI" dirty="0" smtClean="0"/>
              <a:t>Aluepäällikkö Kariluoma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Tarkasteltiin esiopetuksen ja perusopetuksen tilatarpeita kokonaisuutena 2017 – 2021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Ylikylästä luopuminen vaikeutti ”yhtälöä” merkittävästi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1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Maltillisen kasvun malli 2017 - 2019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662549"/>
              </p:ext>
            </p:extLst>
          </p:nvPr>
        </p:nvGraphicFramePr>
        <p:xfrm>
          <a:off x="838203" y="1478944"/>
          <a:ext cx="10515593" cy="4511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435"/>
                <a:gridCol w="400435"/>
                <a:gridCol w="400435"/>
                <a:gridCol w="775843"/>
                <a:gridCol w="400435"/>
                <a:gridCol w="825898"/>
                <a:gridCol w="118879"/>
                <a:gridCol w="400435"/>
                <a:gridCol w="519315"/>
                <a:gridCol w="125136"/>
                <a:gridCol w="400435"/>
                <a:gridCol w="400435"/>
                <a:gridCol w="125136"/>
                <a:gridCol w="400435"/>
                <a:gridCol w="400435"/>
                <a:gridCol w="817556"/>
                <a:gridCol w="400435"/>
                <a:gridCol w="400435"/>
                <a:gridCol w="400435"/>
                <a:gridCol w="400435"/>
                <a:gridCol w="400435"/>
                <a:gridCol w="400435"/>
                <a:gridCol w="400435"/>
                <a:gridCol w="400435"/>
                <a:gridCol w="400435"/>
              </a:tblGrid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b="1" u="none" strike="noStrike" dirty="0">
                          <a:effectLst/>
                        </a:rPr>
                        <a:t>SAARISTON LAPSET</a:t>
                      </a:r>
                      <a:endParaRPr lang="fi-FI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b="1" u="none" strike="noStrike" dirty="0" err="1">
                          <a:effectLst/>
                        </a:rPr>
                        <a:t>esi</a:t>
                      </a:r>
                      <a:r>
                        <a:rPr lang="fi-FI" sz="700" b="1" u="none" strike="noStrike" dirty="0">
                          <a:effectLst/>
                        </a:rPr>
                        <a:t>- ja perusopetus</a:t>
                      </a:r>
                      <a:endParaRPr lang="fi-FI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tilanne maaliskuussa 17</a:t>
                      </a:r>
                      <a:endParaRPr lang="fi-FI" sz="7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tilanne 1.8.17</a:t>
                      </a:r>
                      <a:endParaRPr lang="fi-FI" sz="7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tilanne 1.8.18</a:t>
                      </a:r>
                      <a:endParaRPr lang="fi-FI" sz="7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perusopetus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perusopetus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perusopetus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esiopetus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lapsia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1. - 6.lk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esiopetus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lapsia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1. - 6.lk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esiopetus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lapsia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1. - 6.lk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Haarla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55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Haarla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355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Haarla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55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Haarla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340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Haarla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60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Haarla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300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WA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WA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530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WA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WA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560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WA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60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WA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407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Syvälahti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Syvälahti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Syvälahti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Syvälahti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Syvälahti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42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Syvälahti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203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Moikoinen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74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yhteensä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885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Moikoinen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74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yhteensä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900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 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 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yhteensä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910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Kukola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21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Kukola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21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 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 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Lautturi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14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Lautturi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14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 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 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 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 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 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 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 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 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 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 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 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 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 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 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yhteensä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164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yhteensä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164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yhteensä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00" u="none" strike="noStrike">
                          <a:effectLst/>
                        </a:rPr>
                        <a:t>162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ongelmat</a:t>
                      </a:r>
                      <a:endParaRPr lang="fi-FI" sz="7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ratkaisut</a:t>
                      </a:r>
                      <a:endParaRPr lang="fi-FI" sz="7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ongelmat</a:t>
                      </a:r>
                      <a:endParaRPr lang="fi-FI" sz="7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ratkaisut</a:t>
                      </a:r>
                      <a:endParaRPr lang="fi-FI" sz="7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ongelmat</a:t>
                      </a:r>
                      <a:endParaRPr lang="fi-FI" sz="7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ratkaisut</a:t>
                      </a:r>
                      <a:endParaRPr lang="fi-FI" sz="7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WA-koulussa ei ole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Ei ratkaistavissa lukuvuonna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WA-koulussa ei ole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Parakit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Syvälahden alakoulua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Varmistetaan WA-koulun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mahdollisuutta koulun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2017 - 2018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mahdollisuutta koulun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ei pidä täyttää kokonaan,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riittävä oppilaspaikkojen määrä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yhteydessä toimivaan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yhteydessä toimivaan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jotta 2019 alkaen lisääntyvään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luopumalla aiemmasta päätöksestä,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esiopetukseen.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esiopetukseen.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tarpeeseen kyetään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jonka mukaan Kukolan kiinteistöstä ja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alueellisesti löytämään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jo 2007  hankituista parakeista luovuttaisiin.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Ylikylän kiinteistön viidestä 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Epätyydyttävät väistötilat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Väistötilojen tarve jatkuu.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Parakit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tilaratkaisut.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perusopetustilasta luovuttava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löydettiin WA-koulun Paavo-hallista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sisäilmasyistä kiireellisesti keväällä 2017.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Haarlan koulua ei voi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Varaudutaan Meri-Haarlan alueen rakentamisen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Aiheuttaa tarpeen arvioida 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Nopea parakkien hankintatarve.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täyttää äärimmilleen, koska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valmistumiseen ja varhaiskasvatuksen lisääntyvään tilantarpeeseen pitämällä Haarlan koulussa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uudelleen lautakunnan aiempi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jo 2017 alkanut rakentaminen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jonkin verran vapaata kapasiteettia saatavilla.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päätös luopua 2018 Kukolan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aiheuttaa painetta oppilaspaikkoihin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rakennuksesta sekä WA-koulun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alueella. 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nykyisistä parakeista.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Varhaiskasvatukselle ei ole tilavaihtoehtoja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Varauduttava tulevaan Kakskerran osayleiskaavan luomiin tarpeisiin.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 dirty="0">
                          <a:effectLst/>
                        </a:rPr>
                        <a:t>Haarlan alueella.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  <a:tr h="106408"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4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81" y="509611"/>
            <a:ext cx="7261761" cy="5433684"/>
          </a:xfrm>
        </p:spPr>
      </p:pic>
    </p:spTree>
    <p:extLst>
      <p:ext uri="{BB962C8B-B14F-4D97-AF65-F5344CB8AC3E}">
        <p14:creationId xmlns:p14="http://schemas.microsoft.com/office/powerpoint/2010/main" val="34934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98" y="611579"/>
            <a:ext cx="6911955" cy="5019119"/>
          </a:xfrm>
        </p:spPr>
      </p:pic>
    </p:spTree>
    <p:extLst>
      <p:ext uri="{BB962C8B-B14F-4D97-AF65-F5344CB8AC3E}">
        <p14:creationId xmlns:p14="http://schemas.microsoft.com/office/powerpoint/2010/main" val="34890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754</Words>
  <Application>Microsoft Office PowerPoint</Application>
  <PresentationFormat>Laajakuva</PresentationFormat>
  <Paragraphs>240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Office-teema</vt:lpstr>
      <vt:lpstr>Wäinö Aaltosen koulu</vt:lpstr>
      <vt:lpstr>Osayleiskaava ennustaa oppilasmäärän kasvua</vt:lpstr>
      <vt:lpstr>PowerPoint-esitys</vt:lpstr>
      <vt:lpstr>PowerPoint-esitys</vt:lpstr>
      <vt:lpstr>PowerPoint-esitys</vt:lpstr>
      <vt:lpstr>Syvälahti 2018 ratkaisee vain osan tarpeista</vt:lpstr>
      <vt:lpstr>Maltillisen kasvun malli 2017 - 2019</vt:lpstr>
      <vt:lpstr>PowerPoint-esitys</vt:lpstr>
      <vt:lpstr>PowerPoint-esitys</vt:lpstr>
      <vt:lpstr>Päätelmät</vt:lpstr>
      <vt:lpstr>               Ylikylän koulurakennus 1980 -</vt:lpstr>
      <vt:lpstr>Entä Kukola ja nykyiset parakit?</vt:lpstr>
      <vt:lpstr>Ylikylän kiinteistöstä luopuminen aiheutti äkillisen tilaongelman</vt:lpstr>
      <vt:lpstr>2014 syksy</vt:lpstr>
      <vt:lpstr>Koeporaukset ja alapohjan ryömintätila</vt:lpstr>
      <vt:lpstr>Syksy 2015</vt:lpstr>
      <vt:lpstr>Kaksi vakavasti oireilevaa, yksi lievemmin oireileva henkilöstön edustaja</vt:lpstr>
      <vt:lpstr>PowerPoint-esitys</vt:lpstr>
      <vt:lpstr>Vaihtoehdot 2017 - 2018</vt:lpstr>
      <vt:lpstr>Parakit</vt:lpstr>
      <vt:lpstr>PowerPoint-esitys</vt:lpstr>
      <vt:lpstr>Taloudelliset vaikutukset</vt:lpstr>
      <vt:lpstr>Kiitos!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Littunen Henri</dc:creator>
  <cp:lastModifiedBy>Lehmusto Hanna</cp:lastModifiedBy>
  <cp:revision>17</cp:revision>
  <dcterms:created xsi:type="dcterms:W3CDTF">2017-03-08T10:56:27Z</dcterms:created>
  <dcterms:modified xsi:type="dcterms:W3CDTF">2017-03-17T14:09:21Z</dcterms:modified>
</cp:coreProperties>
</file>