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66" r:id="rId4"/>
    <p:sldId id="264" r:id="rId5"/>
    <p:sldId id="273" r:id="rId6"/>
    <p:sldId id="267" r:id="rId7"/>
    <p:sldId id="269" r:id="rId8"/>
    <p:sldId id="270" r:id="rId9"/>
    <p:sldId id="271" r:id="rId10"/>
    <p:sldId id="272" r:id="rId11"/>
    <p:sldId id="274" r:id="rId12"/>
    <p:sldId id="263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Vaalea tyyli 3 - Korostus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6893" autoAdjust="0"/>
  </p:normalViewPr>
  <p:slideViewPr>
    <p:cSldViewPr>
      <p:cViewPr>
        <p:scale>
          <a:sx n="90" d="100"/>
          <a:sy n="90" d="100"/>
        </p:scale>
        <p:origin x="-2244" y="-348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22.11.2013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22.11.2013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Päivähoidon tarve ja järjestäminen 2018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Turun kaupunki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10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Ruotsinkielinen varhaiskasvatusalue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Päivähoitotarve </a:t>
            </a:r>
            <a:r>
              <a:rPr lang="fi-FI" dirty="0"/>
              <a:t>lapsimäärän kasvusta </a:t>
            </a:r>
            <a:r>
              <a:rPr lang="fi-FI" dirty="0" smtClean="0"/>
              <a:t>johtuen</a:t>
            </a:r>
          </a:p>
          <a:p>
            <a:pPr lvl="1"/>
            <a:r>
              <a:rPr lang="fi-FI" dirty="0" smtClean="0"/>
              <a:t>Noin </a:t>
            </a:r>
            <a:r>
              <a:rPr lang="fi-FI" dirty="0"/>
              <a:t>50 uutta päivähoitopaikkaa</a:t>
            </a:r>
          </a:p>
          <a:p>
            <a:endParaRPr lang="fi-FI" dirty="0" smtClean="0"/>
          </a:p>
          <a:p>
            <a:r>
              <a:rPr lang="fi-FI" dirty="0" smtClean="0"/>
              <a:t>Julkinen hanke:</a:t>
            </a:r>
          </a:p>
          <a:p>
            <a:pPr lvl="1"/>
            <a:r>
              <a:rPr lang="fi-FI" dirty="0" err="1" smtClean="0"/>
              <a:t>Braheskolan</a:t>
            </a:r>
            <a:r>
              <a:rPr lang="fi-FI" dirty="0" smtClean="0"/>
              <a:t> 2015, 75 päivähoitopaikkaa (joista mahdollisesti 25 hoitopaikkaa </a:t>
            </a:r>
            <a:r>
              <a:rPr lang="fi-FI" dirty="0"/>
              <a:t>korvaa huonokuntoisia tai toimintaan sopimattomia tiloja)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71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11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Tavoitteiden saavuttamiseksi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Edellä mainittujen palveluverkon muutosten kautta saavutetaan vuonna 2018 koko kaupungin tasolle julkisen ja yksityisten palveluntuottajien välinen 72 / 28 % suhde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Tämän aikaansaamiseksi on määriteltävä prosessi, jolla palveluvastuu siirretään yksityisille toimijoille</a:t>
            </a:r>
          </a:p>
          <a:p>
            <a:pPr lvl="1"/>
            <a:r>
              <a:rPr lang="fi-FI" dirty="0" smtClean="0"/>
              <a:t>Sivistystoimialan, Kiinteistötoimialan sekä Konsernihallinnon roolien ja toimivallan määrittäminen</a:t>
            </a:r>
          </a:p>
          <a:p>
            <a:pPr lvl="1"/>
            <a:r>
              <a:rPr lang="fi-FI" dirty="0" smtClean="0"/>
              <a:t>Kiinteistö- ja ympäristötoimialojen varautuminen riittävään tonttitarjontaan yksityisille palveluntuottajille</a:t>
            </a:r>
          </a:p>
          <a:p>
            <a:endParaRPr lang="fi-FI" dirty="0"/>
          </a:p>
          <a:p>
            <a:r>
              <a:rPr lang="fi-FI" dirty="0" smtClean="0"/>
              <a:t>Päivähoitotarpeeseen vastattava määritellyssä aikataulussa</a:t>
            </a:r>
          </a:p>
          <a:p>
            <a:pPr lvl="1"/>
            <a:r>
              <a:rPr lang="fi-FI" dirty="0" smtClean="0"/>
              <a:t>Jos yksityisiä palveluntuottajia ei löydy, on kaupungin varauduttava hankkeen toteuttamiseen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7360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12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1619672" y="2924944"/>
            <a:ext cx="720080" cy="72008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2483768" y="2924944"/>
            <a:ext cx="720080" cy="720080"/>
          </a:xfrm>
          <a:prstGeom prst="rect">
            <a:avLst/>
          </a:prstGeom>
          <a:solidFill>
            <a:srgbClr val="0046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3347864" y="2924944"/>
            <a:ext cx="720080" cy="720080"/>
          </a:xfrm>
          <a:prstGeom prst="rect">
            <a:avLst/>
          </a:prstGeom>
          <a:solidFill>
            <a:srgbClr val="FFB9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4211960" y="2924944"/>
            <a:ext cx="720080" cy="72008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/>
        </p:nvSpPr>
        <p:spPr>
          <a:xfrm>
            <a:off x="5076056" y="2924944"/>
            <a:ext cx="720080" cy="7200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/>
          <p:cNvSpPr/>
          <p:nvPr/>
        </p:nvSpPr>
        <p:spPr>
          <a:xfrm>
            <a:off x="5940152" y="2924944"/>
            <a:ext cx="720080" cy="72008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Suorakulmio 10"/>
          <p:cNvSpPr/>
          <p:nvPr/>
        </p:nvSpPr>
        <p:spPr>
          <a:xfrm>
            <a:off x="6804248" y="2924944"/>
            <a:ext cx="720080" cy="72008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77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71165"/>
            <a:ext cx="4658817" cy="6786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08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Hallituksen varhaiskasvatukseen liittyvien toimenpiteiden mahdolliset vaikutukset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Esiopetuksen muuttaminen pakolliseksi</a:t>
            </a:r>
          </a:p>
          <a:p>
            <a:pPr lvl="1"/>
            <a:r>
              <a:rPr lang="fi-FI" dirty="0" smtClean="0"/>
              <a:t>Ei merkittäviä vaikutuksia</a:t>
            </a:r>
          </a:p>
          <a:p>
            <a:endParaRPr lang="fi-FI" dirty="0" smtClean="0"/>
          </a:p>
          <a:p>
            <a:r>
              <a:rPr lang="fi-FI" dirty="0" smtClean="0"/>
              <a:t>Päivähoito-oikeuden rajaaminen kokopäiväisestä osapäiväiseksi</a:t>
            </a:r>
          </a:p>
          <a:p>
            <a:pPr lvl="1"/>
            <a:r>
              <a:rPr lang="fi-FI" dirty="0" smtClean="0"/>
              <a:t>Noin 100 lapsen siirryttävä avoimeen toimintaan, jotta vaikutuksia tilankäyttöön. Vähäinenkin muutos vaikuttaa alentavasti käyttökuluihin.</a:t>
            </a:r>
          </a:p>
          <a:p>
            <a:endParaRPr lang="fi-FI" dirty="0" smtClean="0"/>
          </a:p>
          <a:p>
            <a:r>
              <a:rPr lang="fi-FI" dirty="0" smtClean="0"/>
              <a:t>Kotihoidon tuen vaikutus päivähoidon kysyntään</a:t>
            </a:r>
          </a:p>
          <a:p>
            <a:pPr lvl="1"/>
            <a:r>
              <a:rPr lang="fi-FI" dirty="0" smtClean="0"/>
              <a:t>Arvion mukaan 2–3 </a:t>
            </a:r>
            <a:r>
              <a:rPr lang="fi-FI" dirty="0"/>
              <a:t>-</a:t>
            </a:r>
            <a:r>
              <a:rPr lang="fi-FI" dirty="0" smtClean="0"/>
              <a:t>vuotiaista noin 450 siirtyisi päiväkotihoitoon.</a:t>
            </a:r>
          </a:p>
          <a:p>
            <a:endParaRPr lang="fi-FI" dirty="0" smtClean="0"/>
          </a:p>
          <a:p>
            <a:r>
              <a:rPr lang="fi-FI" dirty="0" smtClean="0"/>
              <a:t>Päivähoitomaksujen muuttaminen tuntiperusteiseen käyttöön perustuvaksi</a:t>
            </a:r>
          </a:p>
          <a:p>
            <a:pPr lvl="1"/>
            <a:r>
              <a:rPr lang="fi-FI" dirty="0" smtClean="0"/>
              <a:t>Ei vaikutuksia tilojen käyttöön, käyttökustannusvaikutusten arviointi vaikeata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55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Kaupunkitason muutokset</a:t>
            </a:r>
            <a:endParaRPr lang="fi-FI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493092"/>
              </p:ext>
            </p:extLst>
          </p:nvPr>
        </p:nvGraphicFramePr>
        <p:xfrm>
          <a:off x="395536" y="2348880"/>
          <a:ext cx="8280920" cy="21234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561422"/>
                <a:gridCol w="1713292"/>
                <a:gridCol w="1503103"/>
                <a:gridCol w="1503103"/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2013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2018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Muutos</a:t>
                      </a:r>
                      <a:endParaRPr lang="fi-FI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0</a:t>
                      </a:r>
                      <a:r>
                        <a:rPr lang="fi-FI" baseline="0" dirty="0" smtClean="0"/>
                        <a:t>–</a:t>
                      </a:r>
                      <a:r>
                        <a:rPr lang="fi-FI" dirty="0" smtClean="0"/>
                        <a:t>6</a:t>
                      </a:r>
                      <a:r>
                        <a:rPr lang="fi-FI" baseline="0" dirty="0" smtClean="0"/>
                        <a:t> -vuotiaiden määrä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11 452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12 216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+764</a:t>
                      </a:r>
                      <a:endParaRPr lang="fi-FI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Hoitopaikkojen määrä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7 934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8 796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+862</a:t>
                      </a:r>
                      <a:endParaRPr lang="fi-FI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Hoitopaikkojen</a:t>
                      </a:r>
                      <a:r>
                        <a:rPr lang="fi-FI" baseline="0" dirty="0" smtClean="0"/>
                        <a:t> kattavuus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69,4 %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72,0 %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+2,6 %</a:t>
                      </a:r>
                      <a:endParaRPr lang="fi-FI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Hoitopaikkojen jakautuminen (julkinen/yksityinen)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78/22 %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72/28 %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-6/+6 %</a:t>
                      </a:r>
                      <a:endParaRPr lang="fi-FI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24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tsikk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Päivähoitotarpeeseen vastaaminen varhaiskasvatusalueittain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30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Eteläinen varhaiskasvatusalue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Päivähoitotarve lapsimäärän kasvusta johtuen</a:t>
            </a:r>
            <a:endParaRPr lang="fi-FI" dirty="0"/>
          </a:p>
          <a:p>
            <a:pPr lvl="1"/>
            <a:r>
              <a:rPr lang="fi-FI" dirty="0"/>
              <a:t>Noin 90 uutta päivähoitopaikkaa</a:t>
            </a:r>
          </a:p>
          <a:p>
            <a:endParaRPr lang="fi-FI" dirty="0"/>
          </a:p>
          <a:p>
            <a:r>
              <a:rPr lang="fi-FI" dirty="0" smtClean="0"/>
              <a:t>Julkiset hankkeet</a:t>
            </a:r>
          </a:p>
          <a:p>
            <a:pPr lvl="1"/>
            <a:r>
              <a:rPr lang="fi-FI" dirty="0" smtClean="0"/>
              <a:t>Syvälahden koulu ja päiväkoti 2016, 140 päivähoitopaikkaa (joista mahdollisesti 120 hoitopaikkaa korvaa huonokuntoisia tai toimintaan sopimattomia tiloja)</a:t>
            </a:r>
          </a:p>
          <a:p>
            <a:pPr lvl="1"/>
            <a:r>
              <a:rPr lang="fi-FI" dirty="0" smtClean="0"/>
              <a:t>Skanssin koulu ja päiväkotihanke ajoittuu 2020-luvulle</a:t>
            </a:r>
          </a:p>
          <a:p>
            <a:endParaRPr lang="fi-FI" dirty="0"/>
          </a:p>
          <a:p>
            <a:r>
              <a:rPr lang="fi-FI" dirty="0" smtClean="0"/>
              <a:t>Syksyllä 2014 toteutuva yksityinen hanke</a:t>
            </a:r>
          </a:p>
          <a:p>
            <a:pPr lvl="1"/>
            <a:r>
              <a:rPr lang="fi-FI" dirty="0" smtClean="0"/>
              <a:t>74 uutta paikkaa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068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Itäinen varhaiskasvatusalue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Päivähoitotarve </a:t>
            </a:r>
            <a:r>
              <a:rPr lang="fi-FI" dirty="0"/>
              <a:t>lapsimäärän kasvusta </a:t>
            </a:r>
            <a:r>
              <a:rPr lang="fi-FI" dirty="0" smtClean="0"/>
              <a:t>johtuen</a:t>
            </a:r>
          </a:p>
          <a:p>
            <a:pPr lvl="1"/>
            <a:r>
              <a:rPr lang="fi-FI" dirty="0" smtClean="0"/>
              <a:t>Noin </a:t>
            </a:r>
            <a:r>
              <a:rPr lang="fi-FI" dirty="0"/>
              <a:t>85 uutta päivähoitopaikkaa</a:t>
            </a:r>
          </a:p>
          <a:p>
            <a:endParaRPr lang="fi-FI" dirty="0" smtClean="0"/>
          </a:p>
          <a:p>
            <a:r>
              <a:rPr lang="fi-FI" dirty="0" smtClean="0"/>
              <a:t>Mahdollisuus noin 70 </a:t>
            </a:r>
            <a:r>
              <a:rPr lang="fi-FI" dirty="0" err="1" smtClean="0"/>
              <a:t>paikkaiseen</a:t>
            </a:r>
            <a:r>
              <a:rPr lang="fi-FI" dirty="0" smtClean="0"/>
              <a:t> yksityiseen päiväkotiin Varissuolle</a:t>
            </a:r>
          </a:p>
          <a:p>
            <a:endParaRPr lang="fi-FI" dirty="0"/>
          </a:p>
          <a:p>
            <a:r>
              <a:rPr lang="fi-FI" dirty="0" smtClean="0"/>
              <a:t>Skanssin koulu ja päiväkotihanke vaikuttaa myös Itäiseen varhaiskasvatusalueeseen toteutuessaan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89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8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Läntinen varhaiskasvatusalue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Päivähoitotarve </a:t>
            </a:r>
            <a:r>
              <a:rPr lang="fi-FI" dirty="0"/>
              <a:t>lapsimäärän kasvusta johtuen</a:t>
            </a:r>
          </a:p>
          <a:p>
            <a:pPr lvl="1"/>
            <a:r>
              <a:rPr lang="fi-FI" dirty="0"/>
              <a:t>Noin 170 uutta päivähoitopaikkaa</a:t>
            </a:r>
          </a:p>
          <a:p>
            <a:endParaRPr lang="fi-FI" dirty="0" smtClean="0"/>
          </a:p>
          <a:p>
            <a:r>
              <a:rPr lang="fi-FI" dirty="0" smtClean="0"/>
              <a:t>Yksityiset hankkeet</a:t>
            </a:r>
          </a:p>
          <a:p>
            <a:pPr lvl="1"/>
            <a:r>
              <a:rPr lang="fi-FI" dirty="0" smtClean="0"/>
              <a:t>Sofiankadun päiväkodin (noin 90 hoitopaikkaa) korvaavat tilat yksityisenä hankkeena viimeistään 2017</a:t>
            </a:r>
          </a:p>
          <a:p>
            <a:pPr lvl="1"/>
            <a:r>
              <a:rPr lang="fi-FI" dirty="0" smtClean="0"/>
              <a:t>Yksityisiä päivähoitopaikkoja tarvitaan noin 170 kappaletta vastaamaan lapsimäärän kasvuun</a:t>
            </a:r>
          </a:p>
          <a:p>
            <a:pPr lvl="1"/>
            <a:r>
              <a:rPr lang="fi-FI" dirty="0" smtClean="0"/>
              <a:t>Muita mahdollisia huonokuntoisista tiloista luopumisia, näitä korvaamaan noin 60 yksityistä hoitopaikkaa</a:t>
            </a:r>
          </a:p>
          <a:p>
            <a:pPr lvl="1"/>
            <a:r>
              <a:rPr lang="fi-FI" dirty="0" smtClean="0"/>
              <a:t>Lisäksi Keskustan palvelualueella määritelty päivähoidon kattavuustason nosto, tarkoittaa noin 60 yksityistä päivähoitopaikkaa alueelle (ei </a:t>
            </a:r>
            <a:r>
              <a:rPr lang="fi-FI" dirty="0"/>
              <a:t>sisälly lapsimäärän kasvusta johtuvaan </a:t>
            </a:r>
            <a:r>
              <a:rPr lang="fi-FI" dirty="0" smtClean="0"/>
              <a:t>170 </a:t>
            </a:r>
            <a:r>
              <a:rPr lang="fi-FI" dirty="0"/>
              <a:t>hoitopaikan tarpeeseen</a:t>
            </a:r>
            <a:r>
              <a:rPr lang="fi-FI" dirty="0" smtClean="0"/>
              <a:t>)</a:t>
            </a:r>
          </a:p>
          <a:p>
            <a:pPr lvl="1"/>
            <a:endParaRPr lang="fi-FI" dirty="0" smtClean="0"/>
          </a:p>
          <a:p>
            <a:r>
              <a:rPr lang="fi-FI" dirty="0" smtClean="0"/>
              <a:t>Ruusukorttelin kehityshanke 2020-luvulla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49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22.11.2013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9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Pohjoinen varhaiskasvatusalue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607966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Päivähoitotarve </a:t>
            </a:r>
            <a:r>
              <a:rPr lang="fi-FI" dirty="0"/>
              <a:t>lapsimäärän kasvusta johtuen</a:t>
            </a:r>
          </a:p>
          <a:p>
            <a:pPr lvl="1"/>
            <a:r>
              <a:rPr lang="fi-FI" dirty="0"/>
              <a:t>Noin 250 uutta </a:t>
            </a:r>
            <a:r>
              <a:rPr lang="fi-FI" dirty="0" smtClean="0"/>
              <a:t>päivähoitopaikkaa</a:t>
            </a:r>
          </a:p>
          <a:p>
            <a:endParaRPr lang="fi-FI" dirty="0" smtClean="0"/>
          </a:p>
          <a:p>
            <a:r>
              <a:rPr lang="fi-FI" dirty="0" smtClean="0"/>
              <a:t>Julkinen hanke</a:t>
            </a:r>
            <a:endParaRPr lang="fi-FI" dirty="0"/>
          </a:p>
          <a:p>
            <a:pPr lvl="1"/>
            <a:r>
              <a:rPr lang="fi-FI" dirty="0"/>
              <a:t>Yli-Maarian koulu ja </a:t>
            </a:r>
            <a:r>
              <a:rPr lang="fi-FI" dirty="0" smtClean="0"/>
              <a:t>päiväkoti 2018, noin 90 hoitopaikkaa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Yksityiset hankkeet</a:t>
            </a:r>
          </a:p>
          <a:p>
            <a:pPr lvl="1"/>
            <a:r>
              <a:rPr lang="fi-FI" dirty="0" err="1" smtClean="0"/>
              <a:t>Rauninaukion</a:t>
            </a:r>
            <a:r>
              <a:rPr lang="fi-FI" dirty="0" smtClean="0"/>
              <a:t> </a:t>
            </a:r>
            <a:r>
              <a:rPr lang="fi-FI" dirty="0"/>
              <a:t>päiväkodin (noin </a:t>
            </a:r>
            <a:r>
              <a:rPr lang="fi-FI" dirty="0" smtClean="0"/>
              <a:t>70 hoitopaikkaa</a:t>
            </a:r>
            <a:r>
              <a:rPr lang="fi-FI" dirty="0"/>
              <a:t>) korvaavat tilat yksityisenä </a:t>
            </a:r>
            <a:r>
              <a:rPr lang="fi-FI" dirty="0" smtClean="0"/>
              <a:t>hankkeena viimeistään 2016</a:t>
            </a:r>
          </a:p>
          <a:p>
            <a:pPr lvl="1"/>
            <a:r>
              <a:rPr lang="fi-FI" dirty="0" smtClean="0"/>
              <a:t>Keväällä 2014 toteutuvat 74 </a:t>
            </a:r>
            <a:r>
              <a:rPr lang="fi-FI" dirty="0"/>
              <a:t>uutta </a:t>
            </a:r>
            <a:r>
              <a:rPr lang="fi-FI" dirty="0" smtClean="0"/>
              <a:t>hoitopaikkaa</a:t>
            </a:r>
          </a:p>
          <a:p>
            <a:pPr lvl="1"/>
            <a:r>
              <a:rPr lang="fi-FI" dirty="0" smtClean="0"/>
              <a:t>Yksityisiä päivähoitopaikkoja tarvitaan lisäksi </a:t>
            </a:r>
            <a:r>
              <a:rPr lang="fi-FI" dirty="0"/>
              <a:t>noin </a:t>
            </a:r>
            <a:r>
              <a:rPr lang="fi-FI" dirty="0" smtClean="0"/>
              <a:t>74 </a:t>
            </a:r>
            <a:r>
              <a:rPr lang="fi-FI" dirty="0"/>
              <a:t>kappaletta vastaamaan lapsimäärän </a:t>
            </a:r>
            <a:r>
              <a:rPr lang="fi-FI" dirty="0" smtClean="0"/>
              <a:t>kasvuun</a:t>
            </a:r>
          </a:p>
          <a:p>
            <a:endParaRPr lang="fi-FI" dirty="0"/>
          </a:p>
          <a:p>
            <a:r>
              <a:rPr lang="fi-FI" dirty="0"/>
              <a:t>Lisäksi </a:t>
            </a:r>
            <a:r>
              <a:rPr lang="fi-FI" dirty="0" smtClean="0"/>
              <a:t>Länsikeskuksen </a:t>
            </a:r>
            <a:r>
              <a:rPr lang="fi-FI" dirty="0"/>
              <a:t>palvelualueella määritelty päivähoidon kattavuustason nosto, tarkoittaa noin </a:t>
            </a:r>
            <a:r>
              <a:rPr lang="fi-FI" dirty="0" smtClean="0"/>
              <a:t>120 </a:t>
            </a:r>
            <a:r>
              <a:rPr lang="fi-FI" dirty="0"/>
              <a:t>yksityistä päivähoitopaikkaa </a:t>
            </a:r>
            <a:r>
              <a:rPr lang="fi-FI" dirty="0" smtClean="0"/>
              <a:t>alueelle (ei sisälly lapsimäärän kasvusta johtuvaan 250 hoitopaikan tarpeeseen)</a:t>
            </a:r>
            <a:endParaRPr lang="fi-FI" dirty="0"/>
          </a:p>
          <a:p>
            <a:pPr lvl="1"/>
            <a:r>
              <a:rPr lang="fi-FI" dirty="0" smtClean="0"/>
              <a:t>Huomioitava myös Runosmäen alueen huonokuntoisten kunnallisten päiväkotien mahdolliset korvaamiset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25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946</TotalTime>
  <Words>469</Words>
  <Application>Microsoft Office PowerPoint</Application>
  <PresentationFormat>Näytössä katseltava diaesitys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Esitysmalli Suomi</vt:lpstr>
      <vt:lpstr>Päivähoidon tarve ja järjestäminen 2018</vt:lpstr>
      <vt:lpstr>PowerPoint-esitys</vt:lpstr>
      <vt:lpstr>Hallituksen varhaiskasvatukseen liittyvien toimenpiteiden mahdolliset vaikutukset</vt:lpstr>
      <vt:lpstr>Kaupunkitason muutokset</vt:lpstr>
      <vt:lpstr>Päivähoitotarpeeseen vastaaminen varhaiskasvatusalueittain</vt:lpstr>
      <vt:lpstr>Eteläinen varhaiskasvatusalue</vt:lpstr>
      <vt:lpstr>Itäinen varhaiskasvatusalue</vt:lpstr>
      <vt:lpstr>Läntinen varhaiskasvatusalue</vt:lpstr>
      <vt:lpstr>Pohjoinen varhaiskasvatusalue</vt:lpstr>
      <vt:lpstr>Ruotsinkielinen varhaiskasvatusalue</vt:lpstr>
      <vt:lpstr>Tavoitteiden saavuttamiseksi</vt:lpstr>
      <vt:lpstr>PowerPoint-esitys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Päivähoidon tarve ja järjestäminen 2018</dc:title>
  <dc:creator>Hildén Nora</dc:creator>
  <cp:lastModifiedBy>Lehmusto Hanna</cp:lastModifiedBy>
  <cp:revision>28</cp:revision>
  <cp:lastPrinted>2012-01-23T13:05:33Z</cp:lastPrinted>
  <dcterms:created xsi:type="dcterms:W3CDTF">2013-10-18T12:08:09Z</dcterms:created>
  <dcterms:modified xsi:type="dcterms:W3CDTF">2013-11-22T10:06:27Z</dcterms:modified>
</cp:coreProperties>
</file>