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67" r:id="rId2"/>
    <p:sldId id="273" r:id="rId3"/>
    <p:sldId id="278" r:id="rId4"/>
    <p:sldId id="277" r:id="rId5"/>
    <p:sldId id="274" r:id="rId6"/>
  </p:sldIdLst>
  <p:sldSz cx="9144000" cy="6858000" type="screen4x3"/>
  <p:notesSz cx="6743700" cy="98758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22.11.2013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22.11.2013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04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7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lokakuu 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Sivistystoimiala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408" y="975866"/>
            <a:ext cx="7776000" cy="796950"/>
          </a:xfrm>
        </p:spPr>
        <p:txBody>
          <a:bodyPr>
            <a:noAutofit/>
          </a:bodyPr>
          <a:lstStyle/>
          <a:p>
            <a:r>
              <a:rPr lang="fi-FI" sz="1800" dirty="0" smtClean="0"/>
              <a:t>Talousarvion seurantaraportti lokakuu 2013</a:t>
            </a:r>
            <a:endParaRPr lang="fi-FI" sz="18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331640" y="234888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Tähän </a:t>
            </a:r>
            <a:r>
              <a:rPr lang="fi-FI" dirty="0" err="1" smtClean="0"/>
              <a:t>SAP-raportti</a:t>
            </a:r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54157"/>
              </p:ext>
            </p:extLst>
          </p:nvPr>
        </p:nvGraphicFramePr>
        <p:xfrm>
          <a:off x="720217" y="2337346"/>
          <a:ext cx="7775574" cy="2344470"/>
        </p:xfrm>
        <a:graphic>
          <a:graphicData uri="http://schemas.openxmlformats.org/drawingml/2006/table">
            <a:tbl>
              <a:tblPr/>
              <a:tblGrid>
                <a:gridCol w="1450733"/>
                <a:gridCol w="663445"/>
                <a:gridCol w="663445"/>
                <a:gridCol w="663445"/>
                <a:gridCol w="663445"/>
                <a:gridCol w="663445"/>
                <a:gridCol w="840363"/>
                <a:gridCol w="840363"/>
                <a:gridCol w="663445"/>
                <a:gridCol w="663445"/>
              </a:tblGrid>
              <a:tr h="124916">
                <a:tc rowSpan="2">
                  <a:txBody>
                    <a:bodyPr/>
                    <a:lstStyle/>
                    <a:p>
                      <a:pPr algn="r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Tulosyksikkö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17922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282419"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%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kum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kum 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%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muutoksineen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Poikkeama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Poikkeama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Kustannuslaji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Kokonaistulos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23 860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22 718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226 266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227 176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272 611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-46 344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TOIMINTATUOTOT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-1 673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-2 174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-23 845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-21 741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-26 089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2 244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Myyntituotot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-656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-1 020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-8 552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-10 200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-12 240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3 688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-30,1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Maksutuotot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-813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-742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-7 121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-7 418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-8 901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1 780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Tuet ja avustukset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-397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-7 663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-3 974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-4 769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-2 894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Vuokratuotot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 toimintatuotot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1 260,9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2 053,4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1 611,2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TOIMINTAKULUT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25 533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24 892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250 111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248 916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298 700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-48 588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Henkilöstökulut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14 579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14 726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147 840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147 256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176 707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-28 866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Palvelujen ostot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4 251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3 884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38 291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38 841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46 609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-8 318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Aineet, tarvikkeet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1 013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7 716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7 992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9 591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-1 874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Avustukset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1 678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16 173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14 336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17 203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-1 030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Muut toimintakulut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4 011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4 049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40 091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40 492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48 590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-8 499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4963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94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8280920" cy="5040560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24"/>
              </a:spcBef>
              <a:buClr>
                <a:srgbClr val="00468B"/>
              </a:buClr>
              <a:buSzPct val="120000"/>
              <a:buNone/>
            </a:pPr>
            <a:r>
              <a:rPr lang="fi-FI" sz="1900" b="1" dirty="0" smtClean="0">
                <a:solidFill>
                  <a:srgbClr val="00468B"/>
                </a:solidFill>
              </a:rPr>
              <a:t>Keskeiset poikkeamat </a:t>
            </a:r>
            <a:endParaRPr lang="fi-FI" sz="1900" b="1" dirty="0">
              <a:solidFill>
                <a:srgbClr val="00468B"/>
              </a:solidFill>
            </a:endParaRP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Varhaiskasvatuksen nettoylitysennuste 1,6 milj. €, josta palvelusetelikustannukset n. 2,3 milj. €. </a:t>
            </a:r>
          </a:p>
          <a:p>
            <a:pPr marL="0" indent="0">
              <a:buNone/>
            </a:pPr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Ammatillisen koulutuksen nettoylitysennuste on n. 600.000 milj. €, johon sisältyvät Opetus- ja kulttuuriministeriöltä saadut päätökset lisäpaikoista. Oppisopimuksen koulutuspaikkojen osalta ylitysennustetta on n. 500.000 €, joka myös näiden toteutuessa on katettua. </a:t>
            </a:r>
          </a:p>
          <a:p>
            <a:pPr marL="0" indent="0">
              <a:buNone/>
            </a:pPr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Aikuiskoulutuksen nettoylitysennuste on  50.000 €, joka perustuu </a:t>
            </a:r>
            <a:r>
              <a:rPr lang="fi-FI" sz="1500" dirty="0">
                <a:solidFill>
                  <a:srgbClr val="0070C0"/>
                </a:solidFill>
              </a:rPr>
              <a:t>O</a:t>
            </a:r>
            <a:r>
              <a:rPr lang="fi-FI" sz="1500" dirty="0" smtClean="0">
                <a:solidFill>
                  <a:srgbClr val="0070C0"/>
                </a:solidFill>
              </a:rPr>
              <a:t>petus- ja kulttuuriministeriön myöntämään rahoitukseen, jolla toteutetaan nuorisotakuuta. Ammatillista ja aikuiskoulutusta koskevat ylityspaineet voidaan konsernitasolla kattaa lisääntyvinä valtionosuuksina.</a:t>
            </a:r>
          </a:p>
          <a:p>
            <a:endParaRPr lang="fi-FI" sz="1500" dirty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Kun muilta osin tilanne on kehittynyt myönteiseen suuntaan, on perusopetuksen tilanne nopeasti heikentynyt. Perusopetus ylittänee talousarvionsa noin 1,0 miljoonalla eurolla.</a:t>
            </a:r>
          </a:p>
          <a:p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Muut ylitysennusteet: yhteiset toiminnot (140.000), toimialan yhteinen hallinto (</a:t>
            </a:r>
            <a:r>
              <a:rPr lang="fi-FI" sz="1500" smtClean="0">
                <a:solidFill>
                  <a:srgbClr val="0070C0"/>
                </a:solidFill>
              </a:rPr>
              <a:t>50.000) ja </a:t>
            </a:r>
            <a:r>
              <a:rPr lang="fi-FI" sz="1500" dirty="0" smtClean="0">
                <a:solidFill>
                  <a:srgbClr val="0070C0"/>
                </a:solidFill>
              </a:rPr>
              <a:t>lukiokoulutus (100.000) eli </a:t>
            </a:r>
            <a:r>
              <a:rPr lang="fi-FI" sz="1500" smtClean="0">
                <a:solidFill>
                  <a:srgbClr val="0070C0"/>
                </a:solidFill>
              </a:rPr>
              <a:t>yhteensä 290.000 </a:t>
            </a:r>
            <a:r>
              <a:rPr lang="fi-FI" sz="1500" dirty="0" smtClean="0">
                <a:solidFill>
                  <a:srgbClr val="0070C0"/>
                </a:solidFill>
              </a:rPr>
              <a:t>euroa. </a:t>
            </a:r>
          </a:p>
          <a:p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Edellisen sivun laskelmasta puuttuu huomattavia tulo- ja menoeriä.</a:t>
            </a:r>
          </a:p>
          <a:p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Sivistystoimialan ennuste nettoylityksestä on yhteensä n. 2,9 milj. €</a:t>
            </a:r>
            <a:endParaRPr lang="fi-FI" sz="1500" dirty="0">
              <a:solidFill>
                <a:srgbClr val="0070C0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44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10</a:t>
            </a:r>
            <a:endParaRPr lang="fi-FI" sz="2800" dirty="0">
              <a:solidFill>
                <a:srgbClr val="FF0000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403648" y="5373216"/>
            <a:ext cx="6504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Htv</a:t>
            </a:r>
            <a:r>
              <a:rPr lang="fi-FI" dirty="0" smtClean="0"/>
              <a:t> määrän kasvu johtuu yksinomaan varhaiskasvatuksen kysynnän kasvusta ja perusopetuksen tasa-arvorahan käytöstä. Muuten ei erityistä.</a:t>
            </a:r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060848"/>
            <a:ext cx="53721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525</Words>
  <Application>Microsoft Office PowerPoint</Application>
  <PresentationFormat>Näytössä katseltava diaesitys (4:3)</PresentationFormat>
  <Paragraphs>207</Paragraphs>
  <Slides>5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Kuukausiraportti lokakuu 2013</vt:lpstr>
      <vt:lpstr>Talousarvion seurantaraportti lokakuu 2013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Laiho Jukka</dc:creator>
  <cp:lastModifiedBy>Lehmusto Hanna</cp:lastModifiedBy>
  <cp:revision>168</cp:revision>
  <cp:lastPrinted>2013-05-15T07:58:58Z</cp:lastPrinted>
  <dcterms:created xsi:type="dcterms:W3CDTF">2012-01-04T10:39:25Z</dcterms:created>
  <dcterms:modified xsi:type="dcterms:W3CDTF">2013-11-22T10:06:41Z</dcterms:modified>
</cp:coreProperties>
</file>