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66" r:id="rId4"/>
    <p:sldId id="262" r:id="rId5"/>
    <p:sldId id="260" r:id="rId6"/>
    <p:sldId id="264" r:id="rId7"/>
    <p:sldId id="265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A74"/>
    <a:srgbClr val="00468B"/>
    <a:srgbClr val="FFB92F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05" autoAdjust="0"/>
  </p:normalViewPr>
  <p:slideViewPr>
    <p:cSldViewPr>
      <p:cViewPr>
        <p:scale>
          <a:sx n="80" d="100"/>
          <a:sy n="80" d="100"/>
        </p:scale>
        <p:origin x="-2514" y="-750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7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22.11.2013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22.11.2013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0" y="620688"/>
            <a:ext cx="9144000" cy="6420107"/>
          </a:xfrm>
          <a:prstGeom prst="rect">
            <a:avLst/>
          </a:prstGeom>
        </p:spPr>
      </p:pic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81D4012-C01B-2E44-9A3D-1C8BBE6C223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14" name="Kuva 13"/>
          <p:cNvPicPr/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8640"/>
            <a:ext cx="3456384" cy="466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9.jpeg"/><Relationship Id="rId2" Type="http://schemas.openxmlformats.org/officeDocument/2006/relationships/hyperlink" Target="http://www.youtube.com/watch?v=3iCv39_sm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p7Oe9LXjVTM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1268760"/>
            <a:ext cx="7704424" cy="1800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sz="3600" dirty="0" smtClean="0"/>
              <a:t>Sivistystoimialan henkilöstöhallinto</a:t>
            </a:r>
            <a:endParaRPr lang="fi-FI" sz="36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7020272" y="5436268"/>
            <a:ext cx="2376264" cy="801044"/>
          </a:xfrm>
        </p:spPr>
        <p:txBody>
          <a:bodyPr/>
          <a:lstStyle/>
          <a:p>
            <a:r>
              <a:rPr lang="fi-FI" dirty="0" smtClean="0"/>
              <a:t> </a:t>
            </a:r>
          </a:p>
          <a:p>
            <a:r>
              <a:rPr lang="fi-FI" dirty="0" smtClean="0"/>
              <a:t>    </a:t>
            </a:r>
            <a:r>
              <a:rPr lang="fi-FI" dirty="0" smtClean="0">
                <a:solidFill>
                  <a:srgbClr val="003A74"/>
                </a:solidFill>
              </a:rPr>
              <a:t>Pentti Merta</a:t>
            </a:r>
            <a:endParaRPr lang="fi-FI" dirty="0">
              <a:solidFill>
                <a:srgbClr val="003A74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04ED2EF-5F81-BF4E-B183-FC9EBAF08F64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5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776000" cy="580926"/>
          </a:xfrm>
        </p:spPr>
        <p:txBody>
          <a:bodyPr/>
          <a:lstStyle/>
          <a:p>
            <a:r>
              <a:rPr lang="fi-FI" dirty="0" smtClean="0"/>
              <a:t>Henkilöstö- ja palkkahallinto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539552" y="1844824"/>
            <a:ext cx="8352928" cy="388843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fi-FI" sz="7600" dirty="0" smtClean="0"/>
              <a:t>Rekrytointi</a:t>
            </a:r>
          </a:p>
          <a:p>
            <a:pPr>
              <a:lnSpc>
                <a:spcPct val="170000"/>
              </a:lnSpc>
            </a:pPr>
            <a:r>
              <a:rPr lang="fi-FI" sz="7600" dirty="0" smtClean="0"/>
              <a:t>Työllistyminen</a:t>
            </a:r>
          </a:p>
          <a:p>
            <a:pPr>
              <a:lnSpc>
                <a:spcPct val="170000"/>
              </a:lnSpc>
            </a:pPr>
            <a:r>
              <a:rPr lang="fi-FI" sz="7600" dirty="0" smtClean="0"/>
              <a:t>Palvelussuhdeasiat</a:t>
            </a:r>
            <a:endParaRPr lang="fi-FI" sz="7600" dirty="0"/>
          </a:p>
          <a:p>
            <a:pPr marL="285750" lvl="2" indent="-285750">
              <a:lnSpc>
                <a:spcPct val="170000"/>
              </a:lnSpc>
              <a:spcBef>
                <a:spcPts val="24"/>
              </a:spcBef>
              <a:buClr>
                <a:srgbClr val="00468B"/>
              </a:buClr>
              <a:buSzPct val="120000"/>
              <a:buFont typeface="Arial"/>
              <a:buChar char="•"/>
            </a:pPr>
            <a:r>
              <a:rPr lang="fi-FI" sz="7600" b="1" dirty="0" smtClean="0"/>
              <a:t>Toimipaikat</a:t>
            </a:r>
            <a:r>
              <a:rPr lang="fi-FI" sz="7600" b="1" dirty="0"/>
              <a:t>, perusopetuksen ja lukion opettajat</a:t>
            </a:r>
          </a:p>
          <a:p>
            <a:pPr marL="285750" lvl="2" indent="-285750">
              <a:lnSpc>
                <a:spcPct val="170000"/>
              </a:lnSpc>
              <a:spcBef>
                <a:spcPts val="24"/>
              </a:spcBef>
              <a:buClr>
                <a:srgbClr val="00468B"/>
              </a:buClr>
              <a:buSzPct val="120000"/>
              <a:buFont typeface="Arial"/>
              <a:buChar char="•"/>
            </a:pPr>
            <a:r>
              <a:rPr lang="fi-FI" sz="7600" b="1" dirty="0"/>
              <a:t>Opettajien kelpoisuudet ja palkan määrittäminen</a:t>
            </a:r>
          </a:p>
          <a:p>
            <a:pPr marL="285750" lvl="2" indent="-285750">
              <a:lnSpc>
                <a:spcPct val="170000"/>
              </a:lnSpc>
              <a:spcBef>
                <a:spcPts val="24"/>
              </a:spcBef>
              <a:buClr>
                <a:srgbClr val="00468B"/>
              </a:buClr>
              <a:buSzPct val="120000"/>
              <a:buFont typeface="Arial"/>
              <a:buChar char="•"/>
            </a:pPr>
            <a:r>
              <a:rPr lang="fi-FI" sz="7600" b="1" dirty="0"/>
              <a:t>Vakanssien hallinnointi</a:t>
            </a:r>
          </a:p>
          <a:p>
            <a:pPr marL="285750" lvl="2" indent="-285750">
              <a:lnSpc>
                <a:spcPct val="170000"/>
              </a:lnSpc>
              <a:spcBef>
                <a:spcPts val="24"/>
              </a:spcBef>
              <a:buClr>
                <a:srgbClr val="00468B"/>
              </a:buClr>
              <a:buSzPct val="120000"/>
              <a:buFont typeface="Arial"/>
              <a:buChar char="•"/>
            </a:pPr>
            <a:r>
              <a:rPr lang="fi-FI" sz="7600" b="1" dirty="0"/>
              <a:t>Hallinnon IT:n kehittäminen</a:t>
            </a:r>
          </a:p>
          <a:p>
            <a:pPr marL="285750" lvl="2" indent="-285750">
              <a:lnSpc>
                <a:spcPct val="170000"/>
              </a:lnSpc>
              <a:spcBef>
                <a:spcPts val="24"/>
              </a:spcBef>
              <a:buClr>
                <a:srgbClr val="00468B"/>
              </a:buClr>
              <a:buSzPct val="120000"/>
              <a:buFont typeface="Arial"/>
              <a:buChar char="•"/>
            </a:pPr>
            <a:r>
              <a:rPr lang="fi-FI" sz="7600" b="1" dirty="0"/>
              <a:t>Henkilöstön työsuojeluasiat ja </a:t>
            </a:r>
            <a:r>
              <a:rPr lang="fi-FI" sz="7600" b="1" dirty="0" smtClean="0"/>
              <a:t>hallintokunnan turvallisuussuunnittelu</a:t>
            </a:r>
            <a:endParaRPr lang="fi-FI" sz="7600" b="1" dirty="0"/>
          </a:p>
          <a:p>
            <a:pPr marL="285750" lvl="2" indent="-285750">
              <a:spcBef>
                <a:spcPts val="24"/>
              </a:spcBef>
              <a:buClr>
                <a:srgbClr val="00468B"/>
              </a:buClr>
              <a:buSzPct val="120000"/>
              <a:buFont typeface="Arial"/>
              <a:buChar char="•"/>
            </a:pPr>
            <a:endParaRPr lang="fi-FI" sz="3600" b="1" dirty="0"/>
          </a:p>
          <a:p>
            <a:pPr marL="285750" lvl="2" indent="-285750">
              <a:spcBef>
                <a:spcPts val="24"/>
              </a:spcBef>
              <a:buClr>
                <a:srgbClr val="00468B"/>
              </a:buClr>
              <a:buSzPct val="120000"/>
              <a:buFont typeface="Arial"/>
              <a:buChar char="•"/>
            </a:pPr>
            <a:endParaRPr lang="fi-FI" sz="3600" b="1" dirty="0"/>
          </a:p>
          <a:p>
            <a:pPr marL="285750" lvl="2" indent="-285750">
              <a:spcBef>
                <a:spcPts val="24"/>
              </a:spcBef>
              <a:buClr>
                <a:srgbClr val="00468B"/>
              </a:buClr>
              <a:buSzPct val="120000"/>
              <a:buFont typeface="Arial"/>
              <a:buChar char="•"/>
            </a:pPr>
            <a:endParaRPr lang="fi-FI" sz="3600" b="1" dirty="0"/>
          </a:p>
          <a:p>
            <a:endParaRPr lang="fi-FI" dirty="0"/>
          </a:p>
          <a:p>
            <a:pPr marL="914400" lvl="2" indent="0">
              <a:buNone/>
            </a:pPr>
            <a:r>
              <a:rPr lang="fi-FI" dirty="0"/>
              <a:t>					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430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1191890"/>
            <a:ext cx="7776000" cy="796950"/>
          </a:xfrm>
        </p:spPr>
        <p:txBody>
          <a:bodyPr/>
          <a:lstStyle/>
          <a:p>
            <a:r>
              <a:rPr lang="fi-FI" dirty="0" smtClean="0"/>
              <a:t>Sijaisuudet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2637458"/>
            <a:ext cx="7775575" cy="35998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2400" dirty="0" smtClean="0"/>
              <a:t>Perusopetus, lukio ja ammatillinen opetus</a:t>
            </a:r>
          </a:p>
          <a:p>
            <a:pPr marL="0" indent="0" algn="ctr">
              <a:buNone/>
            </a:pPr>
            <a:r>
              <a:rPr lang="fi-FI" sz="2400" dirty="0" smtClean="0"/>
              <a:t>1.8.2012 – 31.7.2013</a:t>
            </a:r>
          </a:p>
          <a:p>
            <a:pPr marL="0" indent="0" algn="ctr">
              <a:buNone/>
            </a:pPr>
            <a:endParaRPr lang="fi-FI" sz="2400" dirty="0"/>
          </a:p>
          <a:p>
            <a:pPr algn="ctr"/>
            <a:r>
              <a:rPr lang="fi-FI" sz="2400" dirty="0"/>
              <a:t>s</a:t>
            </a:r>
            <a:r>
              <a:rPr lang="fi-FI" sz="2400" dirty="0" smtClean="0"/>
              <a:t>ijaisuuksia yli 4500</a:t>
            </a:r>
          </a:p>
          <a:p>
            <a:pPr algn="ctr"/>
            <a:r>
              <a:rPr lang="fi-FI" sz="2400" dirty="0" smtClean="0"/>
              <a:t>sijaisia n.1000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86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1124744"/>
            <a:ext cx="7776000" cy="720080"/>
          </a:xfrm>
        </p:spPr>
        <p:txBody>
          <a:bodyPr/>
          <a:lstStyle/>
          <a:p>
            <a:r>
              <a:rPr lang="fi-FI" dirty="0" smtClean="0"/>
              <a:t>Rekrytointi 2013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3568" y="2564904"/>
            <a:ext cx="8064251" cy="3240360"/>
          </a:xfrm>
        </p:spPr>
        <p:txBody>
          <a:bodyPr/>
          <a:lstStyle/>
          <a:p>
            <a:r>
              <a:rPr lang="fi-FI" sz="2200" dirty="0" smtClean="0"/>
              <a:t>Kohdennettuja rekrytointeja 317 työpaikkaa</a:t>
            </a:r>
          </a:p>
          <a:p>
            <a:endParaRPr lang="fi-FI" sz="800" dirty="0" smtClean="0"/>
          </a:p>
          <a:p>
            <a:pPr marL="0" indent="0">
              <a:buNone/>
            </a:pPr>
            <a:r>
              <a:rPr lang="fi-FI" sz="1800" dirty="0" smtClean="0"/>
              <a:t>    - vakinaista täyttämistä varten 149 työpaikkaa</a:t>
            </a:r>
          </a:p>
          <a:p>
            <a:pPr marL="0" indent="0">
              <a:buNone/>
            </a:pPr>
            <a:r>
              <a:rPr lang="fi-FI" sz="1800" dirty="0" smtClean="0"/>
              <a:t>    - määräaikaisesti täyttämistä varten 169 työpaikkaa</a:t>
            </a:r>
          </a:p>
          <a:p>
            <a:pPr marL="0" indent="0">
              <a:buNone/>
            </a:pPr>
            <a:endParaRPr lang="fi-FI" sz="1200" dirty="0" smtClean="0"/>
          </a:p>
          <a:p>
            <a:r>
              <a:rPr lang="fi-FI" sz="2200" dirty="0" smtClean="0"/>
              <a:t>Hakemuksia yhteensä 5424 kpl</a:t>
            </a:r>
          </a:p>
          <a:p>
            <a:pPr marL="0" indent="0">
              <a:buNone/>
            </a:pPr>
            <a:endParaRPr lang="fi-FI" sz="2200" dirty="0" smtClean="0"/>
          </a:p>
          <a:p>
            <a:r>
              <a:rPr lang="fi-FI" sz="2200" dirty="0" smtClean="0"/>
              <a:t>Eläkkeelle siirtyneet</a:t>
            </a:r>
          </a:p>
          <a:p>
            <a:pPr marL="0" indent="0">
              <a:buNone/>
            </a:pPr>
            <a:r>
              <a:rPr lang="fi-FI" sz="2200" dirty="0"/>
              <a:t> </a:t>
            </a:r>
            <a:r>
              <a:rPr lang="fi-FI" sz="2200" dirty="0" smtClean="0"/>
              <a:t>   </a:t>
            </a:r>
            <a:r>
              <a:rPr lang="fi-FI" sz="1800" dirty="0" smtClean="0"/>
              <a:t>- siirtyminen vanhuuseläkkeelle 98 henkilöä</a:t>
            </a:r>
          </a:p>
          <a:p>
            <a:pPr marL="0" indent="0">
              <a:buNone/>
            </a:pPr>
            <a:r>
              <a:rPr lang="fi-FI" sz="1800" dirty="0"/>
              <a:t> </a:t>
            </a:r>
            <a:r>
              <a:rPr lang="fi-FI" sz="1800" dirty="0" smtClean="0"/>
              <a:t>    - </a:t>
            </a:r>
            <a:r>
              <a:rPr lang="fi-FI" sz="1800" dirty="0"/>
              <a:t>s</a:t>
            </a:r>
            <a:r>
              <a:rPr lang="fi-FI" sz="1800" dirty="0" smtClean="0"/>
              <a:t>iirtyminen työkyvyttömyyseläkkeelle 14 henkilöä</a:t>
            </a:r>
          </a:p>
          <a:p>
            <a:pPr marL="0" indent="0">
              <a:buNone/>
            </a:pPr>
            <a:endParaRPr lang="fi-FI" sz="22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521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776000" cy="796950"/>
          </a:xfrm>
        </p:spPr>
        <p:txBody>
          <a:bodyPr>
            <a:normAutofit/>
          </a:bodyPr>
          <a:lstStyle/>
          <a:p>
            <a:r>
              <a:rPr lang="fi-FI" sz="2800" dirty="0" smtClean="0"/>
              <a:t>Työvoiman käyttöraportti </a:t>
            </a:r>
            <a:r>
              <a:rPr lang="fi-FI" sz="1200" dirty="0" smtClean="0"/>
              <a:t>(tammi-syyskuu 2013)</a:t>
            </a:r>
            <a:endParaRPr lang="fi-FI" sz="12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fi-FI" dirty="0" smtClean="0"/>
          </a:p>
          <a:p>
            <a:pPr marL="914400" lvl="2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  <p:graphicFrame>
        <p:nvGraphicFramePr>
          <p:cNvPr id="9" name="Taulukk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940114"/>
              </p:ext>
            </p:extLst>
          </p:nvPr>
        </p:nvGraphicFramePr>
        <p:xfrm>
          <a:off x="251520" y="1916832"/>
          <a:ext cx="8640958" cy="4104450"/>
        </p:xfrm>
        <a:graphic>
          <a:graphicData uri="http://schemas.openxmlformats.org/drawingml/2006/table">
            <a:tbl>
              <a:tblPr/>
              <a:tblGrid>
                <a:gridCol w="1664925"/>
                <a:gridCol w="882410"/>
                <a:gridCol w="882410"/>
                <a:gridCol w="849112"/>
                <a:gridCol w="882410"/>
                <a:gridCol w="882410"/>
                <a:gridCol w="882410"/>
                <a:gridCol w="699268"/>
                <a:gridCol w="1015603"/>
              </a:tblGrid>
              <a:tr h="22584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Kuukausi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Työvoima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Palvelussuhdelajeittain %-jakautumat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Sairaus-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25843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Yhteensä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Muutos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poissaolo 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25843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vakin.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avoimet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sijaiset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tilap.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tammikuu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3 759,6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3 818,1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helmikuu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3 806,8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3 834,3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maaliskuu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3 839,3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3 860,3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huhtikuu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3 822,8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3 853,7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toukokuu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3 786,9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3 812,5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kesäkuu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3 305,4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3 315,0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heinäkuu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3 137,6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3 149,6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elokuu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3 544,7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3 612,3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syyskuu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3 794,3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3 847,4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lokakuu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3 813,4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marraskuu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3 833,4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62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joulukuu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3 774,8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62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Vuoden alusta lukien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3 643,0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3 676,5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62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62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2012/ ennuste 2013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3 685,1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solidFill>
                            <a:srgbClr val="0066FF"/>
                          </a:solidFill>
                          <a:effectLst/>
                          <a:latin typeface="Arial"/>
                        </a:rPr>
                        <a:t>3 719,0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52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6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684000" y="903858"/>
            <a:ext cx="7776000" cy="796950"/>
          </a:xfrm>
        </p:spPr>
        <p:txBody>
          <a:bodyPr/>
          <a:lstStyle/>
          <a:p>
            <a:r>
              <a:rPr lang="fi-FI" dirty="0" smtClean="0"/>
              <a:t>Henkilöstöhallinnon haasteet: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2204864"/>
            <a:ext cx="7776219" cy="3888432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fi-FI" dirty="0" smtClean="0"/>
              <a:t> </a:t>
            </a:r>
            <a:r>
              <a:rPr lang="fi-FI" sz="1800" dirty="0" smtClean="0"/>
              <a:t>Päätösten oikeellisuus hajautetussa hallinnossa</a:t>
            </a:r>
            <a:endParaRPr lang="fi-FI" dirty="0" smtClean="0"/>
          </a:p>
          <a:p>
            <a:pPr lvl="2">
              <a:buFontTx/>
              <a:buChar char="•"/>
            </a:pPr>
            <a:r>
              <a:rPr lang="fi-FI" sz="1400" b="0" dirty="0" smtClean="0"/>
              <a:t>150 päättäjää</a:t>
            </a:r>
            <a:endParaRPr lang="fi-FI" sz="1400" dirty="0" smtClean="0"/>
          </a:p>
          <a:p>
            <a:pPr lvl="2">
              <a:buFontTx/>
              <a:buChar char="•"/>
            </a:pPr>
            <a:r>
              <a:rPr lang="fi-FI" sz="1400" b="0" dirty="0" smtClean="0"/>
              <a:t>n. 13 000 henkilövalintapäätöstä vuodessa </a:t>
            </a:r>
            <a:br>
              <a:rPr lang="fi-FI" sz="1400" b="0" dirty="0" smtClean="0"/>
            </a:br>
            <a:r>
              <a:rPr lang="fi-FI" sz="1400" b="0" dirty="0" smtClean="0"/>
              <a:t>(perusopetus ja lukio n. 10 000)</a:t>
            </a:r>
            <a:endParaRPr lang="fi-FI" sz="1400" dirty="0" smtClean="0"/>
          </a:p>
          <a:p>
            <a:pPr lvl="2">
              <a:buFontTx/>
              <a:buChar char="•"/>
            </a:pPr>
            <a:r>
              <a:rPr lang="fi-FI" sz="1400" b="0" dirty="0" smtClean="0"/>
              <a:t>119 nimikettä </a:t>
            </a:r>
            <a:endParaRPr lang="fi-FI" sz="1400" dirty="0" smtClean="0"/>
          </a:p>
          <a:p>
            <a:pPr lvl="2">
              <a:buFontTx/>
              <a:buChar char="•"/>
            </a:pPr>
            <a:r>
              <a:rPr lang="fi-FI" sz="1400" b="0" dirty="0" smtClean="0"/>
              <a:t>60 eri opettajapalkkaa </a:t>
            </a:r>
          </a:p>
          <a:p>
            <a:pPr marL="914400" lvl="2" indent="0">
              <a:buNone/>
            </a:pPr>
            <a:endParaRPr lang="fi-FI" sz="800" b="0" dirty="0" smtClean="0"/>
          </a:p>
          <a:p>
            <a:pPr>
              <a:buFontTx/>
              <a:buChar char="•"/>
            </a:pPr>
            <a:r>
              <a:rPr lang="fi-FI" dirty="0" smtClean="0"/>
              <a:t> </a:t>
            </a:r>
            <a:r>
              <a:rPr lang="fi-FI" sz="1800" dirty="0" smtClean="0"/>
              <a:t>Sähköisen asioinnin / työtavan edistäminen</a:t>
            </a:r>
            <a:endParaRPr lang="fi-FI" dirty="0" smtClean="0"/>
          </a:p>
          <a:p>
            <a:pPr lvl="2">
              <a:buFontTx/>
              <a:buChar char="•"/>
            </a:pPr>
            <a:r>
              <a:rPr lang="fi-FI" sz="1400" dirty="0" smtClean="0"/>
              <a:t>J</a:t>
            </a:r>
            <a:r>
              <a:rPr lang="fi-FI" sz="1400" b="0" dirty="0" smtClean="0"/>
              <a:t>ärjestelmien käytettävyyden parantaminen</a:t>
            </a:r>
            <a:endParaRPr lang="fi-FI" sz="1400" dirty="0" smtClean="0"/>
          </a:p>
          <a:p>
            <a:pPr lvl="2">
              <a:buFontTx/>
              <a:buChar char="•"/>
            </a:pPr>
            <a:r>
              <a:rPr lang="fi-FI" sz="1400" b="0" dirty="0" smtClean="0"/>
              <a:t>18 eri tietojärjestelmää</a:t>
            </a:r>
            <a:endParaRPr lang="fi-FI" sz="1400" dirty="0" smtClean="0"/>
          </a:p>
          <a:p>
            <a:pPr lvl="2">
              <a:buFontTx/>
              <a:buChar char="•"/>
            </a:pPr>
            <a:r>
              <a:rPr lang="fi-FI" sz="1400" b="0" dirty="0" smtClean="0"/>
              <a:t>SAP </a:t>
            </a:r>
            <a:r>
              <a:rPr lang="fi-FI" sz="1400" b="0" dirty="0" err="1" smtClean="0"/>
              <a:t>HR:n</a:t>
            </a:r>
            <a:r>
              <a:rPr lang="fi-FI" sz="1400" b="0" dirty="0" smtClean="0"/>
              <a:t> käyttöönotto </a:t>
            </a:r>
            <a:endParaRPr lang="fi-FI" sz="1400" dirty="0" smtClean="0"/>
          </a:p>
          <a:p>
            <a:pPr marL="914400" lvl="2" indent="0">
              <a:buNone/>
            </a:pPr>
            <a:r>
              <a:rPr lang="fi-FI" sz="1400" dirty="0" smtClean="0"/>
              <a:t>     </a:t>
            </a:r>
            <a:r>
              <a:rPr lang="fi-FI" sz="1400" b="0" dirty="0" smtClean="0"/>
              <a:t>(n. 1300 poissaolopäätöstä kuukaudessa)</a:t>
            </a:r>
          </a:p>
          <a:p>
            <a:pPr marL="914400" lvl="2" indent="0">
              <a:buNone/>
            </a:pPr>
            <a:endParaRPr lang="fi-FI" sz="800" b="0" dirty="0" smtClean="0"/>
          </a:p>
          <a:p>
            <a:pPr>
              <a:buFontTx/>
              <a:buChar char="•"/>
            </a:pPr>
            <a:r>
              <a:rPr lang="fi-FI" dirty="0" smtClean="0"/>
              <a:t> </a:t>
            </a:r>
            <a:r>
              <a:rPr lang="fi-FI" sz="1800" dirty="0" smtClean="0"/>
              <a:t>Määräaikaisen henkilöstön vähentäminen </a:t>
            </a:r>
          </a:p>
          <a:p>
            <a:pPr marL="0" indent="0">
              <a:buNone/>
            </a:pPr>
            <a:endParaRPr lang="fi-FI" sz="800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55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3568" y="404665"/>
            <a:ext cx="7775575" cy="5599454"/>
          </a:xfrm>
        </p:spPr>
        <p:txBody>
          <a:bodyPr/>
          <a:lstStyle/>
          <a:p>
            <a:pPr marL="0" indent="0">
              <a:buNone/>
            </a:pPr>
            <a:r>
              <a:rPr lang="fi-FI" sz="900" dirty="0">
                <a:hlinkClick r:id="rId2"/>
              </a:rPr>
              <a:t>  </a:t>
            </a:r>
            <a:endParaRPr lang="fi-FI" sz="900" dirty="0" smtClean="0">
              <a:hlinkClick r:id="rId2"/>
            </a:endParaRPr>
          </a:p>
          <a:p>
            <a:pPr marL="0" indent="0">
              <a:buNone/>
            </a:pPr>
            <a:r>
              <a:rPr lang="fi-FI" sz="1600" dirty="0" smtClean="0"/>
              <a:t>  </a:t>
            </a:r>
            <a:r>
              <a:rPr lang="fi-FI" sz="1800" dirty="0" smtClean="0">
                <a:hlinkClick r:id="rId2"/>
              </a:rPr>
              <a:t>Babystaderi</a:t>
            </a:r>
            <a:endParaRPr lang="fi-FI" sz="1800" dirty="0">
              <a:hlinkClick r:id="rId2"/>
            </a:endParaRPr>
          </a:p>
          <a:p>
            <a:pPr marL="0" indent="0">
              <a:buNone/>
            </a:pPr>
            <a:endParaRPr lang="fi-FI" sz="900" dirty="0" smtClean="0">
              <a:hlinkClick r:id="rId2"/>
            </a:endParaRPr>
          </a:p>
          <a:p>
            <a:pPr marL="0" indent="0">
              <a:buNone/>
            </a:pPr>
            <a:endParaRPr lang="fi-FI" sz="900" dirty="0">
              <a:hlinkClick r:id="rId2"/>
            </a:endParaRPr>
          </a:p>
          <a:p>
            <a:pPr marL="0" indent="0">
              <a:buNone/>
            </a:pPr>
            <a:endParaRPr lang="fi-FI" sz="900" dirty="0" smtClean="0">
              <a:hlinkClick r:id="rId2"/>
            </a:endParaRPr>
          </a:p>
          <a:p>
            <a:pPr marL="0" indent="0">
              <a:buNone/>
            </a:pPr>
            <a:endParaRPr lang="fi-FI" sz="900" dirty="0">
              <a:hlinkClick r:id="rId2"/>
            </a:endParaRPr>
          </a:p>
          <a:p>
            <a:pPr marL="0" indent="0">
              <a:buNone/>
            </a:pPr>
            <a:endParaRPr lang="fi-FI" sz="900" dirty="0" smtClean="0">
              <a:hlinkClick r:id="rId2"/>
            </a:endParaRPr>
          </a:p>
          <a:p>
            <a:pPr marL="0" indent="0">
              <a:buNone/>
            </a:pPr>
            <a:endParaRPr lang="fi-FI" sz="900" dirty="0">
              <a:hlinkClick r:id="rId2"/>
            </a:endParaRPr>
          </a:p>
          <a:p>
            <a:pPr marL="0" indent="0">
              <a:buNone/>
            </a:pPr>
            <a:endParaRPr lang="fi-FI" sz="900" dirty="0" smtClean="0">
              <a:hlinkClick r:id="rId2"/>
            </a:endParaRPr>
          </a:p>
          <a:p>
            <a:pPr marL="0" indent="0">
              <a:buNone/>
            </a:pPr>
            <a:endParaRPr lang="fi-FI" sz="900" dirty="0">
              <a:hlinkClick r:id="rId2"/>
            </a:endParaRPr>
          </a:p>
          <a:p>
            <a:pPr marL="0" indent="0">
              <a:buNone/>
            </a:pPr>
            <a:endParaRPr lang="fi-FI" sz="900" dirty="0" smtClean="0">
              <a:hlinkClick r:id="rId2"/>
            </a:endParaRPr>
          </a:p>
          <a:p>
            <a:pPr marL="0" indent="0">
              <a:buNone/>
            </a:pPr>
            <a:endParaRPr lang="fi-FI" sz="900" dirty="0">
              <a:hlinkClick r:id="rId2"/>
            </a:endParaRPr>
          </a:p>
          <a:p>
            <a:pPr marL="0" indent="0">
              <a:buNone/>
            </a:pPr>
            <a:endParaRPr lang="fi-FI" sz="900" dirty="0" smtClean="0">
              <a:hlinkClick r:id="rId2"/>
            </a:endParaRPr>
          </a:p>
          <a:p>
            <a:pPr marL="0" indent="0">
              <a:buNone/>
            </a:pPr>
            <a:endParaRPr lang="fi-FI" sz="900" dirty="0">
              <a:hlinkClick r:id="rId2"/>
            </a:endParaRPr>
          </a:p>
          <a:p>
            <a:pPr marL="0" indent="0">
              <a:buNone/>
            </a:pPr>
            <a:endParaRPr lang="fi-FI" sz="900" dirty="0" smtClean="0">
              <a:hlinkClick r:id="rId2"/>
            </a:endParaRPr>
          </a:p>
          <a:p>
            <a:pPr marL="0" indent="0">
              <a:buNone/>
            </a:pPr>
            <a:endParaRPr lang="fi-FI" sz="900" dirty="0" smtClean="0">
              <a:hlinkClick r:id="rId2"/>
            </a:endParaRPr>
          </a:p>
          <a:p>
            <a:pPr marL="0" indent="0">
              <a:buNone/>
            </a:pPr>
            <a:endParaRPr lang="fi-FI" sz="900" dirty="0">
              <a:hlinkClick r:id="rId2"/>
            </a:endParaRP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7</a:t>
            </a:fld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52736"/>
            <a:ext cx="2232248" cy="2660958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797152"/>
            <a:ext cx="2201363" cy="1314836"/>
          </a:xfrm>
          <a:prstGeom prst="rect">
            <a:avLst/>
          </a:prstGeom>
        </p:spPr>
      </p:pic>
      <p:sp>
        <p:nvSpPr>
          <p:cNvPr id="9" name="Tekstiruutu 8"/>
          <p:cNvSpPr txBox="1"/>
          <p:nvPr/>
        </p:nvSpPr>
        <p:spPr>
          <a:xfrm>
            <a:off x="671865" y="4383404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>
                <a:solidFill>
                  <a:srgbClr val="003A74"/>
                </a:solidFill>
              </a:rPr>
              <a:t>Liukueste</a:t>
            </a:r>
            <a:endParaRPr lang="fi-FI" b="1" dirty="0">
              <a:solidFill>
                <a:srgbClr val="003A74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24" y="404664"/>
            <a:ext cx="31146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kstiruutu 9"/>
          <p:cNvSpPr txBox="1"/>
          <p:nvPr/>
        </p:nvSpPr>
        <p:spPr>
          <a:xfrm>
            <a:off x="4788024" y="548680"/>
            <a:ext cx="30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rgbClr val="00468B"/>
                </a:solidFill>
                <a:hlinkClick r:id="rId6"/>
              </a:rPr>
              <a:t>Pukemispenkki</a:t>
            </a:r>
            <a:endParaRPr lang="fi-FI" b="1" dirty="0">
              <a:solidFill>
                <a:srgbClr val="00468B"/>
              </a:solidFill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4499992" y="314096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rgbClr val="003A74"/>
                </a:solidFill>
              </a:rPr>
              <a:t>Meluliikennevalo</a:t>
            </a:r>
            <a:endParaRPr lang="fi-FI" b="1" dirty="0">
              <a:solidFill>
                <a:srgbClr val="003A74"/>
              </a:solidFill>
            </a:endParaRPr>
          </a:p>
        </p:txBody>
      </p:sp>
      <p:pic>
        <p:nvPicPr>
          <p:cNvPr id="7" name="Picture 2" descr="http://www.tevella.fi/Kuvat/_w/532001_kuva_1_jpg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723" y="3510300"/>
            <a:ext cx="3619669" cy="3016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9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ku_ppt-pohja_25012012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1332</TotalTime>
  <Words>302</Words>
  <Application>Microsoft Office PowerPoint</Application>
  <PresentationFormat>Näytössä katseltava diaesitys (4:3)</PresentationFormat>
  <Paragraphs>237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tku_ppt-pohja_25012012</vt:lpstr>
      <vt:lpstr>Sivistystoimialan henkilöstöhallinto</vt:lpstr>
      <vt:lpstr>Henkilöstö- ja palkkahallinto</vt:lpstr>
      <vt:lpstr>Sijaisuudet</vt:lpstr>
      <vt:lpstr>Rekrytointi 2013</vt:lpstr>
      <vt:lpstr>Työvoiman käyttöraportti (tammi-syyskuu 2013)</vt:lpstr>
      <vt:lpstr>Henkilöstöhallinnon haasteet:</vt:lpstr>
      <vt:lpstr>PowerPoint-esitys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Mäki Elina</dc:creator>
  <cp:lastModifiedBy>Lehmusto Hanna</cp:lastModifiedBy>
  <cp:revision>90</cp:revision>
  <cp:lastPrinted>2012-01-23T13:05:33Z</cp:lastPrinted>
  <dcterms:created xsi:type="dcterms:W3CDTF">2012-01-04T10:39:25Z</dcterms:created>
  <dcterms:modified xsi:type="dcterms:W3CDTF">2013-11-22T10:06:52Z</dcterms:modified>
</cp:coreProperties>
</file>