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6" r:id="rId7"/>
  </p:sldMasterIdLst>
  <p:notesMasterIdLst>
    <p:notesMasterId r:id="rId23"/>
  </p:notesMasterIdLst>
  <p:sldIdLst>
    <p:sldId id="256" r:id="rId8"/>
    <p:sldId id="273" r:id="rId9"/>
    <p:sldId id="260" r:id="rId10"/>
    <p:sldId id="262" r:id="rId11"/>
    <p:sldId id="261" r:id="rId12"/>
    <p:sldId id="25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FD"/>
    <a:srgbClr val="3BEFF3"/>
    <a:srgbClr val="13EEF9"/>
    <a:srgbClr val="1CF0F0"/>
    <a:srgbClr val="27CEE5"/>
    <a:srgbClr val="1DCC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51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C373B-3225-457C-9A24-00AAE3ADE456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2D67-8EEA-4A03-8DDD-94917FF50A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53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2D67-8EEA-4A03-8DDD-94917FF50AF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4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24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5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33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92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52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27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43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52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13EEF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www.taitaja2015.fi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888953" cy="177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llipsi 6"/>
          <p:cNvSpPr/>
          <p:nvPr userDrawn="1"/>
        </p:nvSpPr>
        <p:spPr>
          <a:xfrm>
            <a:off x="2267744" y="1484784"/>
            <a:ext cx="792088" cy="648072"/>
          </a:xfrm>
          <a:prstGeom prst="ellipse">
            <a:avLst/>
          </a:prstGeom>
          <a:solidFill>
            <a:srgbClr val="1CF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4598"/>
            <a:ext cx="2088232" cy="908759"/>
          </a:xfrm>
          <a:prstGeom prst="rect">
            <a:avLst/>
          </a:prstGeom>
        </p:spPr>
      </p:pic>
      <p:pic>
        <p:nvPicPr>
          <p:cNvPr id="2050" name="Picture 2" descr="http://www.skillsfinland.fi/images/stories/kuvat/logot/skill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5941398"/>
            <a:ext cx="1152129" cy="8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3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63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00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328592" cy="78296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474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94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1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77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384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44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34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31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93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75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5576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331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382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278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94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405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386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961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13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435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86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6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88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74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103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646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57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287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011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927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528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27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4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016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522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32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636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006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94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11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77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0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384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44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774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349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31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938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755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382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278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94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405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386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9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526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132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435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862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695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741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103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646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57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287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01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9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231776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9DF33-6A94-4619-BFCB-3FBF72FAB9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0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62"/>
          <a:stretch/>
        </p:blipFill>
        <p:spPr>
          <a:xfrm>
            <a:off x="5361989" y="0"/>
            <a:ext cx="382241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DC26-F3F1-44FB-9205-5E70674A1E9B}" type="datetimeFigureOut">
              <a:rPr lang="fi-FI" smtClean="0"/>
              <a:t>14.10.2013</a:t>
            </a:fld>
            <a:endParaRPr lang="fi-FI"/>
          </a:p>
        </p:txBody>
      </p:sp>
      <p:pic>
        <p:nvPicPr>
          <p:cNvPr id="1026" name="Picture 2" descr="http://www.skillsfinland.fi/images/stories/kuvat/logot/skill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47" y="5805264"/>
            <a:ext cx="1160909" cy="9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2198209" cy="1087286"/>
          </a:xfrm>
          <a:prstGeom prst="rect">
            <a:avLst/>
          </a:prstGeom>
        </p:spPr>
      </p:pic>
      <p:sp>
        <p:nvSpPr>
          <p:cNvPr id="11" name="Tekstiruutu 10"/>
          <p:cNvSpPr txBox="1"/>
          <p:nvPr userDrawn="1"/>
        </p:nvSpPr>
        <p:spPr>
          <a:xfrm>
            <a:off x="3347864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chemeClr val="tx1"/>
                </a:solidFill>
              </a:rPr>
              <a:t>www.taitaja2015.fi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 userDrawn="1"/>
        </p:nvSpPr>
        <p:spPr>
          <a:xfrm>
            <a:off x="5580112" y="1124744"/>
            <a:ext cx="1440160" cy="1152128"/>
          </a:xfrm>
          <a:prstGeom prst="ellipse">
            <a:avLst/>
          </a:prstGeom>
          <a:solidFill>
            <a:srgbClr val="31B6FD">
              <a:alpha val="30196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57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5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4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DEAD-1916-4260-A19D-144A98D5248F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5F54-EF0C-4877-9130-B628F755AB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9AE8-6814-48D9-8482-DB19E15DC451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EF21-F852-474B-8DD0-C503D5DE42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5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541F-2DD9-46CA-A64F-C571381683C2}" type="datetimeFigureOut">
              <a:rPr lang="fi-FI" smtClean="0"/>
              <a:t>14.10.2013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B64E-A0C8-44B3-BFB3-410B0B0E87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4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xxell.fi/" TargetMode="External"/><Relationship Id="rId13" Type="http://schemas.openxmlformats.org/officeDocument/2006/relationships/hyperlink" Target="http://www.livia.fi/fi" TargetMode="External"/><Relationship Id="rId3" Type="http://schemas.openxmlformats.org/officeDocument/2006/relationships/hyperlink" Target="mailto:olavi.lahteinen@turku.fi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21.jpeg"/><Relationship Id="rId2" Type="http://schemas.openxmlformats.org/officeDocument/2006/relationships/hyperlink" Target="mailto:Jarmo.linkosaari@turku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hyperlink" Target="http://www.raseko.fi/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6480720" cy="1974081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rgbClr val="FF0000"/>
                </a:solidFill>
              </a:rPr>
              <a:t>TAITAJA-TOIMINTA</a:t>
            </a:r>
            <a:br>
              <a:rPr lang="fi-FI" sz="4800" b="1" dirty="0" smtClean="0">
                <a:solidFill>
                  <a:srgbClr val="FF0000"/>
                </a:solidFill>
              </a:rPr>
            </a:b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4" name="Alaotsikko 13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5760640" cy="1944216"/>
          </a:xfrm>
        </p:spPr>
        <p:txBody>
          <a:bodyPr/>
          <a:lstStyle/>
          <a:p>
            <a:r>
              <a:rPr lang="fi-FI" b="1" dirty="0" smtClean="0">
                <a:solidFill>
                  <a:schemeClr val="tx2"/>
                </a:solidFill>
              </a:rPr>
              <a:t>Miksi kilpailemaan?</a:t>
            </a:r>
          </a:p>
          <a:p>
            <a:endParaRPr lang="fi-FI" b="1" dirty="0" smtClean="0">
              <a:solidFill>
                <a:schemeClr val="tx2"/>
              </a:solidFill>
            </a:endParaRPr>
          </a:p>
          <a:p>
            <a:r>
              <a:rPr lang="fi-FI" b="1" dirty="0" smtClean="0">
                <a:solidFill>
                  <a:schemeClr val="tx2"/>
                </a:solidFill>
              </a:rPr>
              <a:t>Miksi kilpaillaan?</a:t>
            </a:r>
            <a:endParaRPr lang="fi-F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512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kstiruutu 1"/>
          <p:cNvSpPr txBox="1">
            <a:spLocks noChangeArrowheads="1"/>
          </p:cNvSpPr>
          <p:nvPr/>
        </p:nvSpPr>
        <p:spPr bwMode="auto">
          <a:xfrm>
            <a:off x="179388" y="1484313"/>
            <a:ext cx="367188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 dirty="0">
                <a:latin typeface="DINOT" pitchFamily="34" charset="0"/>
              </a:rPr>
              <a:t>Taitaja 2015 -semifinaalit toimivat karsintakilpailuina Turun finaaliin. Semifinaalit toteutetaan keväällä 2015 yhteistyössä seinäjokelaisten yhteistyökumppaniemme kanssa. Semifinaaleihin on osallistunut viime vuosina noin 2000 nuorta eri ammatillisista oppilaitoksista ympäri Suomen.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200" dirty="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 b="1" dirty="0">
                <a:latin typeface="DINOT" pitchFamily="34" charset="0"/>
              </a:rPr>
              <a:t>Vuoden 2015 lajivastaavien vastuulla on myös Lahden 2014  kisojen semifinaalien organisointi joulukuussa 2013 ja tammikuussa 2014. Tavoite on, että nämä Taitaja-kilpailuiden semifinaalit näkyisivät laajasti Varsinais-Suomessa ja jo omalta osaltaan olisivat luomassa innostusta alueellamme itse kisatapahtumaa silmällä pitäen.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200" dirty="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 dirty="0">
                <a:latin typeface="DINOT" pitchFamily="34" charset="0"/>
              </a:rPr>
              <a:t>Semifinaalien  alueellamme on  </a:t>
            </a:r>
            <a:r>
              <a:rPr lang="fi-FI" altLang="fi-FI" sz="1200" dirty="0" smtClean="0">
                <a:latin typeface="DINOT" pitchFamily="34" charset="0"/>
              </a:rPr>
              <a:t>noin 30.</a:t>
            </a:r>
            <a:endParaRPr lang="fi-FI" altLang="fi-FI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35304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614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40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717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92088"/>
            <a:ext cx="91440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851275" y="2625725"/>
            <a:ext cx="1841500" cy="3778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AUTO- JA KULJETUSTEKNIIKKA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Autonasennus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Autokorinkorjaus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Automaalaus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Kuljetuslogistiikka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Metsäkoneen käyttö</a:t>
            </a:r>
          </a:p>
          <a:p>
            <a:pPr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IT- JA VIESTINTÄTEKNOLOGIA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CAD-suunnittelu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Painotekniikka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Painotuotteen suunnittelu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Tietojenkäsittely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Tietokoneet ja verkot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Verkkosivujen tuottaminen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PALVELUT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Asiakaspalvelu ja myynti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Hiusmuotoilu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Kauneudenhoito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Kukkasidonta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Lähihoitaja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Puhdistuspalvelu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Vaatteenvalmistus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Visuaalinen suunnittelu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Hevosenhoito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/>
              <a:t>Yrittäjyys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/>
              <a:t>Eläintenhoitaja</a:t>
            </a:r>
            <a:endParaRPr lang="fi-FI" sz="8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694363" y="2625725"/>
            <a:ext cx="1876425" cy="3446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RAKENTAMINEN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Huonekalupuuseppä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Ilmastointiasennus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Maalaus ja tapetointi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Putkiasennus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Sähköasennus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Talonrakennus, kirvestyöt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Talonrakennus, muuraus ja laatoitus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 err="1"/>
              <a:t>Virherrakentaminen</a:t>
            </a:r>
            <a:endParaRPr lang="fi-FI" sz="8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RAVITSEMISPALVELUT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Kondiittori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Ravintolakokki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Cateringkokki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Tarjoilija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TEOLLISUUS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Automaatioasennus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Elektroniikka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Koneistus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Laborantti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Levy ja hitsaus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Mekatroniikka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Koneenasennus ja kunnossapito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TAITAJA9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570788" y="3284538"/>
            <a:ext cx="1406525" cy="1931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dirty="0"/>
              <a:t>TAITAJA PLUS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Puhdistuspalvelu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Kiinteistöhuolto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Myynti- ja asiakaspalvelu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Näytös: puuala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NÄYTÖSLAJIT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Sisustus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Vastaanottovirkailija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fi-FI" sz="800" dirty="0"/>
          </a:p>
          <a:p>
            <a:pPr>
              <a:defRPr/>
            </a:pPr>
            <a:r>
              <a:rPr lang="fi-FI" sz="1050" dirty="0">
                <a:solidFill>
                  <a:srgbClr val="EEAF12"/>
                </a:solidFill>
              </a:rPr>
              <a:t>AMMATTINÄYTÖKSET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Merenkulku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Veneenrakennus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sz="800" dirty="0"/>
              <a:t>Rakennuspeltiseppä</a:t>
            </a:r>
          </a:p>
        </p:txBody>
      </p:sp>
    </p:spTree>
    <p:extLst>
      <p:ext uri="{BB962C8B-B14F-4D97-AF65-F5344CB8AC3E}">
        <p14:creationId xmlns:p14="http://schemas.microsoft.com/office/powerpoint/2010/main" val="39948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331913" y="2205038"/>
            <a:ext cx="1727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i-FI" sz="1050" dirty="0"/>
          </a:p>
        </p:txBody>
      </p:sp>
      <p:sp>
        <p:nvSpPr>
          <p:cNvPr id="8197" name="Tekstiruutu 1"/>
          <p:cNvSpPr txBox="1">
            <a:spLocks noChangeArrowheads="1"/>
          </p:cNvSpPr>
          <p:nvPr/>
        </p:nvSpPr>
        <p:spPr bwMode="auto">
          <a:xfrm>
            <a:off x="684213" y="1692275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100" b="1"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400">
              <a:latin typeface="Berlin Sans FB Dem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100" b="1">
              <a:latin typeface="Arial Black" pitchFamily="34" charset="0"/>
            </a:endParaRPr>
          </a:p>
        </p:txBody>
      </p:sp>
      <p:pic>
        <p:nvPicPr>
          <p:cNvPr id="819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kstiruutu 4"/>
          <p:cNvSpPr txBox="1">
            <a:spLocks noChangeArrowheads="1"/>
          </p:cNvSpPr>
          <p:nvPr/>
        </p:nvSpPr>
        <p:spPr bwMode="auto">
          <a:xfrm>
            <a:off x="746125" y="1981200"/>
            <a:ext cx="314701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Avajaiset            4.5.2015   klo 18.00   </a:t>
            </a:r>
            <a:r>
              <a:rPr lang="fi-FI" sz="1050" b="1" dirty="0" err="1" smtClean="0">
                <a:latin typeface="DINOT" pitchFamily="34" charset="0"/>
              </a:rPr>
              <a:t>Logomo</a:t>
            </a:r>
            <a:r>
              <a:rPr lang="fi-FI" sz="1050" b="1" dirty="0" smtClean="0">
                <a:latin typeface="DINOT" pitchFamily="34" charset="0"/>
              </a:rPr>
              <a:t>?</a:t>
            </a:r>
          </a:p>
          <a:p>
            <a:pPr eaLnBrk="1" hangingPunct="1">
              <a:defRPr/>
            </a:pPr>
            <a:endParaRPr lang="fi-FI" sz="1050" b="1" dirty="0" smtClean="0">
              <a:latin typeface="DINOT" pitchFamily="34" charset="0"/>
            </a:endParaRP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Päättäjäiset        7.5.2015 Messukeskus</a:t>
            </a:r>
            <a:br>
              <a:rPr lang="fi-FI" sz="1050" b="1" dirty="0" smtClean="0">
                <a:latin typeface="DINOT" pitchFamily="34" charset="0"/>
              </a:rPr>
            </a:br>
            <a:endParaRPr lang="fi-FI" sz="1050" b="1" dirty="0" smtClean="0">
              <a:latin typeface="DINOT" pitchFamily="34" charset="0"/>
            </a:endParaRPr>
          </a:p>
          <a:p>
            <a:pPr eaLnBrk="1" hangingPunct="1">
              <a:defRPr/>
            </a:pPr>
            <a:endParaRPr lang="fi-FI" sz="1050" b="1" dirty="0" smtClean="0">
              <a:latin typeface="DINOT" pitchFamily="34" charset="0"/>
            </a:endParaRP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Nuorisotapahtuma,  mahdollisesti konsertti</a:t>
            </a: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Ammatillisen koulutuksen seminaarit</a:t>
            </a:r>
          </a:p>
          <a:p>
            <a:pPr eaLnBrk="1" hangingPunct="1">
              <a:defRPr/>
            </a:pPr>
            <a:endParaRPr lang="fi-FI" sz="1050" b="1" dirty="0" smtClean="0">
              <a:latin typeface="DINOT" pitchFamily="34" charset="0"/>
            </a:endParaRP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Kaupungin vastaanotto</a:t>
            </a: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Varsinaissuomalainen ilta huoltajille</a:t>
            </a: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Teatteri ?</a:t>
            </a:r>
          </a:p>
          <a:p>
            <a:pPr eaLnBrk="1" hangingPunct="1">
              <a:defRPr/>
            </a:pPr>
            <a:r>
              <a:rPr lang="fi-FI" sz="1050" b="1" dirty="0" err="1" smtClean="0">
                <a:latin typeface="DINOT" pitchFamily="34" charset="0"/>
              </a:rPr>
              <a:t>Stand</a:t>
            </a:r>
            <a:r>
              <a:rPr lang="fi-FI" sz="1050" b="1" dirty="0" smtClean="0">
                <a:latin typeface="DINOT" pitchFamily="34" charset="0"/>
              </a:rPr>
              <a:t> </a:t>
            </a:r>
            <a:r>
              <a:rPr lang="fi-FI" sz="1050" b="1" dirty="0" err="1" smtClean="0">
                <a:latin typeface="DINOT" pitchFamily="34" charset="0"/>
              </a:rPr>
              <a:t>Up</a:t>
            </a:r>
            <a:r>
              <a:rPr lang="fi-FI" sz="1050" b="1" dirty="0" smtClean="0">
                <a:latin typeface="DINOT" pitchFamily="34" charset="0"/>
              </a:rPr>
              <a:t> -ilta </a:t>
            </a:r>
            <a:r>
              <a:rPr lang="fi-FI" sz="1050" b="1" dirty="0" err="1" smtClean="0">
                <a:latin typeface="DINOT" pitchFamily="34" charset="0"/>
              </a:rPr>
              <a:t>amiksille</a:t>
            </a:r>
            <a:r>
              <a:rPr lang="fi-FI" sz="1050" b="1" dirty="0" smtClean="0">
                <a:latin typeface="DINOT" pitchFamily="34" charset="0"/>
              </a:rPr>
              <a:t> ?</a:t>
            </a:r>
          </a:p>
          <a:p>
            <a:pPr eaLnBrk="1" hangingPunct="1">
              <a:defRPr/>
            </a:pPr>
            <a:endParaRPr lang="fi-FI" sz="1050" b="1" dirty="0" smtClean="0">
              <a:latin typeface="DINOT" pitchFamily="34" charset="0"/>
            </a:endParaRP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Opintopolut, lukiopolku, opopolku</a:t>
            </a: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Kato ja kokeile</a:t>
            </a:r>
          </a:p>
          <a:p>
            <a:pPr eaLnBrk="1" hangingPunct="1">
              <a:defRPr/>
            </a:pPr>
            <a:r>
              <a:rPr lang="fi-FI" sz="1050" b="1" dirty="0" smtClean="0">
                <a:latin typeface="DINOT" pitchFamily="34" charset="0"/>
              </a:rPr>
              <a:t>Ammattitori</a:t>
            </a:r>
          </a:p>
          <a:p>
            <a:pPr eaLnBrk="1" hangingPunct="1"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68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922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kstiruutu 1"/>
          <p:cNvSpPr txBox="1">
            <a:spLocks noChangeArrowheads="1"/>
          </p:cNvSpPr>
          <p:nvPr/>
        </p:nvSpPr>
        <p:spPr bwMode="auto">
          <a:xfrm>
            <a:off x="403225" y="3860800"/>
            <a:ext cx="39608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>
                <a:latin typeface="DINOT" pitchFamily="34" charset="0"/>
              </a:rPr>
              <a:t>Ammattitorin ideana on tehdä alan yrityksiä tutuksi nuorille. </a:t>
            </a:r>
            <a:r>
              <a:rPr lang="fi-FI" altLang="fi-FI" sz="1200" b="1">
                <a:solidFill>
                  <a:srgbClr val="FF0000"/>
                </a:solidFill>
                <a:latin typeface="DINOT" pitchFamily="34" charset="0"/>
              </a:rPr>
              <a:t>Ammattitorilla paikalliset ja valtakunnalliset yritykset esittelevät osaamistaan ja alojensa tulevaisuuden työpaikkoja.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20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>
                <a:latin typeface="DINOT" pitchFamily="34" charset="0"/>
              </a:rPr>
              <a:t>Ammattitorin ja koko Taitaja 2015 -tapahtuman yhtenä keskeisenä kohderyhmänä ovat peruskoulun jälkeen ammatillista valintaansa suunnittelevat. Ammattitori palvelee myös </a:t>
            </a:r>
            <a:r>
              <a:rPr lang="fi-FI" altLang="fi-FI" sz="1200" b="1">
                <a:solidFill>
                  <a:srgbClr val="FF0000"/>
                </a:solidFill>
                <a:latin typeface="DINOT" pitchFamily="34" charset="0"/>
              </a:rPr>
              <a:t>lukiolaisia ja heidän vanhempiaan </a:t>
            </a:r>
            <a:r>
              <a:rPr lang="fi-FI" altLang="fi-FI" sz="1200">
                <a:latin typeface="DINOT" pitchFamily="34" charset="0"/>
              </a:rPr>
              <a:t>sekä tekee kävijöille tutuksi alueen laajaa aikuiskoulutusta.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21510" name="Tekstiruutu 2"/>
          <p:cNvSpPr txBox="1">
            <a:spLocks noChangeArrowheads="1"/>
          </p:cNvSpPr>
          <p:nvPr/>
        </p:nvSpPr>
        <p:spPr bwMode="auto">
          <a:xfrm>
            <a:off x="4932363" y="3789363"/>
            <a:ext cx="3960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i-FI" sz="1200" dirty="0" smtClean="0">
                <a:latin typeface="DINOT" pitchFamily="34" charset="0"/>
              </a:rPr>
              <a:t>Tapahtuman aikana järjestetään ammatilliseen koulutukseen liittyviä kokoontumisia ja  seminaareja.</a:t>
            </a:r>
          </a:p>
          <a:p>
            <a:pPr eaLnBrk="1" hangingPunct="1">
              <a:defRPr/>
            </a:pPr>
            <a:r>
              <a:rPr lang="fi-FI" sz="1200" dirty="0" err="1" smtClean="0">
                <a:latin typeface="DINOT" pitchFamily="34" charset="0"/>
              </a:rPr>
              <a:t>Esim</a:t>
            </a:r>
            <a:r>
              <a:rPr lang="fi-FI" sz="1200" dirty="0" smtClean="0">
                <a:latin typeface="DINOT" pitchFamily="34" charset="0"/>
              </a:rPr>
              <a:t>:</a:t>
            </a:r>
          </a:p>
          <a:p>
            <a:pPr eaLnBrk="1" hangingPunct="1">
              <a:defRPr/>
            </a:pPr>
            <a:r>
              <a:rPr lang="fi-FI" sz="1200" dirty="0" smtClean="0">
                <a:latin typeface="DINOT" pitchFamily="34" charset="0"/>
              </a:rPr>
              <a:t>-    Pohjoismainen ammatillisen koulutuksen seminaari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i-FI" sz="1200" dirty="0" smtClean="0">
                <a:latin typeface="DINOT" pitchFamily="34" charset="0"/>
              </a:rPr>
              <a:t>Työssäoppimisen kehittämispäivät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i-FI" sz="1200" dirty="0" smtClean="0">
                <a:latin typeface="DINOT" pitchFamily="34" charset="0"/>
              </a:rPr>
              <a:t>Kilpailutoimintaan liittyviä tapaamisia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i-FI" sz="1200" dirty="0" smtClean="0">
                <a:latin typeface="DINOT" pitchFamily="34" charset="0"/>
              </a:rPr>
              <a:t>Koulutus- ja tutkintotoimikuntien kokouksia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i-FI" sz="1200" dirty="0" smtClean="0">
                <a:latin typeface="DINOT" pitchFamily="34" charset="0"/>
              </a:rPr>
              <a:t>Opinto-ohjaajien seminaari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fi-FI" sz="1200" dirty="0" smtClean="0">
              <a:latin typeface="DINOT" pitchFamily="34" charset="0"/>
            </a:endParaRPr>
          </a:p>
          <a:p>
            <a:pPr eaLnBrk="1" hangingPunct="1">
              <a:defRPr/>
            </a:pPr>
            <a:r>
              <a:rPr lang="fi-FI" sz="1200" dirty="0" smtClean="0">
                <a:latin typeface="DINOT" pitchFamily="34" charset="0"/>
              </a:rPr>
              <a:t>Aiheet tarkentuvat lähempänä tapahtumaa</a:t>
            </a:r>
          </a:p>
        </p:txBody>
      </p:sp>
    </p:spTree>
    <p:extLst>
      <p:ext uri="{BB962C8B-B14F-4D97-AF65-F5344CB8AC3E}">
        <p14:creationId xmlns:p14="http://schemas.microsoft.com/office/powerpoint/2010/main" val="8674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2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657350"/>
          </a:xfrm>
        </p:spPr>
        <p:txBody>
          <a:bodyPr/>
          <a:lstStyle/>
          <a:p>
            <a:pPr eaLnBrk="1" hangingPunct="1"/>
            <a:r>
              <a:rPr lang="fi-FI" altLang="fi-FI" smtClean="0"/>
              <a:t>Lisätietoja:</a:t>
            </a:r>
          </a:p>
        </p:txBody>
      </p:sp>
      <p:sp>
        <p:nvSpPr>
          <p:cNvPr id="10243" name="Alaotsikko 3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930525"/>
          </a:xfrm>
        </p:spPr>
        <p:txBody>
          <a:bodyPr/>
          <a:lstStyle/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Jarmo Linkosaari</a:t>
            </a:r>
          </a:p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kilpailujohtaja</a:t>
            </a:r>
          </a:p>
          <a:p>
            <a:pPr eaLnBrk="1" hangingPunct="1"/>
            <a:r>
              <a:rPr lang="fi-FI" altLang="fi-FI" sz="1600" dirty="0" err="1" smtClean="0">
                <a:solidFill>
                  <a:schemeClr val="tx1"/>
                </a:solidFill>
                <a:hlinkClick r:id="rId2"/>
              </a:rPr>
              <a:t>Jarmo.linkosaari@turku.fi</a:t>
            </a:r>
            <a:endParaRPr lang="fi-FI" altLang="fi-FI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Puh. 050- 518 5811</a:t>
            </a:r>
          </a:p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Olavi Lähteinen</a:t>
            </a:r>
          </a:p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kilpailupäällikkö</a:t>
            </a:r>
          </a:p>
          <a:p>
            <a:pPr eaLnBrk="1" hangingPunct="1"/>
            <a:r>
              <a:rPr lang="fi-FI" altLang="fi-FI" sz="1600" dirty="0" err="1" smtClean="0">
                <a:solidFill>
                  <a:schemeClr val="tx1"/>
                </a:solidFill>
                <a:hlinkClick r:id="rId3"/>
              </a:rPr>
              <a:t>olavi.lahteinen@turku.fi</a:t>
            </a:r>
            <a:endParaRPr lang="fi-FI" altLang="fi-FI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i-FI" altLang="fi-FI" sz="1600" dirty="0" smtClean="0">
                <a:solidFill>
                  <a:schemeClr val="tx1"/>
                </a:solidFill>
              </a:rPr>
              <a:t>Puh. 050-558 3471</a:t>
            </a:r>
          </a:p>
        </p:txBody>
      </p:sp>
      <p:pic>
        <p:nvPicPr>
          <p:cNvPr id="10244" name="Picture 7" descr="Etusiv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1663"/>
            <a:ext cx="1152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Salon seudun koulutuskuntayhtymä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95" y="4886269"/>
            <a:ext cx="2673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http://img.educations.com/organizations/organization31/logos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190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Axxel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01650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 descr="http://www.laakeri.info/Kuvat/logot/tao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47456"/>
            <a:ext cx="1273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9" descr="http://www.yrittajalinja.fi/files/yrittajalinja.kotisivukone.com/palveluhakemisto/bovaliu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4" y="4775144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Kuva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940300"/>
            <a:ext cx="117951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1" descr="Etusivu">
            <a:hlinkClick r:id="rId13" tooltip="Etusivu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73713"/>
            <a:ext cx="1281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08012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rgbClr val="FF0000"/>
                </a:solidFill>
              </a:rPr>
              <a:t>Miksi kilpaillaan?</a:t>
            </a:r>
            <a:endParaRPr lang="fi-FI" sz="44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Edistää oppimista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Käytännön osaamista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Kädentaitoja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Ammatillisen </a:t>
            </a:r>
            <a:r>
              <a:rPr lang="fi-FI" b="1" dirty="0" err="1" smtClean="0">
                <a:solidFill>
                  <a:schemeClr val="tx1"/>
                </a:solidFill>
              </a:rPr>
              <a:t>koul.näyteikkuna</a:t>
            </a:r>
            <a:endParaRPr lang="fi-FI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Kipinä elinikäiseen oppimiseen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Jatkuva itsensä kehittäminen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Koulu, työelämä ja opiskelijat kohtaavat mielenkiintoisella tavalla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”Lahjakkaiden” opiskelijoiden tukimuoto, kannustus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Perustuu vapaaehtoisuuteen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rgbClr val="FF0000"/>
                </a:solidFill>
              </a:rPr>
              <a:t>Miksi kilpailemaan?</a:t>
            </a:r>
            <a:endParaRPr lang="fi-FI" sz="48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Lisää haastetta, jännitystä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Millä tasolla oma osaaminen 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Rajojen hakemista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Voitontahtoa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Uusia ideoita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Uusia kavereita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Aina oppii uutta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Näyttämisen halu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7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rgbClr val="FF0000"/>
                </a:solidFill>
              </a:rPr>
              <a:t>Mitä kilpaileminen vaatii?</a:t>
            </a:r>
            <a:endParaRPr lang="fi-FI" sz="48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Asennetta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Motivaatiota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Moniosaamista</a:t>
            </a:r>
            <a:endParaRPr lang="fi-FI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Kielitaitoa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Muuntautumiskykyä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Paineensietokykyä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Palautteenvastaanottokykyä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fi-FI" sz="4800" b="1" dirty="0" smtClean="0">
                <a:solidFill>
                  <a:srgbClr val="FF0000"/>
                </a:solidFill>
              </a:rPr>
              <a:t>Mitä hyötyä kilpailemisesta?</a:t>
            </a:r>
            <a:endParaRPr lang="fi-FI" sz="48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Itsensä voittamista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Hyvänolon tunnetta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Kokemusta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Kontakteja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Näkyvyyttä, itselle, koululle, koulutukselle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Alku </a:t>
            </a:r>
            <a:r>
              <a:rPr lang="fi-FI" b="1" dirty="0" err="1" smtClean="0">
                <a:solidFill>
                  <a:schemeClr val="tx1"/>
                </a:solidFill>
              </a:rPr>
              <a:t>jollekkin</a:t>
            </a:r>
            <a:r>
              <a:rPr lang="fi-FI" b="1" dirty="0" smtClean="0">
                <a:solidFill>
                  <a:schemeClr val="tx1"/>
                </a:solidFill>
              </a:rPr>
              <a:t> uudelle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Osa urakehitystä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Valttikorttina työelämässä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6784" cy="1070992"/>
          </a:xfrm>
        </p:spPr>
        <p:txBody>
          <a:bodyPr>
            <a:normAutofit fontScale="90000"/>
          </a:bodyPr>
          <a:lstStyle/>
          <a:p>
            <a:r>
              <a:rPr lang="fi-FI" altLang="fi-FI" sz="3100" b="1" dirty="0" smtClean="0"/>
              <a:t/>
            </a:r>
            <a:br>
              <a:rPr lang="fi-FI" altLang="fi-FI" sz="3100" b="1" dirty="0" smtClean="0"/>
            </a:br>
            <a:r>
              <a:rPr lang="fi-FI" altLang="fi-FI" sz="3100" b="1" dirty="0"/>
              <a:t/>
            </a:r>
            <a:br>
              <a:rPr lang="fi-FI" altLang="fi-FI" sz="3100" b="1" dirty="0"/>
            </a:br>
            <a:r>
              <a:rPr lang="fi-FI" altLang="fi-FI" sz="4900" b="1" dirty="0" err="1" smtClean="0">
                <a:solidFill>
                  <a:srgbClr val="FF0000"/>
                </a:solidFill>
              </a:rPr>
              <a:t>Skills</a:t>
            </a:r>
            <a:r>
              <a:rPr lang="fi-FI" altLang="fi-FI" sz="4900" b="1" dirty="0" smtClean="0">
                <a:solidFill>
                  <a:srgbClr val="FF0000"/>
                </a:solidFill>
              </a:rPr>
              <a:t>´ Finlandin arvot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7056784" cy="42813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i-FI" altLang="fi-FI" sz="4000" b="1" dirty="0" smtClean="0"/>
              <a:t>AVOIMESTI</a:t>
            </a:r>
          </a:p>
          <a:p>
            <a:pPr>
              <a:spcBef>
                <a:spcPct val="0"/>
              </a:spcBef>
            </a:pPr>
            <a:r>
              <a:rPr lang="fi-FI" altLang="fi-FI" sz="4000" b="1" dirty="0" smtClean="0"/>
              <a:t>REILUSTI</a:t>
            </a:r>
          </a:p>
          <a:p>
            <a:pPr>
              <a:spcBef>
                <a:spcPct val="0"/>
              </a:spcBef>
            </a:pPr>
            <a:r>
              <a:rPr lang="fi-FI" altLang="fi-FI" sz="4000" b="1" dirty="0" smtClean="0"/>
              <a:t>VIISAASTI</a:t>
            </a:r>
          </a:p>
          <a:p>
            <a:pPr>
              <a:spcBef>
                <a:spcPct val="0"/>
              </a:spcBef>
            </a:pPr>
            <a:r>
              <a:rPr lang="fi-FI" altLang="fi-FI" sz="4000" b="1" dirty="0" smtClean="0"/>
              <a:t>OSAAMISESTA ILOITEN</a:t>
            </a:r>
          </a:p>
          <a:p>
            <a:pPr>
              <a:spcBef>
                <a:spcPct val="0"/>
              </a:spcBef>
            </a:pPr>
            <a:r>
              <a:rPr lang="fi-FI" altLang="fi-FI" sz="4000" b="1" dirty="0" smtClean="0"/>
              <a:t>TAITAVASTI</a:t>
            </a:r>
          </a:p>
        </p:txBody>
      </p:sp>
    </p:spTree>
    <p:extLst>
      <p:ext uri="{BB962C8B-B14F-4D97-AF65-F5344CB8AC3E}">
        <p14:creationId xmlns:p14="http://schemas.microsoft.com/office/powerpoint/2010/main" val="15075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205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33375"/>
            <a:ext cx="11461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3076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9144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1"/>
          <p:cNvSpPr txBox="1">
            <a:spLocks noChangeArrowheads="1"/>
          </p:cNvSpPr>
          <p:nvPr/>
        </p:nvSpPr>
        <p:spPr bwMode="auto">
          <a:xfrm>
            <a:off x="323850" y="2420938"/>
            <a:ext cx="4608513" cy="37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 dirty="0"/>
              <a:t>Taitaja 2015 -kisat Varsinais-Suomessa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Turun kaupunki yhdessä varsinaissuomalaisten koulutuksenjärjestäjien kanssa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järjestää vuoden 2015 suurimman ammatillisen koulutuksen tapahtuman Suomessa.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5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Tapahtuma järjestetään Turun Messukeskuksessa 5.-7.5.2015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5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Tapahtuman tarkoituksena on edistää ammatillista huippuosaamista, parantaa ammattiosaamisen ja koulutuksen laatua ja arvostusta sekä kohottaa ammattikoulutuksen vetovoimaa. Lisätä tietoa nuorille ammateista!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5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Ammattitaitokilpailut ovat arvokas työelämän ja ammattikoulutuksen yhteistyömuoto, josta hyötyvät kaikki siihen osallistuvat. Elinkeinoelämä, Opetushallitus ja keskeiset työmarkkinajärjestöt ovat mukana kehittämässä ammattikilpailutoimintaa.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5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Taitaja 2015 -tapahtuma sisältää  43 kilpailulajia, Taitaja PLUS –</a:t>
            </a:r>
            <a:r>
              <a:rPr lang="fi-FI" altLang="fi-FI" sz="1050" b="1" dirty="0" err="1"/>
              <a:t>kilpailut(kolme</a:t>
            </a:r>
            <a:r>
              <a:rPr lang="fi-FI" altLang="fi-FI" sz="1050" b="1" dirty="0"/>
              <a:t> lajia) sekä valtakunnallisen Taitaja 9 -loppukilpailun.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5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50" b="1" dirty="0"/>
              <a:t>Tapahtumassa toteutetaan  myös </a:t>
            </a:r>
            <a:r>
              <a:rPr lang="fi-FI" altLang="fi-FI" sz="1050" b="1" dirty="0" smtClean="0"/>
              <a:t>2 </a:t>
            </a:r>
            <a:r>
              <a:rPr lang="fi-FI" altLang="fi-FI" sz="1050" b="1" dirty="0"/>
              <a:t>ammattinäytöstä.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00" dirty="0"/>
          </a:p>
        </p:txBody>
      </p:sp>
    </p:spTree>
    <p:extLst>
      <p:ext uri="{BB962C8B-B14F-4D97-AF65-F5344CB8AC3E}">
        <p14:creationId xmlns:p14="http://schemas.microsoft.com/office/powerpoint/2010/main" val="9437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410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" y="115851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kstiruutu 1"/>
          <p:cNvSpPr txBox="1">
            <a:spLocks noChangeArrowheads="1"/>
          </p:cNvSpPr>
          <p:nvPr/>
        </p:nvSpPr>
        <p:spPr bwMode="auto">
          <a:xfrm>
            <a:off x="684213" y="2332038"/>
            <a:ext cx="712946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DINOT" pitchFamily="34" charset="0"/>
              </a:rPr>
              <a:t>Kädentaidoilla on pitkät perinteet Varsinais-Suomessa. Taitaja 2015 -tapahtuma kunnioittaa näitä vuosisataisia perinteitä ja haastaa Sinut mukaan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b="1" dirty="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DINOT" pitchFamily="34" charset="0"/>
              </a:rPr>
              <a:t>teemalla  </a:t>
            </a:r>
            <a:r>
              <a:rPr lang="fi-FI" altLang="fi-FI" b="1" dirty="0" err="1" smtClean="0">
                <a:solidFill>
                  <a:schemeClr val="bg1"/>
                </a:solidFill>
                <a:latin typeface="DINOT" pitchFamily="34" charset="0"/>
              </a:rPr>
              <a:t>Gör</a:t>
            </a:r>
            <a:r>
              <a:rPr lang="fi-FI" altLang="fi-FI" b="1" dirty="0" smtClean="0">
                <a:solidFill>
                  <a:schemeClr val="bg1"/>
                </a:solidFill>
                <a:latin typeface="DINOT" pitchFamily="34" charset="0"/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  <a:latin typeface="DINOT" pitchFamily="34" charset="0"/>
              </a:rPr>
              <a:t>ditt</a:t>
            </a:r>
            <a:r>
              <a:rPr lang="fi-FI" altLang="fi-FI" b="1" dirty="0" smtClean="0">
                <a:solidFill>
                  <a:schemeClr val="bg1"/>
                </a:solidFill>
                <a:latin typeface="DINOT" pitchFamily="34" charset="0"/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  <a:latin typeface="DINOT" pitchFamily="34" charset="0"/>
              </a:rPr>
              <a:t>bästa</a:t>
            </a:r>
            <a:endParaRPr lang="fi-FI" altLang="fi-FI" b="1" dirty="0">
              <a:solidFill>
                <a:schemeClr val="bg1"/>
              </a:solidFill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b="1" dirty="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DINOT" pitchFamily="34" charset="0"/>
              </a:rPr>
              <a:t>Oletko kisälli matkalla mestariksi?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DINOT" pitchFamily="34" charset="0"/>
              </a:rPr>
              <a:t>Tule testaamaan taitojasi ja näytä mitä osaat.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b="1" dirty="0">
              <a:latin typeface="DINO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FF0000"/>
                </a:solidFill>
                <a:latin typeface="DINOT" pitchFamily="34" charset="0"/>
              </a:rPr>
              <a:t>Jos etsit vielä alaasi, Taitaja-tapahtuma esittelee laajasti eri ura- ja koulutusvaihtoehtoja.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39266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itaja2015 sote1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ltarusk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Taitaja2015 sote1</Template>
  <TotalTime>56</TotalTime>
  <Words>537</Words>
  <Application>Microsoft Office PowerPoint</Application>
  <PresentationFormat>Näytössä katseltava diaesitys (4:3)</PresentationFormat>
  <Paragraphs>178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7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Taitaja2015 sote1</vt:lpstr>
      <vt:lpstr>2_Mukautettu suunnittelumalli</vt:lpstr>
      <vt:lpstr>Mukautettu suunnittelumalli</vt:lpstr>
      <vt:lpstr>1_Mukautettu suunnittelumalli</vt:lpstr>
      <vt:lpstr>3_Mukautettu suunnittelumalli</vt:lpstr>
      <vt:lpstr>4_Mukautettu suunnittelumalli</vt:lpstr>
      <vt:lpstr>5_Mukautettu suunnittelumalli</vt:lpstr>
      <vt:lpstr>TAITAJA-TOIMINTA </vt:lpstr>
      <vt:lpstr>Miksi kilpaillaan?</vt:lpstr>
      <vt:lpstr>Miksi kilpailemaan?</vt:lpstr>
      <vt:lpstr>Mitä kilpaileminen vaatii?</vt:lpstr>
      <vt:lpstr>Mitä hyötyä kilpailemisesta?</vt:lpstr>
      <vt:lpstr>  Skills´ Finlandin arvot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Lisätietoja: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Marko</dc:creator>
  <cp:lastModifiedBy>Lehmusto Hanna</cp:lastModifiedBy>
  <cp:revision>24</cp:revision>
  <dcterms:created xsi:type="dcterms:W3CDTF">2013-09-24T18:26:33Z</dcterms:created>
  <dcterms:modified xsi:type="dcterms:W3CDTF">2013-10-14T09:09:48Z</dcterms:modified>
</cp:coreProperties>
</file>