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68" r:id="rId3"/>
    <p:sldId id="275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BAF"/>
    <a:srgbClr val="E4FD87"/>
    <a:srgbClr val="E1F6AC"/>
    <a:srgbClr val="CFF07C"/>
    <a:srgbClr val="B0FF89"/>
    <a:srgbClr val="EDFAC2"/>
    <a:srgbClr val="D3F4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2B7CB-9C09-44F7-B2CE-32E0E8990874}" type="datetimeFigureOut">
              <a:rPr lang="fi-FI" smtClean="0"/>
              <a:t>5.9.2013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0B62B-50B9-481A-9FE5-7A89EFD798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4035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7D1D7-B806-476B-8948-EA2C280A523E}" type="datetimeFigureOut">
              <a:rPr lang="fi-FI" smtClean="0"/>
              <a:t>5.9.2013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9DDD3-00B7-4AFF-841C-E6D9FAB7BD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3631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0" y="620688"/>
            <a:ext cx="9144000" cy="6420107"/>
          </a:xfrm>
          <a:prstGeom prst="rect">
            <a:avLst/>
          </a:prstGeom>
        </p:spPr>
      </p:pic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4E5C8E-CEEC-491C-8EF9-356BCEE1EC85}" type="datetime1">
              <a:rPr lang="fi-FI" smtClean="0"/>
              <a:t>5.9.2013</a:t>
            </a:fld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55144D-2F43-4E82-94F3-34FF564B1E28}" type="datetime1">
              <a:rPr lang="fi-FI" smtClean="0"/>
              <a:t>5.9.2013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F3E3-30F8-401C-8925-477224EA42D6}" type="datetime1">
              <a:rPr lang="fi-FI" smtClean="0"/>
              <a:t>5.9.2013</a:t>
            </a:fld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7F11-5D21-4BD0-AE10-2BA4D801A797}" type="datetime1">
              <a:rPr lang="fi-FI" smtClean="0"/>
              <a:t>5.9.2013</a:t>
            </a:fld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9FE2-8004-47EE-B23B-AF0A63224F64}" type="datetime1">
              <a:rPr lang="fi-FI" smtClean="0"/>
              <a:t>5.9.2013</a:t>
            </a:fld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4DB-8157-4E7F-973A-2DE29BBF418C}" type="datetime1">
              <a:rPr lang="fi-FI" smtClean="0"/>
              <a:t>5.9.2013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CCCD-EAFA-4E81-8220-F8017DD5096F}" type="datetime1">
              <a:rPr lang="fi-FI" smtClean="0"/>
              <a:t>5.9.2013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CADAABD-E432-402C-9928-4A42585A638A}" type="datetime1">
              <a:rPr lang="fi-FI" smtClean="0"/>
              <a:t>5.9.2013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1FC7E-8605-4F61-97EF-704EBF011033}" type="datetime1">
              <a:rPr lang="fi-FI" smtClean="0"/>
              <a:t>5.9.2013</a:t>
            </a:fld>
            <a:endParaRPr lang="fi-FI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159408"/>
            <a:ext cx="4248471" cy="45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1268760"/>
            <a:ext cx="6552296" cy="796950"/>
          </a:xfrm>
        </p:spPr>
        <p:txBody>
          <a:bodyPr>
            <a:normAutofit/>
          </a:bodyPr>
          <a:lstStyle/>
          <a:p>
            <a:r>
              <a:rPr lang="fi-FI" dirty="0" smtClean="0"/>
              <a:t>Kasvatus- ja opetuslautakunta</a:t>
            </a:r>
            <a:endParaRPr lang="fi-FI" dirty="0"/>
          </a:p>
        </p:txBody>
      </p:sp>
      <p:sp>
        <p:nvSpPr>
          <p:cNvPr id="3" name="Otsikko 1"/>
          <p:cNvSpPr txBox="1">
            <a:spLocks/>
          </p:cNvSpPr>
          <p:nvPr/>
        </p:nvSpPr>
        <p:spPr>
          <a:xfrm>
            <a:off x="899592" y="2132856"/>
            <a:ext cx="6552296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000" dirty="0" smtClean="0"/>
              <a:t>Ennuste 2013 ja talousarvio 2014, tilanne </a:t>
            </a:r>
            <a:r>
              <a:rPr lang="fi-FI" sz="2000" dirty="0"/>
              <a:t>2</a:t>
            </a:r>
            <a:r>
              <a:rPr lang="fi-FI" sz="2000" dirty="0" smtClean="0"/>
              <a:t>.9.2013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719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3619" y="764704"/>
            <a:ext cx="7776000" cy="576064"/>
          </a:xfrm>
        </p:spPr>
        <p:txBody>
          <a:bodyPr>
            <a:normAutofit/>
          </a:bodyPr>
          <a:lstStyle/>
          <a:p>
            <a:r>
              <a:rPr lang="fi-FI" sz="2800" dirty="0" smtClean="0"/>
              <a:t>Ennuste 2013</a:t>
            </a:r>
            <a:endParaRPr lang="fi-FI" sz="2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3F1362-B357-42D8-BC0D-2455714377E9}" type="datetime1">
              <a:rPr lang="fi-FI" smtClean="0"/>
              <a:t>5.9.2013</a:t>
            </a:fld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6768752" cy="3500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335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3619" y="764704"/>
            <a:ext cx="7776000" cy="576064"/>
          </a:xfrm>
        </p:spPr>
        <p:txBody>
          <a:bodyPr>
            <a:normAutofit/>
          </a:bodyPr>
          <a:lstStyle/>
          <a:p>
            <a:r>
              <a:rPr lang="fi-FI" sz="2800" dirty="0" smtClean="0"/>
              <a:t>Ennuste 2013, suurimmat poikkeamat</a:t>
            </a:r>
            <a:endParaRPr lang="fi-FI" sz="2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3F1362-B357-42D8-BC0D-2455714377E9}" type="datetime1">
              <a:rPr lang="fi-FI" smtClean="0"/>
              <a:t>5.9.2013</a:t>
            </a:fld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683568" y="1412777"/>
            <a:ext cx="79208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/>
              <a:t>Yhteiset toiminnot: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600" dirty="0" err="1"/>
              <a:t>k</a:t>
            </a:r>
            <a:r>
              <a:rPr lang="fi-FI" sz="1600" dirty="0" err="1" smtClean="0"/>
              <a:t>uel-eläkemenojen</a:t>
            </a:r>
            <a:r>
              <a:rPr lang="fi-FI" sz="1600" dirty="0" smtClean="0"/>
              <a:t> ylitys 270.000 € (3,8 %)</a:t>
            </a:r>
          </a:p>
          <a:p>
            <a:r>
              <a:rPr lang="fi-FI" sz="1600" b="1" dirty="0" smtClean="0"/>
              <a:t>Varhaiskasvatus:</a:t>
            </a:r>
            <a:r>
              <a:rPr lang="fi-FI" sz="16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600" dirty="0"/>
              <a:t>p</a:t>
            </a:r>
            <a:r>
              <a:rPr lang="fi-FI" sz="1600" dirty="0" smtClean="0"/>
              <a:t>äivähoitomaksutulojen alitus 370.000 €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600" dirty="0"/>
              <a:t>s</a:t>
            </a:r>
            <a:r>
              <a:rPr lang="fi-FI" sz="1600" dirty="0" smtClean="0"/>
              <a:t>äästö henkilöstömenoissa 1,1 milj. €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600" dirty="0" smtClean="0"/>
              <a:t>palvelujen ja aineiden ja tarvikkeiden menoylitys n. 190.000 €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600" dirty="0" smtClean="0"/>
              <a:t>lasten hoidon tukien menoylitys 1,2 milj. €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600" dirty="0" smtClean="0"/>
              <a:t>palvelusetelimenojen ylitys 2,2 milj. €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600" dirty="0" smtClean="0"/>
              <a:t>talousarvioylitys yhteensä 2,8 milj. € (3,7 %)</a:t>
            </a:r>
          </a:p>
          <a:p>
            <a:r>
              <a:rPr lang="fi-FI" sz="1600" b="1" dirty="0" smtClean="0"/>
              <a:t>Ammatillinen </a:t>
            </a:r>
            <a:r>
              <a:rPr lang="fi-FI" sz="1600" b="1" dirty="0"/>
              <a:t>koulutus: </a:t>
            </a:r>
            <a:endParaRPr lang="fi-FI" sz="16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i-FI" sz="1600" dirty="0" smtClean="0"/>
              <a:t>säästöt henkilöstömenoissa </a:t>
            </a:r>
            <a:r>
              <a:rPr lang="fi-FI" sz="1600" dirty="0"/>
              <a:t>680.000 €, </a:t>
            </a:r>
            <a:endParaRPr lang="fi-FI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i-FI" sz="1600" dirty="0"/>
              <a:t>s</a:t>
            </a:r>
            <a:r>
              <a:rPr lang="fi-FI" sz="1600" dirty="0" smtClean="0"/>
              <a:t>äästöt aineissa </a:t>
            </a:r>
            <a:r>
              <a:rPr lang="fi-FI" sz="1600" dirty="0"/>
              <a:t>ja tarvikkeissa ja muissa </a:t>
            </a:r>
            <a:r>
              <a:rPr lang="fi-FI" sz="1600" dirty="0" smtClean="0"/>
              <a:t>kuluissa  </a:t>
            </a:r>
            <a:r>
              <a:rPr lang="fi-FI" sz="1600" dirty="0"/>
              <a:t>81.000 € </a:t>
            </a:r>
            <a:endParaRPr lang="fi-FI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i-FI" sz="1600" dirty="0"/>
              <a:t>s</a:t>
            </a:r>
            <a:r>
              <a:rPr lang="fi-FI" sz="1600" dirty="0" smtClean="0"/>
              <a:t>äästöt vuokrakuluissa (leasingvuokrakulut) n</a:t>
            </a:r>
            <a:r>
              <a:rPr lang="fi-FI" sz="1600" dirty="0"/>
              <a:t>. 234.000 €, </a:t>
            </a:r>
            <a:endParaRPr lang="fi-FI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i-FI" sz="1600" dirty="0" smtClean="0"/>
              <a:t>ylitys </a:t>
            </a:r>
            <a:r>
              <a:rPr lang="fi-FI" sz="1600" dirty="0"/>
              <a:t>palveluiden ostoissa n. 1,6 milj. €, josta </a:t>
            </a:r>
            <a:r>
              <a:rPr lang="fi-FI" sz="1600" dirty="0" smtClean="0"/>
              <a:t>oppisopimuskoulutus </a:t>
            </a:r>
            <a:r>
              <a:rPr lang="fi-FI" sz="1600" dirty="0"/>
              <a:t>n. </a:t>
            </a:r>
            <a:r>
              <a:rPr lang="fi-FI" sz="1600" dirty="0" smtClean="0"/>
              <a:t>1,2 </a:t>
            </a:r>
            <a:r>
              <a:rPr lang="fi-FI" sz="1600" dirty="0"/>
              <a:t>milj. </a:t>
            </a:r>
            <a:r>
              <a:rPr lang="fi-FI" sz="1600" dirty="0" smtClean="0"/>
              <a:t>€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600" dirty="0" smtClean="0"/>
              <a:t>talousarvioylitys yhteensä 664.000 € (1,7 %)</a:t>
            </a:r>
            <a:endParaRPr lang="fi-FI" sz="1600" dirty="0"/>
          </a:p>
          <a:p>
            <a:r>
              <a:rPr lang="fi-FI" sz="1600" b="1" dirty="0" smtClean="0"/>
              <a:t>Aikuiskoulutus</a:t>
            </a:r>
            <a:r>
              <a:rPr lang="fi-FI" sz="1600" b="1" dirty="0"/>
              <a:t>:</a:t>
            </a:r>
            <a:r>
              <a:rPr lang="fi-FI" sz="1600" dirty="0"/>
              <a:t> </a:t>
            </a:r>
            <a:endParaRPr lang="fi-FI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i-FI" sz="1600" dirty="0"/>
              <a:t>m</a:t>
            </a:r>
            <a:r>
              <a:rPr lang="fi-FI" sz="1600" dirty="0" smtClean="0"/>
              <a:t>yyntituottojen </a:t>
            </a:r>
            <a:r>
              <a:rPr lang="fi-FI" sz="1600" dirty="0"/>
              <a:t>ylitys 248.000 </a:t>
            </a:r>
            <a:r>
              <a:rPr lang="fi-FI" sz="1600" dirty="0" smtClean="0"/>
              <a:t>€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600" dirty="0" smtClean="0"/>
              <a:t>henkilöstömenojen </a:t>
            </a:r>
            <a:r>
              <a:rPr lang="fi-FI" sz="1600" dirty="0"/>
              <a:t>ylitys 314.000 €, </a:t>
            </a:r>
            <a:endParaRPr lang="fi-FI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i-FI" sz="1600" dirty="0" smtClean="0"/>
              <a:t>palvelumenojen </a:t>
            </a:r>
            <a:r>
              <a:rPr lang="fi-FI" sz="1600" dirty="0"/>
              <a:t>ylitys 106.000 </a:t>
            </a:r>
            <a:r>
              <a:rPr lang="fi-FI" sz="1600" dirty="0" smtClean="0"/>
              <a:t>€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600" dirty="0" smtClean="0"/>
              <a:t>talousarvioylitys yhteensä 141.000 € (2,2 %) </a:t>
            </a:r>
            <a:endParaRPr lang="fi-FI" sz="1600" dirty="0"/>
          </a:p>
          <a:p>
            <a:pPr marL="285750" indent="-285750">
              <a:buFont typeface="Arial" pitchFamily="34" charset="0"/>
              <a:buChar char="•"/>
            </a:pPr>
            <a:endParaRPr lang="fi-FI" sz="1600" dirty="0" smtClean="0"/>
          </a:p>
        </p:txBody>
      </p:sp>
    </p:spTree>
    <p:extLst>
      <p:ext uri="{BB962C8B-B14F-4D97-AF65-F5344CB8AC3E}">
        <p14:creationId xmlns:p14="http://schemas.microsoft.com/office/powerpoint/2010/main" val="188475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ema1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Teema1</Template>
  <TotalTime>2098</TotalTime>
  <Words>149</Words>
  <Application>Microsoft Office PowerPoint</Application>
  <PresentationFormat>Näytössä katseltava diaesitys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Teema1</vt:lpstr>
      <vt:lpstr>Kasvatus- ja opetuslautakunta</vt:lpstr>
      <vt:lpstr>Ennuste 2013</vt:lpstr>
      <vt:lpstr>Ennuste 2013, suurimmat poikkeamat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Kasvatus- ja opetusvirasto</dc:title>
  <dc:creator>Nikkinen Marja</dc:creator>
  <cp:lastModifiedBy>Lehmusto Hanna</cp:lastModifiedBy>
  <cp:revision>134</cp:revision>
  <cp:lastPrinted>2013-09-02T11:02:46Z</cp:lastPrinted>
  <dcterms:created xsi:type="dcterms:W3CDTF">2012-08-02T07:47:50Z</dcterms:created>
  <dcterms:modified xsi:type="dcterms:W3CDTF">2013-09-05T12:28:41Z</dcterms:modified>
</cp:coreProperties>
</file>