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6"/>
  </p:sldMasterIdLst>
  <p:notesMasterIdLst>
    <p:notesMasterId r:id="rId15"/>
  </p:notesMasterIdLst>
  <p:handoutMasterIdLst>
    <p:handoutMasterId r:id="rId16"/>
  </p:handoutMasterIdLst>
  <p:sldIdLst>
    <p:sldId id="338" r:id="rId7"/>
    <p:sldId id="325" r:id="rId8"/>
    <p:sldId id="373" r:id="rId9"/>
    <p:sldId id="367" r:id="rId10"/>
    <p:sldId id="368" r:id="rId11"/>
    <p:sldId id="369" r:id="rId12"/>
    <p:sldId id="370" r:id="rId13"/>
    <p:sldId id="371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EF5"/>
    <a:srgbClr val="003300"/>
    <a:srgbClr val="FFB92F"/>
    <a:srgbClr val="DDD9C3"/>
    <a:srgbClr val="00468B"/>
    <a:srgbClr val="336600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28" autoAdjust="0"/>
    <p:restoredTop sz="94555" autoAdjust="0"/>
  </p:normalViewPr>
  <p:slideViewPr>
    <p:cSldViewPr>
      <p:cViewPr>
        <p:scale>
          <a:sx n="80" d="100"/>
          <a:sy n="80" d="100"/>
        </p:scale>
        <p:origin x="-1332" y="-72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pPr/>
              <a:t>11.6.2013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pPr/>
              <a:t>11.6.2013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pPr/>
              <a:t>11.6.2013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11.6.2013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pPr/>
              <a:t>11.6.2013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pPr/>
              <a:t>11.6.2013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pPr/>
              <a:t>11.6.2013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pPr/>
              <a:t>11.6.2013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pPr/>
              <a:t>11.6.2013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pPr/>
              <a:t>11.6.2013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pPr/>
              <a:t>11.6.2013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ussi.vira@turku.fi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704424" cy="792088"/>
          </a:xfrm>
        </p:spPr>
        <p:txBody>
          <a:bodyPr>
            <a:normAutofit fontScale="90000"/>
          </a:bodyPr>
          <a:lstStyle/>
          <a:p>
            <a:r>
              <a:rPr lang="fi-FI" sz="4000" dirty="0" smtClean="0"/>
              <a:t>Kaupunkistrategian </a:t>
            </a:r>
            <a:r>
              <a:rPr lang="fi-FI" sz="4000" dirty="0"/>
              <a:t>laadinta</a:t>
            </a:r>
            <a:br>
              <a:rPr lang="fi-FI" sz="4000" dirty="0"/>
            </a:br>
            <a:endParaRPr lang="fi-FI" sz="40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683568" y="3132012"/>
            <a:ext cx="8136904" cy="1377108"/>
          </a:xfrm>
        </p:spPr>
        <p:txBody>
          <a:bodyPr>
            <a:noAutofit/>
          </a:bodyPr>
          <a:lstStyle/>
          <a:p>
            <a:r>
              <a:rPr lang="fi-FI" sz="2000" dirty="0" smtClean="0"/>
              <a:t>Tehtävänanto toimialoille</a:t>
            </a:r>
          </a:p>
          <a:p>
            <a:endParaRPr lang="fi-FI" sz="2000" dirty="0" smtClean="0"/>
          </a:p>
          <a:p>
            <a:r>
              <a:rPr lang="fi-FI" sz="2000" dirty="0" smtClean="0"/>
              <a:t>Lautakuntien näkemykset toimintaympäristössä tapahtuviin muutoksiin</a:t>
            </a:r>
          </a:p>
          <a:p>
            <a:endParaRPr lang="fi-FI" sz="2000" dirty="0"/>
          </a:p>
          <a:p>
            <a:endParaRPr lang="fi-FI" sz="2000" dirty="0"/>
          </a:p>
          <a:p>
            <a:r>
              <a:rPr lang="fi-FI" dirty="0" smtClean="0"/>
              <a:t>9.4.2013</a:t>
            </a:r>
          </a:p>
          <a:p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35500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11.6.2013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7452320" cy="796950"/>
          </a:xfrm>
        </p:spPr>
        <p:txBody>
          <a:bodyPr>
            <a:noAutofit/>
          </a:bodyPr>
          <a:lstStyle/>
          <a:p>
            <a:r>
              <a:rPr lang="fi-FI" sz="2400" dirty="0" smtClean="0"/>
              <a:t>Tehtävänanto toimialoille 9.4.2013</a:t>
            </a:r>
            <a:endParaRPr lang="fi-FI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1197198"/>
            <a:ext cx="7775575" cy="504011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fi-FI" sz="1400" dirty="0" smtClean="0"/>
              <a:t>Tehtävä: Toimintaympäristössä tapahtuvat muutokset</a:t>
            </a:r>
          </a:p>
          <a:p>
            <a:pPr>
              <a:spcBef>
                <a:spcPts val="600"/>
              </a:spcBef>
            </a:pPr>
            <a:r>
              <a:rPr lang="fi-FI" sz="1300" b="0" dirty="0" smtClean="0"/>
              <a:t>Tunnistakaa lautakunnissa oman toimialanne näkökulmasta keskeiset toimintaympäristössä tapahtuvat muutokset, kahdesta näkökulmasta: </a:t>
            </a:r>
          </a:p>
          <a:p>
            <a:pPr lvl="1">
              <a:spcBef>
                <a:spcPts val="600"/>
              </a:spcBef>
            </a:pPr>
            <a:r>
              <a:rPr lang="fi-FI" sz="1400" b="0" i="1" dirty="0" smtClean="0"/>
              <a:t>Laajat yhteiskunnalliset muutokset: </a:t>
            </a:r>
            <a:r>
              <a:rPr lang="fi-FI" sz="1400" dirty="0"/>
              <a:t>m</a:t>
            </a:r>
            <a:r>
              <a:rPr lang="fi-FI" sz="1400" b="0" dirty="0" smtClean="0"/>
              <a:t>itkä </a:t>
            </a:r>
            <a:r>
              <a:rPr lang="fi-FI" sz="1400" b="0" dirty="0"/>
              <a:t>ovat </a:t>
            </a:r>
            <a:r>
              <a:rPr lang="fi-FI" sz="1400" b="0" dirty="0" smtClean="0"/>
              <a:t>keskeiset näkyvissä olevat yhteiskunnalliset, taloudelliset, lainsäädännölliset tai muut laajavaikutteiset muutokset?</a:t>
            </a:r>
          </a:p>
          <a:p>
            <a:pPr lvl="1">
              <a:spcBef>
                <a:spcPts val="600"/>
              </a:spcBef>
            </a:pPr>
            <a:r>
              <a:rPr lang="fi-FI" sz="1400" b="0" i="1" dirty="0" smtClean="0"/>
              <a:t>Muutokset Turun kaupungin omassa toimintaympäristössä: </a:t>
            </a:r>
            <a:r>
              <a:rPr lang="fi-FI" sz="1400" b="0" dirty="0" smtClean="0"/>
              <a:t>Mitkä </a:t>
            </a:r>
            <a:r>
              <a:rPr lang="fi-FI" sz="1400" b="0" dirty="0"/>
              <a:t>ovat </a:t>
            </a:r>
            <a:r>
              <a:rPr lang="fi-FI" sz="1400" b="0" dirty="0" smtClean="0"/>
              <a:t>keskeiset Turun </a:t>
            </a:r>
            <a:r>
              <a:rPr lang="fi-FI" sz="1400" b="0" dirty="0"/>
              <a:t>kaupungin omassa toimintaympäristössä </a:t>
            </a:r>
            <a:r>
              <a:rPr lang="fi-FI" sz="1400" b="0" dirty="0" smtClean="0"/>
              <a:t>näkyvissä olevat muutokset?</a:t>
            </a:r>
          </a:p>
          <a:p>
            <a:pPr>
              <a:spcBef>
                <a:spcPts val="600"/>
              </a:spcBef>
            </a:pPr>
            <a:r>
              <a:rPr lang="fi-FI" sz="1300" b="0" dirty="0"/>
              <a:t>Miettikää, </a:t>
            </a:r>
            <a:r>
              <a:rPr lang="fi-FI" sz="1300" b="0" dirty="0" smtClean="0"/>
              <a:t>mitä </a:t>
            </a:r>
            <a:r>
              <a:rPr lang="fi-FI" sz="1300" b="0" dirty="0"/>
              <a:t>mahdollisuuksia ja toisaalta haasteita tunnistetuista muutoksista </a:t>
            </a:r>
            <a:r>
              <a:rPr lang="fi-FI" sz="1300" b="0" dirty="0" smtClean="0"/>
              <a:t>aiheutuu Turun kaupungille.</a:t>
            </a:r>
          </a:p>
          <a:p>
            <a:pPr>
              <a:spcBef>
                <a:spcPts val="600"/>
              </a:spcBef>
            </a:pPr>
            <a:r>
              <a:rPr lang="fi-FI" sz="1300" b="0" dirty="0"/>
              <a:t>Dokumentoikaa tuloksenne seuraavan sivun työpohjiin. </a:t>
            </a:r>
          </a:p>
          <a:p>
            <a:pPr>
              <a:spcBef>
                <a:spcPts val="600"/>
              </a:spcBef>
            </a:pPr>
            <a:r>
              <a:rPr lang="fi-FI" sz="1300" b="0" dirty="0" smtClean="0"/>
              <a:t>Kiteyttäkää tämän jälkeen keskeiset näkökulmat strategiatyöhön haasteisiin varautumiseksi (3 kpl), ja toisaalta mahdollisuuksien hyödyntämiseksi (3 kpl).</a:t>
            </a:r>
          </a:p>
          <a:p>
            <a:pPr>
              <a:spcBef>
                <a:spcPts val="600"/>
              </a:spcBef>
            </a:pPr>
            <a:r>
              <a:rPr lang="fi-FI" sz="1300" b="0" dirty="0" smtClean="0"/>
              <a:t>Hyödyntäkää tarvittaessa työssä syksyllä 2012 tehtyä toimintaympäristön analyysiä.</a:t>
            </a:r>
          </a:p>
          <a:p>
            <a:pPr>
              <a:spcBef>
                <a:spcPts val="600"/>
              </a:spcBef>
            </a:pPr>
            <a:r>
              <a:rPr lang="fi-FI" sz="1300" dirty="0">
                <a:solidFill>
                  <a:srgbClr val="FF0000"/>
                </a:solidFill>
              </a:rPr>
              <a:t>Lähettäkää valmiit tulokset strategia- ja kehittämisjohtaja Jussi Viralle </a:t>
            </a:r>
            <a:r>
              <a:rPr lang="fi-FI" sz="1300" dirty="0" smtClean="0">
                <a:solidFill>
                  <a:srgbClr val="FF0000"/>
                </a:solidFill>
              </a:rPr>
              <a:t>31.5.2013 mennessä (</a:t>
            </a:r>
            <a:r>
              <a:rPr lang="fi-FI" sz="1300" dirty="0" err="1" smtClean="0">
                <a:solidFill>
                  <a:srgbClr val="FF0000"/>
                </a:solidFill>
                <a:hlinkClick r:id="rId2"/>
              </a:rPr>
              <a:t>jussi.vira@turku.fi</a:t>
            </a:r>
            <a:r>
              <a:rPr lang="fi-FI" sz="1300" dirty="0" smtClean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endParaRPr lang="fi-FI" sz="1300" b="0" dirty="0" smtClean="0"/>
          </a:p>
          <a:p>
            <a:pPr>
              <a:spcBef>
                <a:spcPts val="600"/>
              </a:spcBef>
              <a:buNone/>
            </a:pPr>
            <a:r>
              <a:rPr lang="fi-FI" sz="1400" dirty="0" smtClean="0"/>
              <a:t>Tulosten käsittely:</a:t>
            </a:r>
          </a:p>
          <a:p>
            <a:pPr>
              <a:spcBef>
                <a:spcPts val="600"/>
              </a:spcBef>
            </a:pPr>
            <a:r>
              <a:rPr lang="fi-FI" sz="1300" b="0" dirty="0" smtClean="0"/>
              <a:t>Tuloksia hyödynnetään kaupunkistrategian laatimisessa. </a:t>
            </a:r>
          </a:p>
          <a:p>
            <a:pPr>
              <a:spcBef>
                <a:spcPts val="600"/>
              </a:spcBef>
            </a:pPr>
            <a:r>
              <a:rPr lang="fi-FI" sz="1300" b="0" dirty="0" smtClean="0"/>
              <a:t>Tulosten pohjalta työstetty yhteenveto käsitellään kaupunginvaltuuston talous- ja strategiaseminaarissa 17.6.2013 (vahvistetaan myöhemmin).</a:t>
            </a:r>
            <a:endParaRPr lang="fi-FI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eaLnBrk="1" hangingPunct="1"/>
            <a:fld id="{21454303-C269-4523-8790-739D9FE2258B}" type="slidenum">
              <a:rPr lang="en-US" smtClean="0">
                <a:solidFill>
                  <a:srgbClr val="B1D126"/>
                </a:solidFill>
                <a:latin typeface="Tahoma" pitchFamily="34" charset="0"/>
                <a:cs typeface="Tahoma" pitchFamily="34" charset="0"/>
              </a:rPr>
              <a:pPr eaLnBrk="1" hangingPunct="1"/>
              <a:t>3</a:t>
            </a:fld>
            <a:endParaRPr lang="en-US" dirty="0" smtClean="0">
              <a:solidFill>
                <a:srgbClr val="B1D1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219" name="Rectangle 21"/>
          <p:cNvSpPr>
            <a:spLocks noGrp="1"/>
          </p:cNvSpPr>
          <p:nvPr>
            <p:ph type="title"/>
          </p:nvPr>
        </p:nvSpPr>
        <p:spPr>
          <a:xfrm>
            <a:off x="1764715" y="44624"/>
            <a:ext cx="6767725" cy="796950"/>
          </a:xfrm>
        </p:spPr>
        <p:txBody>
          <a:bodyPr anchor="ctr"/>
          <a:lstStyle/>
          <a:p>
            <a:r>
              <a:rPr lang="fi-FI" sz="2400" dirty="0" smtClean="0"/>
              <a:t>Strategian viitekehys</a:t>
            </a:r>
          </a:p>
        </p:txBody>
      </p:sp>
      <p:sp>
        <p:nvSpPr>
          <p:cNvPr id="145411" name="AutoShape 3"/>
          <p:cNvSpPr>
            <a:spLocks noChangeArrowheads="1"/>
          </p:cNvSpPr>
          <p:nvPr/>
        </p:nvSpPr>
        <p:spPr bwMode="auto">
          <a:xfrm>
            <a:off x="395536" y="1246336"/>
            <a:ext cx="1223962" cy="470294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rIns="18000" anchor="ctr"/>
          <a:lstStyle/>
          <a:p>
            <a:pPr algn="ctr" defTabSz="914400">
              <a:defRPr/>
            </a:pPr>
            <a:r>
              <a:rPr lang="fi-FI" sz="1200" b="1" dirty="0" smtClean="0">
                <a:solidFill>
                  <a:srgbClr val="000000"/>
                </a:solidFill>
                <a:cs typeface="Arial" charset="0"/>
              </a:rPr>
              <a:t>Laaja-vaikutteiset yhteis-kunnalliset muutokset</a:t>
            </a:r>
            <a:endParaRPr lang="en-GB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5412" name="AutoShape 4"/>
          <p:cNvSpPr>
            <a:spLocks noChangeArrowheads="1"/>
          </p:cNvSpPr>
          <p:nvPr/>
        </p:nvSpPr>
        <p:spPr bwMode="auto">
          <a:xfrm>
            <a:off x="7596510" y="1246336"/>
            <a:ext cx="1223962" cy="4702943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rIns="18000" anchor="ctr"/>
          <a:lstStyle/>
          <a:p>
            <a:pPr algn="ctr" defTabSz="914400">
              <a:defRPr/>
            </a:pPr>
            <a:r>
              <a:rPr lang="fi-FI" sz="1200" b="1" dirty="0" smtClean="0">
                <a:solidFill>
                  <a:srgbClr val="000000"/>
                </a:solidFill>
                <a:cs typeface="Arial" charset="0"/>
              </a:rPr>
              <a:t>Turun kaupungin omassa toiminta-ympäristössä tapahtuvat muutokset</a:t>
            </a:r>
            <a:endParaRPr lang="en-GB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5413" name="AutoShape 5"/>
          <p:cNvSpPr>
            <a:spLocks noChangeArrowheads="1"/>
          </p:cNvSpPr>
          <p:nvPr/>
        </p:nvSpPr>
        <p:spPr bwMode="auto">
          <a:xfrm>
            <a:off x="2175123" y="1246336"/>
            <a:ext cx="4916488" cy="3714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rIns="18000" anchor="ctr"/>
          <a:lstStyle/>
          <a:p>
            <a:pPr algn="ctr" defTabSz="914400">
              <a:defRPr/>
            </a:pPr>
            <a:r>
              <a:rPr lang="fi-FI" sz="1200" b="1" dirty="0">
                <a:solidFill>
                  <a:srgbClr val="000000"/>
                </a:solidFill>
                <a:cs typeface="Arial" charset="0"/>
              </a:rPr>
              <a:t>Perustehtävä </a:t>
            </a:r>
            <a:endParaRPr lang="en-GB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5430" name="AutoShape 22"/>
          <p:cNvSpPr>
            <a:spLocks noChangeArrowheads="1"/>
          </p:cNvSpPr>
          <p:nvPr/>
        </p:nvSpPr>
        <p:spPr bwMode="auto">
          <a:xfrm>
            <a:off x="1762373" y="2757636"/>
            <a:ext cx="1325563" cy="719137"/>
          </a:xfrm>
          <a:prstGeom prst="homePlate">
            <a:avLst>
              <a:gd name="adj" fmla="val 46082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rIns="18000" anchor="ctr"/>
          <a:lstStyle/>
          <a:p>
            <a:pPr algn="ctr" defTabSz="914400">
              <a:defRPr/>
            </a:pPr>
            <a:endParaRPr lang="fi-FI" sz="1200" b="1" dirty="0">
              <a:solidFill>
                <a:srgbClr val="000000"/>
              </a:solidFill>
              <a:cs typeface="Arial" charset="0"/>
            </a:endParaRPr>
          </a:p>
          <a:p>
            <a:pPr algn="ctr" defTabSz="914400">
              <a:defRPr/>
            </a:pPr>
            <a:r>
              <a:rPr lang="fi-FI" sz="1200" b="1" dirty="0">
                <a:solidFill>
                  <a:srgbClr val="000000"/>
                </a:solidFill>
                <a:cs typeface="Arial" charset="0"/>
              </a:rPr>
              <a:t>Analyysi </a:t>
            </a:r>
          </a:p>
          <a:p>
            <a:pPr algn="ctr" defTabSz="914400">
              <a:defRPr/>
            </a:pPr>
            <a:r>
              <a:rPr lang="fi-FI" sz="1200" b="1" dirty="0">
                <a:solidFill>
                  <a:srgbClr val="000000"/>
                </a:solidFill>
                <a:cs typeface="Arial" charset="0"/>
              </a:rPr>
              <a:t>Johto-</a:t>
            </a:r>
          </a:p>
          <a:p>
            <a:pPr algn="ctr" defTabSz="914400">
              <a:defRPr/>
            </a:pPr>
            <a:r>
              <a:rPr lang="fi-FI" sz="1200" b="1" dirty="0">
                <a:solidFill>
                  <a:srgbClr val="000000"/>
                </a:solidFill>
                <a:cs typeface="Arial" charset="0"/>
              </a:rPr>
              <a:t>päätökset</a:t>
            </a:r>
          </a:p>
          <a:p>
            <a:pPr algn="ctr" defTabSz="914400">
              <a:defRPr/>
            </a:pPr>
            <a:endParaRPr lang="fi-FI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5431" name="AutoShape 23"/>
          <p:cNvSpPr>
            <a:spLocks noChangeArrowheads="1"/>
          </p:cNvSpPr>
          <p:nvPr/>
        </p:nvSpPr>
        <p:spPr bwMode="auto">
          <a:xfrm flipH="1">
            <a:off x="6126758" y="2757636"/>
            <a:ext cx="1325562" cy="719137"/>
          </a:xfrm>
          <a:prstGeom prst="homePlate">
            <a:avLst>
              <a:gd name="adj" fmla="val 46082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rIns="18000" anchor="ctr"/>
          <a:lstStyle/>
          <a:p>
            <a:pPr algn="ctr" defTabSz="914400">
              <a:defRPr/>
            </a:pPr>
            <a:r>
              <a:rPr lang="fi-FI" sz="1200" b="1" dirty="0">
                <a:solidFill>
                  <a:srgbClr val="000000"/>
                </a:solidFill>
                <a:cs typeface="Arial" charset="0"/>
              </a:rPr>
              <a:t>Analyysi</a:t>
            </a:r>
            <a:br>
              <a:rPr lang="fi-FI" sz="1200" b="1" dirty="0">
                <a:solidFill>
                  <a:srgbClr val="000000"/>
                </a:solidFill>
                <a:cs typeface="Arial" charset="0"/>
              </a:rPr>
            </a:br>
            <a:r>
              <a:rPr lang="fi-FI" sz="1200" b="1" dirty="0">
                <a:solidFill>
                  <a:srgbClr val="000000"/>
                </a:solidFill>
                <a:cs typeface="Arial" charset="0"/>
              </a:rPr>
              <a:t>Johto-päätökset</a:t>
            </a:r>
          </a:p>
        </p:txBody>
      </p:sp>
      <p:sp>
        <p:nvSpPr>
          <p:cNvPr id="145432" name="AutoShape 24"/>
          <p:cNvSpPr>
            <a:spLocks noChangeArrowheads="1"/>
          </p:cNvSpPr>
          <p:nvPr/>
        </p:nvSpPr>
        <p:spPr bwMode="auto">
          <a:xfrm>
            <a:off x="2011611" y="5577805"/>
            <a:ext cx="5307012" cy="37147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18000" rIns="18000" anchor="ctr"/>
          <a:lstStyle/>
          <a:p>
            <a:pPr algn="ctr" defTabSz="914400">
              <a:defRPr/>
            </a:pPr>
            <a:r>
              <a:rPr lang="fi-FI" sz="1200" b="1" dirty="0" smtClean="0">
                <a:solidFill>
                  <a:srgbClr val="000000"/>
                </a:solidFill>
                <a:cs typeface="Arial" charset="0"/>
              </a:rPr>
              <a:t>Lähtöoletukset ja reunaehdot</a:t>
            </a:r>
            <a:endParaRPr lang="en-GB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5433" name="AutoShape 25"/>
          <p:cNvSpPr>
            <a:spLocks noChangeArrowheads="1"/>
          </p:cNvSpPr>
          <p:nvPr/>
        </p:nvSpPr>
        <p:spPr bwMode="auto">
          <a:xfrm>
            <a:off x="3964236" y="1813073"/>
            <a:ext cx="1301750" cy="9366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18000" rIns="18000" anchor="ctr"/>
          <a:lstStyle/>
          <a:p>
            <a:pPr algn="ctr" defTabSz="914400">
              <a:defRPr/>
            </a:pPr>
            <a:r>
              <a:rPr lang="fi-FI" sz="1200" b="1" dirty="0" smtClean="0">
                <a:solidFill>
                  <a:schemeClr val="bg1"/>
                </a:solidFill>
                <a:cs typeface="Arial" charset="0"/>
              </a:rPr>
              <a:t>Kaupungin</a:t>
            </a:r>
            <a:br>
              <a:rPr lang="fi-FI" sz="1200" b="1" dirty="0" smtClean="0">
                <a:solidFill>
                  <a:schemeClr val="bg1"/>
                </a:solidFill>
                <a:cs typeface="Arial" charset="0"/>
              </a:rPr>
            </a:br>
            <a:r>
              <a:rPr lang="fi-FI" sz="1200" b="1" dirty="0" smtClean="0">
                <a:solidFill>
                  <a:schemeClr val="bg1"/>
                </a:solidFill>
                <a:cs typeface="Arial" charset="0"/>
              </a:rPr>
              <a:t>visio ja arvot</a:t>
            </a:r>
            <a:endParaRPr lang="en-GB" sz="1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5434" name="AutoShape 26"/>
          <p:cNvSpPr>
            <a:spLocks noChangeArrowheads="1"/>
          </p:cNvSpPr>
          <p:nvPr/>
        </p:nvSpPr>
        <p:spPr bwMode="auto">
          <a:xfrm flipV="1">
            <a:off x="3527673" y="2798911"/>
            <a:ext cx="2227263" cy="606425"/>
          </a:xfrm>
          <a:custGeom>
            <a:avLst/>
            <a:gdLst>
              <a:gd name="G0" fmla="+- 3913 0 0"/>
              <a:gd name="G1" fmla="+- 21600 0 3913"/>
              <a:gd name="G2" fmla="*/ 3913 1 2"/>
              <a:gd name="G3" fmla="+- 21600 0 G2"/>
              <a:gd name="G4" fmla="+/ 3913 21600 2"/>
              <a:gd name="G5" fmla="+/ G1 0 2"/>
              <a:gd name="G6" fmla="*/ 21600 21600 3913"/>
              <a:gd name="G7" fmla="*/ G6 1 2"/>
              <a:gd name="G8" fmla="+- 21600 0 G7"/>
              <a:gd name="G9" fmla="*/ 21600 1 2"/>
              <a:gd name="G10" fmla="+- 3913 0 G9"/>
              <a:gd name="G11" fmla="?: G10 G8 0"/>
              <a:gd name="G12" fmla="?: G10 G7 21600"/>
              <a:gd name="T0" fmla="*/ 19643 w 21600"/>
              <a:gd name="T1" fmla="*/ 10800 h 21600"/>
              <a:gd name="T2" fmla="*/ 10800 w 21600"/>
              <a:gd name="T3" fmla="*/ 21600 h 21600"/>
              <a:gd name="T4" fmla="*/ 1957 w 21600"/>
              <a:gd name="T5" fmla="*/ 10800 h 21600"/>
              <a:gd name="T6" fmla="*/ 10800 w 21600"/>
              <a:gd name="T7" fmla="*/ 0 h 21600"/>
              <a:gd name="T8" fmla="*/ 3757 w 21600"/>
              <a:gd name="T9" fmla="*/ 3757 h 21600"/>
              <a:gd name="T10" fmla="*/ 17843 w 21600"/>
              <a:gd name="T11" fmla="*/ 1784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913" y="21600"/>
                </a:lnTo>
                <a:lnTo>
                  <a:pt x="17687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10800000" wrap="none" lIns="18000" rIns="18000" anchor="ctr"/>
          <a:lstStyle/>
          <a:p>
            <a:pPr algn="ctr">
              <a:defRPr/>
            </a:pPr>
            <a:r>
              <a:rPr lang="fi-FI" sz="1200" b="1" dirty="0" smtClean="0">
                <a:solidFill>
                  <a:schemeClr val="bg1"/>
                </a:solidFill>
                <a:cs typeface="Arial" charset="0"/>
              </a:rPr>
              <a:t>Strategiset</a:t>
            </a:r>
            <a:br>
              <a:rPr lang="fi-FI" sz="1200" b="1" dirty="0" smtClean="0">
                <a:solidFill>
                  <a:schemeClr val="bg1"/>
                </a:solidFill>
                <a:cs typeface="Arial" charset="0"/>
              </a:rPr>
            </a:br>
            <a:r>
              <a:rPr lang="fi-FI" sz="1200" b="1" dirty="0" smtClean="0">
                <a:solidFill>
                  <a:schemeClr val="bg1"/>
                </a:solidFill>
                <a:cs typeface="Arial" charset="0"/>
              </a:rPr>
              <a:t>päämäärät ja periaatteet</a:t>
            </a:r>
            <a:endParaRPr lang="en-GB" sz="1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5435" name="AutoShape 27"/>
          <p:cNvSpPr>
            <a:spLocks noChangeArrowheads="1"/>
          </p:cNvSpPr>
          <p:nvPr/>
        </p:nvSpPr>
        <p:spPr bwMode="auto">
          <a:xfrm flipV="1">
            <a:off x="3056186" y="3476773"/>
            <a:ext cx="3209925" cy="538163"/>
          </a:xfrm>
          <a:custGeom>
            <a:avLst/>
            <a:gdLst>
              <a:gd name="G0" fmla="+- 2972 0 0"/>
              <a:gd name="G1" fmla="+- 21600 0 2972"/>
              <a:gd name="G2" fmla="*/ 2972 1 2"/>
              <a:gd name="G3" fmla="+- 21600 0 G2"/>
              <a:gd name="G4" fmla="+/ 2972 21600 2"/>
              <a:gd name="G5" fmla="+/ G1 0 2"/>
              <a:gd name="G6" fmla="*/ 21600 21600 2972"/>
              <a:gd name="G7" fmla="*/ G6 1 2"/>
              <a:gd name="G8" fmla="+- 21600 0 G7"/>
              <a:gd name="G9" fmla="*/ 21600 1 2"/>
              <a:gd name="G10" fmla="+- 2972 0 G9"/>
              <a:gd name="G11" fmla="?: G10 G8 0"/>
              <a:gd name="G12" fmla="?: G10 G7 21600"/>
              <a:gd name="T0" fmla="*/ 20114 w 21600"/>
              <a:gd name="T1" fmla="*/ 10800 h 21600"/>
              <a:gd name="T2" fmla="*/ 10800 w 21600"/>
              <a:gd name="T3" fmla="*/ 21600 h 21600"/>
              <a:gd name="T4" fmla="*/ 1486 w 21600"/>
              <a:gd name="T5" fmla="*/ 10800 h 21600"/>
              <a:gd name="T6" fmla="*/ 10800 w 21600"/>
              <a:gd name="T7" fmla="*/ 0 h 21600"/>
              <a:gd name="T8" fmla="*/ 3286 w 21600"/>
              <a:gd name="T9" fmla="*/ 3286 h 21600"/>
              <a:gd name="T10" fmla="*/ 18314 w 21600"/>
              <a:gd name="T11" fmla="*/ 18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972" y="21600"/>
                </a:lnTo>
                <a:lnTo>
                  <a:pt x="18628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10800000" wrap="none" lIns="18000" rIns="18000" anchor="ctr"/>
          <a:lstStyle/>
          <a:p>
            <a:pPr algn="ctr">
              <a:defRPr/>
            </a:pPr>
            <a:r>
              <a:rPr lang="fi-FI" sz="1200" b="1" dirty="0" smtClean="0">
                <a:solidFill>
                  <a:schemeClr val="bg1"/>
                </a:solidFill>
                <a:cs typeface="Arial" charset="0"/>
              </a:rPr>
              <a:t>Kaupunkitason</a:t>
            </a:r>
            <a:br>
              <a:rPr lang="fi-FI" sz="1200" b="1" dirty="0" smtClean="0">
                <a:solidFill>
                  <a:schemeClr val="bg1"/>
                </a:solidFill>
                <a:cs typeface="Arial" charset="0"/>
              </a:rPr>
            </a:br>
            <a:r>
              <a:rPr lang="fi-FI" sz="1200" b="1" dirty="0" smtClean="0">
                <a:solidFill>
                  <a:schemeClr val="bg1"/>
                </a:solidFill>
                <a:cs typeface="Arial" charset="0"/>
              </a:rPr>
              <a:t>vaikuttavuusmittarit</a:t>
            </a:r>
            <a:endParaRPr lang="en-GB" sz="1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5436" name="AutoShape 28"/>
          <p:cNvSpPr>
            <a:spLocks noChangeArrowheads="1"/>
          </p:cNvSpPr>
          <p:nvPr/>
        </p:nvSpPr>
        <p:spPr bwMode="auto">
          <a:xfrm flipV="1">
            <a:off x="2529136" y="4080023"/>
            <a:ext cx="4264025" cy="608013"/>
          </a:xfrm>
          <a:custGeom>
            <a:avLst/>
            <a:gdLst>
              <a:gd name="G0" fmla="+- 2358 0 0"/>
              <a:gd name="G1" fmla="+- 21600 0 2358"/>
              <a:gd name="G2" fmla="*/ 2358 1 2"/>
              <a:gd name="G3" fmla="+- 21600 0 G2"/>
              <a:gd name="G4" fmla="+/ 2358 21600 2"/>
              <a:gd name="G5" fmla="+/ G1 0 2"/>
              <a:gd name="G6" fmla="*/ 21600 21600 2358"/>
              <a:gd name="G7" fmla="*/ G6 1 2"/>
              <a:gd name="G8" fmla="+- 21600 0 G7"/>
              <a:gd name="G9" fmla="*/ 21600 1 2"/>
              <a:gd name="G10" fmla="+- 2358 0 G9"/>
              <a:gd name="G11" fmla="?: G10 G8 0"/>
              <a:gd name="G12" fmla="?: G10 G7 21600"/>
              <a:gd name="T0" fmla="*/ 20421 w 21600"/>
              <a:gd name="T1" fmla="*/ 10800 h 21600"/>
              <a:gd name="T2" fmla="*/ 10800 w 21600"/>
              <a:gd name="T3" fmla="*/ 21600 h 21600"/>
              <a:gd name="T4" fmla="*/ 1179 w 21600"/>
              <a:gd name="T5" fmla="*/ 10800 h 21600"/>
              <a:gd name="T6" fmla="*/ 10800 w 21600"/>
              <a:gd name="T7" fmla="*/ 0 h 21600"/>
              <a:gd name="T8" fmla="*/ 2979 w 21600"/>
              <a:gd name="T9" fmla="*/ 2979 h 21600"/>
              <a:gd name="T10" fmla="*/ 18621 w 21600"/>
              <a:gd name="T11" fmla="*/ 1862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358" y="21600"/>
                </a:lnTo>
                <a:lnTo>
                  <a:pt x="19242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10800000" wrap="none" lIns="18000" rIns="18000" anchor="ctr"/>
          <a:lstStyle/>
          <a:p>
            <a:pPr algn="ctr">
              <a:defRPr/>
            </a:pPr>
            <a:r>
              <a:rPr lang="fi-FI" sz="1200" b="1" dirty="0" smtClean="0">
                <a:solidFill>
                  <a:schemeClr val="bg1"/>
                </a:solidFill>
                <a:cs typeface="Arial" charset="0"/>
              </a:rPr>
              <a:t>Ohjelmien keskeiset kehittämisteemat</a:t>
            </a:r>
            <a:endParaRPr lang="en-GB" sz="1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5437" name="AutoShape 29"/>
          <p:cNvSpPr>
            <a:spLocks noChangeArrowheads="1"/>
          </p:cNvSpPr>
          <p:nvPr/>
        </p:nvSpPr>
        <p:spPr bwMode="auto">
          <a:xfrm flipV="1">
            <a:off x="1989386" y="4765823"/>
            <a:ext cx="5329237" cy="608013"/>
          </a:xfrm>
          <a:custGeom>
            <a:avLst/>
            <a:gdLst>
              <a:gd name="G0" fmla="+- 1925 0 0"/>
              <a:gd name="G1" fmla="+- 21600 0 1925"/>
              <a:gd name="G2" fmla="*/ 1925 1 2"/>
              <a:gd name="G3" fmla="+- 21600 0 G2"/>
              <a:gd name="G4" fmla="+/ 1925 21600 2"/>
              <a:gd name="G5" fmla="+/ G1 0 2"/>
              <a:gd name="G6" fmla="*/ 21600 21600 1925"/>
              <a:gd name="G7" fmla="*/ G6 1 2"/>
              <a:gd name="G8" fmla="+- 21600 0 G7"/>
              <a:gd name="G9" fmla="*/ 21600 1 2"/>
              <a:gd name="G10" fmla="+- 1925 0 G9"/>
              <a:gd name="G11" fmla="?: G10 G8 0"/>
              <a:gd name="G12" fmla="?: G10 G7 21600"/>
              <a:gd name="T0" fmla="*/ 20637 w 21600"/>
              <a:gd name="T1" fmla="*/ 10800 h 21600"/>
              <a:gd name="T2" fmla="*/ 10800 w 21600"/>
              <a:gd name="T3" fmla="*/ 21600 h 21600"/>
              <a:gd name="T4" fmla="*/ 963 w 21600"/>
              <a:gd name="T5" fmla="*/ 10800 h 21600"/>
              <a:gd name="T6" fmla="*/ 10800 w 21600"/>
              <a:gd name="T7" fmla="*/ 0 h 21600"/>
              <a:gd name="T8" fmla="*/ 2763 w 21600"/>
              <a:gd name="T9" fmla="*/ 2763 h 21600"/>
              <a:gd name="T10" fmla="*/ 18837 w 21600"/>
              <a:gd name="T11" fmla="*/ 188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925" y="21600"/>
                </a:lnTo>
                <a:lnTo>
                  <a:pt x="19675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rot="10800000" wrap="none" lIns="18000" rIns="18000" anchor="ctr"/>
          <a:lstStyle/>
          <a:p>
            <a:pPr algn="ctr">
              <a:defRPr/>
            </a:pPr>
            <a:r>
              <a:rPr lang="fi-FI" sz="1200" b="1" dirty="0" smtClean="0">
                <a:solidFill>
                  <a:schemeClr val="bg1"/>
                </a:solidFill>
                <a:cs typeface="Arial" charset="0"/>
              </a:rPr>
              <a:t>Tavoitteet ja mittarit kehittämiskokonaisuuksille</a:t>
            </a:r>
            <a:endParaRPr lang="en-GB" sz="1200" b="1" dirty="0">
              <a:solidFill>
                <a:schemeClr val="bg1"/>
              </a:solidFill>
              <a:cs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699023" y="4048124"/>
            <a:ext cx="3937769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 rot="18252713">
            <a:off x="2904359" y="2775097"/>
            <a:ext cx="15263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i="1" dirty="0" smtClean="0"/>
              <a:t>Kaupunkistrategia</a:t>
            </a:r>
            <a:endParaRPr lang="fi-FI" sz="1200" b="1" i="1" dirty="0"/>
          </a:p>
        </p:txBody>
      </p:sp>
      <p:sp>
        <p:nvSpPr>
          <p:cNvPr id="18" name="TextBox 17"/>
          <p:cNvSpPr txBox="1"/>
          <p:nvPr/>
        </p:nvSpPr>
        <p:spPr>
          <a:xfrm rot="18453764">
            <a:off x="1456630" y="4421153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b="1" i="1" dirty="0" smtClean="0"/>
              <a:t>Strategiset</a:t>
            </a:r>
            <a:br>
              <a:rPr lang="fi-FI" sz="1200" b="1" i="1" dirty="0" smtClean="0"/>
            </a:br>
            <a:r>
              <a:rPr lang="fi-FI" sz="1200" b="1" i="1" dirty="0" smtClean="0"/>
              <a:t>kehittämisohjelmat</a:t>
            </a:r>
            <a:endParaRPr lang="fi-FI" sz="1200" b="1" i="1" dirty="0"/>
          </a:p>
        </p:txBody>
      </p:sp>
    </p:spTree>
    <p:extLst>
      <p:ext uri="{BB962C8B-B14F-4D97-AF65-F5344CB8AC3E}">
        <p14:creationId xmlns:p14="http://schemas.microsoft.com/office/powerpoint/2010/main" val="361033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11.6.2013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56184" y="44624"/>
            <a:ext cx="7524328" cy="796950"/>
          </a:xfrm>
        </p:spPr>
        <p:txBody>
          <a:bodyPr anchor="ctr">
            <a:normAutofit/>
          </a:bodyPr>
          <a:lstStyle/>
          <a:p>
            <a:r>
              <a:rPr lang="fi-FI" sz="2400" dirty="0" smtClean="0"/>
              <a:t>Työstettäväksi: </a:t>
            </a:r>
            <a:r>
              <a:rPr lang="fi-FI" sz="2400" u="sng" dirty="0" smtClean="0"/>
              <a:t>ulkoinen</a:t>
            </a:r>
            <a:r>
              <a:rPr lang="fi-FI" sz="2400" dirty="0" smtClean="0"/>
              <a:t> toimintaympäristö 1/2</a:t>
            </a:r>
            <a:endParaRPr lang="fi-FI" sz="2400" b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639516"/>
              </p:ext>
            </p:extLst>
          </p:nvPr>
        </p:nvGraphicFramePr>
        <p:xfrm>
          <a:off x="323528" y="1444990"/>
          <a:ext cx="8568952" cy="465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18381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Muutosten</a:t>
                      </a:r>
                      <a:r>
                        <a:rPr lang="fi-FI" sz="1400" baseline="0" dirty="0" smtClean="0"/>
                        <a:t> kuvaus</a:t>
                      </a:r>
                      <a:endParaRPr lang="fi-FI" sz="1400" dirty="0"/>
                    </a:p>
                  </a:txBody>
                  <a:tcPr/>
                </a:tc>
              </a:tr>
              <a:tr h="435455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600" baseline="0" dirty="0" smtClean="0"/>
                        <a:t>Julkisen sektorin rahoitusongelmat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dirty="0" smtClean="0"/>
                        <a:t>Nuorisotakuun</a:t>
                      </a:r>
                      <a:r>
                        <a:rPr lang="fi-FI" sz="1600" baseline="0" dirty="0" smtClean="0"/>
                        <a:t> toteuttaminen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baseline="0" dirty="0" smtClean="0"/>
                        <a:t>Työmarkkinoiden epävakaus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baseline="0" dirty="0" smtClean="0"/>
                        <a:t>Perusopetuslain muutos oppilaan tuen osalta sekä oppilashuolto- ja varhaiskasvatuslain muutos tulossa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baseline="0" dirty="0" smtClean="0"/>
                        <a:t>Uudet opetussuunnitelmat ja tuntikehykset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23528" y="764704"/>
            <a:ext cx="8568952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fi-FI" sz="1300" b="1" dirty="0">
                <a:solidFill>
                  <a:prstClr val="white"/>
                </a:solidFill>
              </a:rPr>
              <a:t>Mitkä ovat </a:t>
            </a:r>
            <a:r>
              <a:rPr lang="fi-FI" sz="1300" b="1" dirty="0" smtClean="0">
                <a:solidFill>
                  <a:prstClr val="white"/>
                </a:solidFill>
              </a:rPr>
              <a:t>viisi keskeisintä näkyvissä olevaa yhteiskunnallista, taloudellista, lainsäädännöllistä tai muuta  laajavaikutteista muutosta?</a:t>
            </a:r>
            <a:endParaRPr lang="fi-FI" sz="13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9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11.6.2013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56184" y="44624"/>
            <a:ext cx="7524328" cy="796950"/>
          </a:xfrm>
        </p:spPr>
        <p:txBody>
          <a:bodyPr anchor="ctr">
            <a:normAutofit/>
          </a:bodyPr>
          <a:lstStyle/>
          <a:p>
            <a:r>
              <a:rPr lang="fi-FI" sz="2400" dirty="0" smtClean="0"/>
              <a:t>Työstettäväksi: </a:t>
            </a:r>
            <a:r>
              <a:rPr lang="fi-FI" sz="2400" u="sng" dirty="0" smtClean="0"/>
              <a:t>ulkoinen</a:t>
            </a:r>
            <a:r>
              <a:rPr lang="fi-FI" sz="2400" dirty="0" smtClean="0"/>
              <a:t> toimintaympäristö 2/2</a:t>
            </a:r>
            <a:endParaRPr lang="fi-FI" sz="2400" b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037934"/>
              </p:ext>
            </p:extLst>
          </p:nvPr>
        </p:nvGraphicFramePr>
        <p:xfrm>
          <a:off x="323528" y="1444990"/>
          <a:ext cx="8568952" cy="465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18381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Mahdollisuudet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Haasteet</a:t>
                      </a:r>
                      <a:endParaRPr lang="fi-FI" sz="1400" dirty="0"/>
                    </a:p>
                  </a:txBody>
                  <a:tcPr/>
                </a:tc>
              </a:tr>
              <a:tr h="435455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Uusien</a:t>
                      </a:r>
                      <a:r>
                        <a:rPr lang="fi-FI" sz="1600" baseline="0" dirty="0" smtClean="0"/>
                        <a:t> oppimismuotojen ja oppimisympäristöjen kehittäminen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Toimialojen</a:t>
                      </a:r>
                      <a:r>
                        <a:rPr lang="fi-FI" sz="1600" baseline="0" dirty="0" smtClean="0"/>
                        <a:t> yhteistyön vahvistuminen</a:t>
                      </a:r>
                      <a:endParaRPr lang="fi-FI" sz="16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i-FI" sz="1600" dirty="0" smtClean="0"/>
                        <a:t>Työmarkkinoiden</a:t>
                      </a:r>
                      <a:r>
                        <a:rPr lang="fi-FI" sz="1600" baseline="0" dirty="0" smtClean="0"/>
                        <a:t> uusiin vaatimuksiin vastaaminen</a:t>
                      </a:r>
                      <a:endParaRPr lang="fi-FI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Lasten ja nuorten hyvinvoinnin</a:t>
                      </a:r>
                      <a:r>
                        <a:rPr lang="fi-FI" sz="1600" baseline="0" dirty="0" smtClean="0"/>
                        <a:t> ja osallisuuden lisääntyminen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baseline="0" dirty="0" smtClean="0"/>
                        <a:t>Oppimismenetelmien kehittäminen</a:t>
                      </a:r>
                      <a:endParaRPr lang="fi-FI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…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…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Nuorten työllistyminen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Resurssien riittävyys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Osaavan/koulutetun henkilökunnan saatavuus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Henkilöstön</a:t>
                      </a:r>
                      <a:r>
                        <a:rPr lang="fi-FI" sz="1600" baseline="0" dirty="0" smtClean="0"/>
                        <a:t> osaamisesta huolehtiminen</a:t>
                      </a:r>
                      <a:endParaRPr lang="fi-FI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Opetussuunnitelmien</a:t>
                      </a:r>
                      <a:r>
                        <a:rPr lang="fi-FI" sz="1600" baseline="0" dirty="0" smtClean="0"/>
                        <a:t> päivittäminen</a:t>
                      </a:r>
                      <a:endParaRPr lang="fi-FI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…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…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fi-FI" sz="16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fi-FI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23528" y="764704"/>
            <a:ext cx="8568952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fi-FI" sz="1300" b="1" dirty="0" smtClean="0">
                <a:solidFill>
                  <a:prstClr val="white"/>
                </a:solidFill>
              </a:rPr>
              <a:t>Mitä mahdollisuuksia ja haasteita tunnistetuista muutoksista aiheutuu Turun kaupungille?</a:t>
            </a:r>
            <a:endParaRPr lang="fi-FI" sz="13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6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11.6.2013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56184" y="44624"/>
            <a:ext cx="7524328" cy="796950"/>
          </a:xfrm>
        </p:spPr>
        <p:txBody>
          <a:bodyPr anchor="ctr">
            <a:normAutofit/>
          </a:bodyPr>
          <a:lstStyle/>
          <a:p>
            <a:r>
              <a:rPr lang="fi-FI" sz="2400" dirty="0" smtClean="0"/>
              <a:t>Työstettäväksi: </a:t>
            </a:r>
            <a:r>
              <a:rPr lang="fi-FI" sz="2400" u="sng" dirty="0" smtClean="0"/>
              <a:t>Turun kaupungin</a:t>
            </a:r>
            <a:r>
              <a:rPr lang="fi-FI" sz="2400" dirty="0" smtClean="0"/>
              <a:t> näkökulma 1/2</a:t>
            </a:r>
            <a:endParaRPr lang="fi-FI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49717"/>
              </p:ext>
            </p:extLst>
          </p:nvPr>
        </p:nvGraphicFramePr>
        <p:xfrm>
          <a:off x="323528" y="1444990"/>
          <a:ext cx="8568952" cy="465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1838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Muutosten kuvaus</a:t>
                      </a:r>
                    </a:p>
                  </a:txBody>
                  <a:tcPr/>
                </a:tc>
              </a:tr>
              <a:tr h="435455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baseline="0" dirty="0" smtClean="0"/>
                        <a:t>Kaupunginosien eriarvoistuminen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baseline="0" dirty="0" smtClean="0"/>
                        <a:t>Väestörakenteen muutokset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baseline="0" dirty="0" smtClean="0"/>
                        <a:t>Joidenkin tilojen laatu ja turvallisuus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baseline="0" dirty="0" smtClean="0"/>
                        <a:t>Ammatillisen koulutuksen järjestäjäverkko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600" baseline="0" dirty="0" smtClean="0"/>
                        <a:t>Varhaiskasvatuspalvelujen  riittävyys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23528" y="764704"/>
            <a:ext cx="8568952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prstClr val="white"/>
                </a:solidFill>
              </a:rPr>
              <a:t>Mitkä ovat viisi keskeisintä Turun kaupungin omassa toimintaympäristössä tapahtumassa olevaa muutosta?</a:t>
            </a:r>
            <a:endParaRPr lang="fi-FI" sz="1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5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11.6.2013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56184" y="44624"/>
            <a:ext cx="7524328" cy="796950"/>
          </a:xfrm>
        </p:spPr>
        <p:txBody>
          <a:bodyPr anchor="ctr">
            <a:normAutofit/>
          </a:bodyPr>
          <a:lstStyle/>
          <a:p>
            <a:r>
              <a:rPr lang="fi-FI" sz="2400" dirty="0" smtClean="0"/>
              <a:t>Työstettäväksi: </a:t>
            </a:r>
            <a:r>
              <a:rPr lang="fi-FI" sz="2400" u="sng" dirty="0" smtClean="0"/>
              <a:t>Turun kaupungin</a:t>
            </a:r>
            <a:r>
              <a:rPr lang="fi-FI" sz="2400" dirty="0" smtClean="0"/>
              <a:t> näkökulma 2/2</a:t>
            </a:r>
            <a:endParaRPr lang="fi-FI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111227"/>
              </p:ext>
            </p:extLst>
          </p:nvPr>
        </p:nvGraphicFramePr>
        <p:xfrm>
          <a:off x="323528" y="1444990"/>
          <a:ext cx="8568952" cy="465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1838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Mahdollisuudet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 smtClean="0"/>
                        <a:t>H</a:t>
                      </a:r>
                      <a:r>
                        <a:rPr lang="fi-FI" sz="1400" b="1" baseline="0" dirty="0" smtClean="0"/>
                        <a:t>aasteet</a:t>
                      </a:r>
                      <a:endParaRPr lang="fi-FI" sz="1400" b="1" dirty="0"/>
                    </a:p>
                  </a:txBody>
                  <a:tcPr/>
                </a:tc>
              </a:tr>
              <a:tr h="435455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Positiivinen diskriminaatio –resurssien kohdentaminen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Syrjäytymisen ehkäisy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Iso monialainen</a:t>
                      </a:r>
                      <a:r>
                        <a:rPr lang="fi-FI" sz="1600" baseline="0" dirty="0" smtClean="0"/>
                        <a:t> ammattiopisto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baseline="0" dirty="0" smtClean="0"/>
                        <a:t>Kuntaliitokset</a:t>
                      </a:r>
                      <a:endParaRPr lang="fi-FI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fi-FI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Palvelujen kohdentaminen</a:t>
                      </a:r>
                      <a:r>
                        <a:rPr lang="fi-FI" sz="1600" baseline="0" dirty="0" smtClean="0"/>
                        <a:t> ja oikea mitoitus</a:t>
                      </a:r>
                      <a:endParaRPr lang="fi-FI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Rakennusinvestoinnit ja rakentamisen laatu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Varhaiskasvatukseen</a:t>
                      </a:r>
                      <a:r>
                        <a:rPr lang="fi-FI" sz="1600" baseline="0" dirty="0" smtClean="0"/>
                        <a:t> soveltuvien tilojen puute</a:t>
                      </a:r>
                      <a:endParaRPr lang="fi-FI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Taloudellisten resurssien riittävyys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i-FI" sz="1600" dirty="0" smtClean="0"/>
                        <a:t>Osaavan/koulutetun</a:t>
                      </a:r>
                      <a:r>
                        <a:rPr lang="fi-FI" sz="1600" baseline="0" dirty="0" smtClean="0"/>
                        <a:t> henkilöstön riittävyys</a:t>
                      </a:r>
                      <a:endParaRPr lang="fi-FI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23528" y="764704"/>
            <a:ext cx="8568952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fi-FI" sz="1400" b="1" dirty="0" smtClean="0">
                <a:solidFill>
                  <a:prstClr val="white"/>
                </a:solidFill>
              </a:rPr>
              <a:t>Mitä </a:t>
            </a:r>
            <a:r>
              <a:rPr lang="fi-FI" sz="1400" b="1" dirty="0">
                <a:solidFill>
                  <a:prstClr val="white"/>
                </a:solidFill>
              </a:rPr>
              <a:t>mahdollisuuksia ja toisaalta haasteita </a:t>
            </a:r>
            <a:r>
              <a:rPr lang="fi-FI" sz="1400" b="1" dirty="0" smtClean="0">
                <a:solidFill>
                  <a:prstClr val="white"/>
                </a:solidFill>
              </a:rPr>
              <a:t>tunnistetuista muutoksista aiheutuu</a:t>
            </a:r>
            <a:r>
              <a:rPr lang="fi-FI" sz="1400" b="1" dirty="0">
                <a:solidFill>
                  <a:prstClr val="white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3193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11.6.2013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Esittäjän nimi</a:t>
            </a:r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840328" cy="796950"/>
          </a:xfrm>
        </p:spPr>
        <p:txBody>
          <a:bodyPr>
            <a:normAutofit/>
          </a:bodyPr>
          <a:lstStyle/>
          <a:p>
            <a:r>
              <a:rPr lang="fi-FI" sz="2400" dirty="0" smtClean="0"/>
              <a:t>Yhteenveto: keskeiset näkökulmat strategiatyöhön (enintään 3+3)</a:t>
            </a:r>
            <a:endParaRPr lang="fi-FI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4213" y="1340768"/>
            <a:ext cx="7775575" cy="44640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1800" i="1" dirty="0" smtClean="0"/>
              <a:t>Jotta varaudumme haasteisiin:</a:t>
            </a:r>
          </a:p>
          <a:p>
            <a:pPr marL="0" indent="0">
              <a:buNone/>
            </a:pPr>
            <a:endParaRPr lang="fi-FI" sz="1800" i="1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fi-FI" sz="1800" dirty="0" smtClean="0"/>
              <a:t> Tarvitsemme laadukkaat ja turvalliset toimintaympäristöt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fi-FI" sz="18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fi-FI" sz="1800" dirty="0" smtClean="0"/>
              <a:t> Vahvistetaan eri toimijoiden yhteistyötä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fi-FI" sz="18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fi-FI" sz="1800" dirty="0" smtClean="0"/>
              <a:t>Kohdennetaan niukkenevat resurssit  vastaamaan haasteisiin </a:t>
            </a:r>
          </a:p>
          <a:p>
            <a:endParaRPr lang="fi-FI" sz="1800" dirty="0" smtClean="0"/>
          </a:p>
          <a:p>
            <a:pPr marL="0" indent="0">
              <a:buNone/>
            </a:pPr>
            <a:r>
              <a:rPr lang="fi-FI" sz="1800" i="1" dirty="0" smtClean="0"/>
              <a:t>Jotta hyödynnämme mahdollisuudet</a:t>
            </a:r>
            <a:r>
              <a:rPr lang="fi-FI" sz="1800" dirty="0" smtClean="0"/>
              <a:t>:</a:t>
            </a:r>
          </a:p>
          <a:p>
            <a:endParaRPr lang="fi-FI" sz="18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fi-FI" sz="1800" dirty="0" smtClean="0"/>
              <a:t>Tarjotaan korkeatasoista kasvatusta ja opetusta joka johtaa aktiivisiksi yhteiskunnan jäseniksi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fi-FI" sz="18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fi-FI" sz="1800" dirty="0" smtClean="0"/>
              <a:t> Arvioidaan ja uudistetaan rohkeasti palveluja mahdollisuudet hyödyntäen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fi-FI" sz="1800" dirty="0" smtClean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fi-FI" sz="1800" dirty="0" smtClean="0"/>
              <a:t> Panostetaan </a:t>
            </a:r>
            <a:r>
              <a:rPr lang="fi-FI" sz="1800" smtClean="0"/>
              <a:t>osaavaan henkilökuntaan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81020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sitysaineistot Turku" ma:contentTypeID="0x010100BABE01DC4AF04CBC98B987127D9FC69A010086713F62288E354CB7CE41AFC757A4B5" ma:contentTypeVersion="134" ma:contentTypeDescription="Luo uusi asiakirja." ma:contentTypeScope="" ma:versionID="51e57f4ce33a565d3cc54ad1eabb27c8">
  <xsd:schema xmlns:xsd="http://www.w3.org/2001/XMLSchema" xmlns:xs="http://www.w3.org/2001/XMLSchema" xmlns:p="http://schemas.microsoft.com/office/2006/metadata/properties" xmlns:ns1="http://schemas.microsoft.com/sharepoint/v3" xmlns:ns2="b03131df-fdca-4f96-b491-cb071e0af91d" targetNamespace="http://schemas.microsoft.com/office/2006/metadata/properties" ma:root="true" ma:fieldsID="de747ebca278338aacd3eefe86879c01" ns1:_="" ns2:_="">
    <xsd:import namespace="http://schemas.microsoft.com/sharepoint/v3"/>
    <xsd:import namespace="b03131df-fdca-4f96-b491-cb071e0af91d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2:Esittäjä"/>
                <xsd:element ref="ns2:Esityspvm"/>
                <xsd:element ref="ns2:Kuvaaja_x002f_tekijä" minOccurs="0"/>
                <xsd:element ref="ns2:_dlc_DocIdUrl" minOccurs="0"/>
                <xsd:element ref="ns2:_dlc_DocIdPersistId" minOccurs="0"/>
                <xsd:element ref="ns1:_dlc_Exempt" minOccurs="0"/>
                <xsd:element ref="ns1:_dlc_ExpireDateSaved" minOccurs="0"/>
                <xsd:element ref="ns1:_dlc_ExpireDate" minOccurs="0"/>
                <xsd:element ref="ns2:h94c21d59b064f78a5c2e322551a3e88" minOccurs="0"/>
                <xsd:element ref="ns2:TaxCatchAll" minOccurs="0"/>
                <xsd:element ref="ns2:TaxCatchAllLabel" minOccurs="0"/>
                <xsd:element ref="ns2:_dlc_DocId" minOccurs="0"/>
                <xsd:element ref="ns2:Kuvaus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0" nillable="true" ma:displayName="Vapauta käytännöstä" ma:hidden="true" ma:internalName="_dlc_Exempt" ma:readOnly="true">
      <xsd:simpleType>
        <xsd:restriction base="dms:Unknown"/>
      </xsd:simpleType>
    </xsd:element>
    <xsd:element name="_dlc_ExpireDateSaved" ma:index="11" nillable="true" ma:displayName="Alkuperäinen vanhenemispäivämäärä" ma:hidden="true" ma:internalName="_dlc_ExpireDateSaved" ma:readOnly="true">
      <xsd:simpleType>
        <xsd:restriction base="dms:DateTime"/>
      </xsd:simpleType>
    </xsd:element>
    <xsd:element name="_dlc_ExpireDate" ma:index="12" nillable="true" ma:displayName="Vanhenemispäivämäärä" ma:hidden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Esittäjä" ma:index="2" ma:displayName="Esittäjä" ma:description="Sukunimi Etunimi" ma:internalName="Esitt_x00e4_j_x00e4_">
      <xsd:simpleType>
        <xsd:restriction base="dms:Text">
          <xsd:maxLength value="255"/>
        </xsd:restriction>
      </xsd:simpleType>
    </xsd:element>
    <xsd:element name="Esityspvm" ma:index="3" ma:displayName="Esityspvm" ma:format="DateOnly" ma:internalName="Esityspvm">
      <xsd:simpleType>
        <xsd:restriction base="dms:DateTime"/>
      </xsd:simpleType>
    </xsd:element>
    <xsd:element name="Kuvaaja_x002f_tekijä" ma:index="4" nillable="true" ma:displayName="Esityksen tekijä" ma:description="Sukunimi Etunimi" ma:internalName="Kuvaaja_x002F_tekij_x00e4_">
      <xsd:simpleType>
        <xsd:restriction base="dms:Text">
          <xsd:maxLength value="255"/>
        </xsd:restriction>
      </xsd:simpleType>
    </xsd:element>
    <xsd:element name="_dlc_DocIdUrl" ma:index="7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94c21d59b064f78a5c2e322551a3e88" ma:index="16" ma:taxonomy="true" ma:internalName="h94c21d59b064f78a5c2e322551a3e88" ma:taxonomyFieldName="_Esitysaineistojen_x0020_tyyppi" ma:displayName="Esitysaineistojen tyyppi" ma:default="4;#Diaesitys|29bf125c-3304-4b20-a038-e327a30ca536" ma:fieldId="{194c21d5-9b06-4f78-a5c2-e322551a3e88}" ma:sspId="6948e327-c22f-45f3-ba73-76ec8822dedd" ma:termSetId="00285b88-a0b1-4370-9403-3097d0814a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2463b85d-2072-414b-8629-83c340b48517}" ma:internalName="TaxCatchAll" ma:showField="CatchAllData" ma:web="bea15e65-8c78-441e-8ae4-ac197ad4c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8" nillable="true" ma:displayName="Taxonomy Catch All Column1" ma:hidden="true" ma:list="{2463b85d-2072-414b-8629-83c340b48517}" ma:internalName="TaxCatchAllLabel" ma:readOnly="true" ma:showField="CatchAllDataLabel" ma:web="bea15e65-8c78-441e-8ae4-ac197ad4c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2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Kuvaus_x0020_" ma:index="23" nillable="true" ma:displayName="Kuvaus " ma:internalName="Kuvaus_x0020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Kuvaaja_x002f_tekijä xmlns="b03131df-fdca-4f96-b491-cb071e0af91d">Helva Mika ja Kulmala Vesa</Kuvaaja_x002f_tekijä>
    <h94c21d59b064f78a5c2e322551a3e88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29bf125c-3304-4b20-a038-e327a30ca536</TermId>
        </TermInfo>
      </Terms>
    </h94c21d59b064f78a5c2e322551a3e88>
    <Esityspvm xmlns="b03131df-fdca-4f96-b491-cb071e0af91d">2013-06-04T21:00:00+00:00</Esityspvm>
    <_Julkisuus_ xmlns="b03131df-fdca-4f96-b491-cb071e0af91d">Julkinen</_Julkisuus_>
    <Esittäjä xmlns="b03131df-fdca-4f96-b491-cb071e0af91d">Jalonen Timo</Esittäjä>
    <Kuvaus_x0020_ xmlns="b03131df-fdca-4f96-b491-cb071e0af91d">Lautakuntaan 5.6.2013, Liite Kaupunkistrategian laadintaan</Kuvaus_x0020_>
    <TaxCatchAll xmlns="b03131df-fdca-4f96-b491-cb071e0af91d">
      <Value>4</Value>
      <Value>3</Value>
      <Value>2</Value>
      <Value>1</Value>
    </TaxCatchAll>
  </documentManagement>
</p:properti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6948e327-c22f-45f3-ba73-76ec8822dedd" ContentTypeId="0x010100BABE01DC4AF04CBC98B987127D9FC69A01" PreviousValue="false"/>
</file>

<file path=customXml/itemProps1.xml><?xml version="1.0" encoding="utf-8"?>
<ds:datastoreItem xmlns:ds="http://schemas.openxmlformats.org/officeDocument/2006/customXml" ds:itemID="{50FC81D4-9691-4465-AA31-E80BF101AB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03131df-fdca-4f96-b491-cb071e0af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B4C2EB-AFC7-4F77-A295-0E22D55CAE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0DCFCE-29A7-4143-8958-0DBC6FC628F4}">
  <ds:schemaRefs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b03131df-fdca-4f96-b491-cb071e0af91d"/>
    <ds:schemaRef ds:uri="http://schemas.microsoft.com/sharepoint/v3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A416B6F1-02A1-48C5-82B6-7C09DCDBB762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293A2562-EA50-4FE2-875E-069D6D4F6DBB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1889</TotalTime>
  <Words>441</Words>
  <Application>Microsoft Office PowerPoint</Application>
  <PresentationFormat>Näytössä katseltava diaesitys (4:3)</PresentationFormat>
  <Paragraphs>128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Esitysmalli Suomi</vt:lpstr>
      <vt:lpstr>Kaupunkistrategian laadinta </vt:lpstr>
      <vt:lpstr>Tehtävänanto toimialoille 9.4.2013</vt:lpstr>
      <vt:lpstr>Strategian viitekehys</vt:lpstr>
      <vt:lpstr>Työstettäväksi: ulkoinen toimintaympäristö 1/2</vt:lpstr>
      <vt:lpstr>Työstettäväksi: ulkoinen toimintaympäristö 2/2</vt:lpstr>
      <vt:lpstr>Työstettäväksi: Turun kaupungin näkökulma 1/2</vt:lpstr>
      <vt:lpstr>Työstettäväksi: Turun kaupungin näkökulma 2/2</vt:lpstr>
      <vt:lpstr>Yhteenveto: keskeiset näkökulmat strategiatyöhön (enintään 3+3)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otsikko</dc:title>
  <dc:creator>Heikkinen Tuomas</dc:creator>
  <cp:lastModifiedBy>Skyttä Pirjo</cp:lastModifiedBy>
  <cp:revision>230</cp:revision>
  <cp:lastPrinted>2012-01-23T13:05:33Z</cp:lastPrinted>
  <dcterms:created xsi:type="dcterms:W3CDTF">2012-06-08T12:33:35Z</dcterms:created>
  <dcterms:modified xsi:type="dcterms:W3CDTF">2013-06-11T09:49:26Z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0x010100BABE01DC4AF04CBC98B987127D9FC69A010086713F62288E354CB7CE41AFC757A4B5</vt:lpwstr>
  </property>
  <property fmtid="{D5CDD505-2E9C-101B-9397-08002B2CF9AE}" pid="3" name="j08d1eaf84c644719eb3d45d656088a2">
    <vt:lpwstr>Videokuva|82098cdd-6e57-4a24-8887-90ce7bab4a54</vt:lpwstr>
  </property>
  <property fmtid="{D5CDD505-2E9C-101B-9397-08002B2CF9AE}" pid="4" name="ec87dd8dbe3f4b87b196639a53969ad4">
    <vt:lpwstr>Suomi|ddab1725-3888-478f-9c8c-3eeceecd16e9</vt:lpwstr>
  </property>
  <property fmtid="{D5CDD505-2E9C-101B-9397-08002B2CF9AE}" pid="5" name="bcb735522fc34cde8200f6a746f2dda6">
    <vt:lpwstr>Äänitiedosto|2ce7008b-f285-403a-bd25-9c3fffad5372</vt:lpwstr>
  </property>
  <property fmtid="{D5CDD505-2E9C-101B-9397-08002B2CF9AE}" pid="6" name="_Kieli">
    <vt:lpwstr>1;#Suomi|ddab1725-3888-478f-9c8c-3eeceecd16e9</vt:lpwstr>
  </property>
  <property fmtid="{D5CDD505-2E9C-101B-9397-08002B2CF9AE}" pid="7" name="_Esitysaineistojen tyyppi">
    <vt:lpwstr>4;#Diaesitys|29bf125c-3304-4b20-a038-e327a30ca536</vt:lpwstr>
  </property>
  <property fmtid="{D5CDD505-2E9C-101B-9397-08002B2CF9AE}" pid="8" name="Videotiedoston_x0020_tyyppi">
    <vt:lpwstr>2;#Videokuva|82098cdd-6e57-4a24-8887-90ce7bab4a54</vt:lpwstr>
  </property>
  <property fmtid="{D5CDD505-2E9C-101B-9397-08002B2CF9AE}" pid="9" name="__x00c4__x00e4_nitiedoston_x0020_tyyppi">
    <vt:lpwstr>3;#Äänitiedosto|2ce7008b-f285-403a-bd25-9c3fffad5372</vt:lpwstr>
  </property>
  <property fmtid="{D5CDD505-2E9C-101B-9397-08002B2CF9AE}" pid="10" name="_Äänitiedoston tyyppi">
    <vt:lpwstr>3;#Äänitiedosto|2ce7008b-f285-403a-bd25-9c3fffad5372</vt:lpwstr>
  </property>
  <property fmtid="{D5CDD505-2E9C-101B-9397-08002B2CF9AE}" pid="11" name="Videotiedoston tyyppi">
    <vt:lpwstr>2;#Videokuva|82098cdd-6e57-4a24-8887-90ce7bab4a54</vt:lpwstr>
  </property>
</Properties>
</file>