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4"/>
  </p:notesMasterIdLst>
  <p:handoutMasterIdLst>
    <p:handoutMasterId r:id="rId15"/>
  </p:handoutMasterIdLst>
  <p:sldIdLst>
    <p:sldId id="267" r:id="rId2"/>
    <p:sldId id="273" r:id="rId3"/>
    <p:sldId id="277" r:id="rId4"/>
    <p:sldId id="279" r:id="rId5"/>
    <p:sldId id="274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797675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3.4.2013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3.4.2013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2060848"/>
            <a:ext cx="7704424" cy="504056"/>
          </a:xfrm>
        </p:spPr>
        <p:txBody>
          <a:bodyPr/>
          <a:lstStyle/>
          <a:p>
            <a:r>
              <a:rPr lang="fi-FI" dirty="0" smtClean="0"/>
              <a:t>Kuukausiraportti 2013-02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683568" y="1396033"/>
            <a:ext cx="7704424" cy="50405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Sivistystoimiala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38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10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692696"/>
            <a:ext cx="8280920" cy="792087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dirty="0" smtClean="0"/>
              <a:t>Sivistystoimiala</a:t>
            </a:r>
          </a:p>
          <a:p>
            <a:endParaRPr lang="fi-FI" sz="2800" dirty="0" smtClean="0"/>
          </a:p>
          <a:p>
            <a:r>
              <a:rPr lang="fi-FI" sz="2800" dirty="0"/>
              <a:t>Työvoiman käytön mittarit 2013 - </a:t>
            </a:r>
            <a:r>
              <a:rPr lang="fi-FI" sz="2800" dirty="0" smtClean="0"/>
              <a:t>02</a:t>
            </a:r>
            <a:endParaRPr lang="fi-FI" sz="2800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799"/>
            <a:ext cx="5184576" cy="4164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280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11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692696"/>
            <a:ext cx="8280920" cy="792087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dirty="0" smtClean="0"/>
              <a:t>Sivistystoimiala</a:t>
            </a:r>
          </a:p>
          <a:p>
            <a:endParaRPr lang="fi-FI" sz="2800" dirty="0" smtClean="0"/>
          </a:p>
          <a:p>
            <a:r>
              <a:rPr lang="fi-FI" sz="2800" dirty="0"/>
              <a:t>Työvoiman käytön mittarit 2013 - </a:t>
            </a:r>
            <a:r>
              <a:rPr lang="fi-FI" sz="2800" dirty="0" smtClean="0"/>
              <a:t>02</a:t>
            </a:r>
            <a:endParaRPr lang="fi-FI" sz="2800" dirty="0">
              <a:solidFill>
                <a:srgbClr val="FF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5256584" cy="423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05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12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692696"/>
            <a:ext cx="8280920" cy="792087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dirty="0" smtClean="0"/>
              <a:t>Sivistystoimiala</a:t>
            </a:r>
          </a:p>
          <a:p>
            <a:endParaRPr lang="fi-FI" sz="2800" dirty="0" smtClean="0"/>
          </a:p>
          <a:p>
            <a:r>
              <a:rPr lang="fi-FI" sz="2800" dirty="0"/>
              <a:t>Työvoiman käytön mittarit 2013 - </a:t>
            </a:r>
            <a:r>
              <a:rPr lang="fi-FI" sz="2800" dirty="0" smtClean="0"/>
              <a:t>02</a:t>
            </a:r>
            <a:endParaRPr lang="fi-FI" sz="2800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256584" cy="421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32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408" y="975866"/>
            <a:ext cx="7776000" cy="796950"/>
          </a:xfrm>
        </p:spPr>
        <p:txBody>
          <a:bodyPr>
            <a:noAutofit/>
          </a:bodyPr>
          <a:lstStyle/>
          <a:p>
            <a:r>
              <a:rPr lang="fi-FI" sz="1800" dirty="0" smtClean="0"/>
              <a:t>Talousarvion seurantaraportti 2013 – 02</a:t>
            </a:r>
            <a:endParaRPr lang="fi-FI" sz="1800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467544" y="898997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Kasvatus- ja opetuslautakunta</a:t>
            </a:r>
            <a:endParaRPr lang="fi-FI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33" y="2276872"/>
            <a:ext cx="76485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36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12" name="Sisällön paikkamerkki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lvl="1"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</a:pPr>
            <a:r>
              <a:rPr lang="fi-FI" sz="1600" b="1" dirty="0" smtClean="0">
                <a:solidFill>
                  <a:srgbClr val="00468B"/>
                </a:solidFill>
              </a:rPr>
              <a:t>Edellisen vuoden vertailua tulosalueittain on vaikea tehdä johtuen ruotsinkielisen tulosalueen muodostamisesta ja toimintojen siirtämisestä ko. tulosalueelle</a:t>
            </a:r>
            <a:endParaRPr lang="fi-FI" sz="1600" b="1" dirty="0">
              <a:solidFill>
                <a:srgbClr val="00468B"/>
              </a:solidFill>
            </a:endParaRPr>
          </a:p>
          <a:p>
            <a:pPr marL="285750" lvl="1"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</a:pPr>
            <a:r>
              <a:rPr lang="fi-FI" sz="1600" b="1" dirty="0" smtClean="0">
                <a:solidFill>
                  <a:srgbClr val="00468B"/>
                </a:solidFill>
              </a:rPr>
              <a:t>Varhaiskasvatuksen hoitopaikkatarpeiden lisääntymisen aiheuttamat kustannukset ovat omassa toiminnassa noin 750.000 € ja palvelusetelituotannossa noin 2.190.000 €, nämä summat eivät sisälly vuoden 2013 talousarvioon</a:t>
            </a:r>
          </a:p>
          <a:p>
            <a:pPr marL="285750" lvl="1"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</a:pPr>
            <a:r>
              <a:rPr lang="fi-FI" sz="1600" b="1" dirty="0" smtClean="0">
                <a:solidFill>
                  <a:srgbClr val="00468B"/>
                </a:solidFill>
              </a:rPr>
              <a:t>Perusopetuksessa vuoden 2012 sopeuttamistoimet ovat edelleen voimassa, mutta niiden toteuttamisessa on huomioitava saatu rahoitus ryhmäkokojen pienentämisestä ja edellytys, ettei ryhmäkokoja kasvateta edelliseen vuoteen verrattuna</a:t>
            </a:r>
          </a:p>
          <a:p>
            <a:pPr marL="285750" lvl="1"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</a:pPr>
            <a:r>
              <a:rPr lang="fi-FI" sz="1600" b="1" dirty="0" smtClean="0">
                <a:solidFill>
                  <a:srgbClr val="00468B"/>
                </a:solidFill>
              </a:rPr>
              <a:t>Ammatillisen koulutuksen oppisopimuskoulutukseen saadut </a:t>
            </a:r>
            <a:r>
              <a:rPr lang="fi-FI" sz="1600" b="1" dirty="0" err="1" smtClean="0">
                <a:solidFill>
                  <a:srgbClr val="00468B"/>
                </a:solidFill>
              </a:rPr>
              <a:t>OKM:n</a:t>
            </a:r>
            <a:r>
              <a:rPr lang="fi-FI" sz="1600" b="1" dirty="0" smtClean="0">
                <a:solidFill>
                  <a:srgbClr val="00468B"/>
                </a:solidFill>
              </a:rPr>
              <a:t> päätökset lisäpaikoista ja nykyisenkin tason ennakoitua suurempi laajuus aiheuttavat vuoden 2013 talousarvioon nähden n. 1.500.000 € vajeen</a:t>
            </a:r>
            <a:endParaRPr lang="fi-FI" sz="1600" b="1" dirty="0">
              <a:solidFill>
                <a:srgbClr val="00468B"/>
              </a:solidFill>
            </a:endParaRPr>
          </a:p>
          <a:p>
            <a:endParaRPr lang="fi-FI" dirty="0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2" y="684189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Toimiala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0444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sp>
        <p:nvSpPr>
          <p:cNvPr id="12" name="Sisällön paikkamerkki 11"/>
          <p:cNvSpPr>
            <a:spLocks noGrp="1"/>
          </p:cNvSpPr>
          <p:nvPr>
            <p:ph sz="quarter" idx="13"/>
          </p:nvPr>
        </p:nvSpPr>
        <p:spPr>
          <a:xfrm>
            <a:off x="684213" y="1121099"/>
            <a:ext cx="8136259" cy="5188221"/>
          </a:xfrm>
        </p:spPr>
        <p:txBody>
          <a:bodyPr>
            <a:normAutofit/>
          </a:bodyPr>
          <a:lstStyle/>
          <a:p>
            <a:r>
              <a:rPr lang="fi-FI" b="1" dirty="0">
                <a:solidFill>
                  <a:srgbClr val="00468B"/>
                </a:solidFill>
              </a:rPr>
              <a:t>Muutokset </a:t>
            </a:r>
            <a:r>
              <a:rPr lang="fi-FI" b="1" dirty="0" smtClean="0">
                <a:solidFill>
                  <a:srgbClr val="00468B"/>
                </a:solidFill>
              </a:rPr>
              <a:t>talousarvioon</a:t>
            </a:r>
            <a:endParaRPr lang="fi-FI" sz="1600" b="1" dirty="0" smtClean="0">
              <a:solidFill>
                <a:srgbClr val="00468B"/>
              </a:solidFill>
            </a:endParaRPr>
          </a:p>
          <a:p>
            <a:pPr lvl="1"/>
            <a:r>
              <a:rPr lang="fi-FI" sz="1600" b="1" dirty="0" smtClean="0">
                <a:solidFill>
                  <a:srgbClr val="00468B"/>
                </a:solidFill>
              </a:rPr>
              <a:t>Ruotsinkielisen tulosalueen määrärahasiirrot ovat vielä osin kesken, lautakunta hyväksynee ehdotetut siirrot 27.3.</a:t>
            </a:r>
          </a:p>
          <a:p>
            <a:pPr lvl="1"/>
            <a:r>
              <a:rPr lang="fi-FI" sz="1600" b="1" dirty="0" smtClean="0">
                <a:solidFill>
                  <a:srgbClr val="00468B"/>
                </a:solidFill>
              </a:rPr>
              <a:t>Perusopetuksen tulosalueelle päätökset Opetus- ja kulttuuriministeriön erityisavustuksista:</a:t>
            </a:r>
          </a:p>
          <a:p>
            <a:pPr lvl="2"/>
            <a:r>
              <a:rPr lang="fi-FI" sz="1600" b="1" dirty="0">
                <a:solidFill>
                  <a:srgbClr val="00468B"/>
                </a:solidFill>
              </a:rPr>
              <a:t>r</a:t>
            </a:r>
            <a:r>
              <a:rPr lang="fi-FI" sz="1600" b="1" dirty="0" smtClean="0">
                <a:solidFill>
                  <a:srgbClr val="00468B"/>
                </a:solidFill>
              </a:rPr>
              <a:t>yhmäkokojen pienentämiseksi lukuvuodelle 2013 – 2014, yhteensä 2.491.100 €, vuodelle 2013 tästä kohdistuu 1.037.958 €</a:t>
            </a:r>
          </a:p>
          <a:p>
            <a:pPr lvl="2"/>
            <a:r>
              <a:rPr lang="fi-FI" sz="1600" b="1" dirty="0">
                <a:solidFill>
                  <a:srgbClr val="00468B"/>
                </a:solidFill>
              </a:rPr>
              <a:t>k</a:t>
            </a:r>
            <a:r>
              <a:rPr lang="fi-FI" sz="1600" b="1" dirty="0" smtClean="0">
                <a:solidFill>
                  <a:srgbClr val="00468B"/>
                </a:solidFill>
              </a:rPr>
              <a:t>oulutuksellista tasa-arvoa edistäviin toimenpiteisiin lukuvuodelle 2013 – 2014, yhteensä 2.237.182 €, vuodelle 2013 tästä kohdistuu 1.119.197 €</a:t>
            </a:r>
          </a:p>
          <a:p>
            <a:pPr lvl="1"/>
            <a:r>
              <a:rPr lang="fi-FI" sz="1600" b="1" dirty="0" smtClean="0">
                <a:solidFill>
                  <a:srgbClr val="00468B"/>
                </a:solidFill>
              </a:rPr>
              <a:t>Ammatillisen koulutuksen ja aikuiskoulutuksen tulosalueille Opetus- ja kulttuuriministeriön päätökset:</a:t>
            </a:r>
          </a:p>
          <a:p>
            <a:pPr lvl="2"/>
            <a:r>
              <a:rPr lang="fi-FI" sz="1600" b="1" dirty="0" smtClean="0">
                <a:solidFill>
                  <a:srgbClr val="00468B"/>
                </a:solidFill>
              </a:rPr>
              <a:t>Nuorten aikuisten osaamisohjelman lisämääräraha, 60 opiskelija-työvuotta oppilaitosmuotoisena koulutuksena, valtionosuus 491.978 € ja oppisopimuskoulutuksena 85 paikkaa, valtionosuus 270.307 €</a:t>
            </a:r>
          </a:p>
          <a:p>
            <a:pPr lvl="2"/>
            <a:r>
              <a:rPr lang="fi-FI" sz="1600" b="1" dirty="0" smtClean="0">
                <a:solidFill>
                  <a:srgbClr val="00468B"/>
                </a:solidFill>
              </a:rPr>
              <a:t>Oppisopimukseen myönnetyt 34 lisäpaikkaa, valtionosuus 111.025 €</a:t>
            </a:r>
          </a:p>
          <a:p>
            <a:pPr lvl="2"/>
            <a:r>
              <a:rPr lang="fi-FI" sz="1600" b="1" dirty="0" smtClean="0">
                <a:solidFill>
                  <a:srgbClr val="00468B"/>
                </a:solidFill>
              </a:rPr>
              <a:t>Perusopetuksen päättäneiden oppisopimuksena toteutettava ammatillinen koulutus, 45 perustutkintopaikkaa, valtionosuus 316.390 €, korotettu koulutuskorvaus 180.000 €  </a:t>
            </a:r>
          </a:p>
          <a:p>
            <a:pPr marL="457200" lvl="1" indent="0">
              <a:buNone/>
            </a:pPr>
            <a:endParaRPr lang="fi-FI" sz="1600" b="1" dirty="0">
              <a:solidFill>
                <a:srgbClr val="00468B"/>
              </a:solidFill>
            </a:endParaRPr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2" y="684189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Toimiala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4189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692696"/>
            <a:ext cx="8280920" cy="792087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dirty="0" smtClean="0"/>
              <a:t>Sivistystoimiala</a:t>
            </a:r>
          </a:p>
          <a:p>
            <a:endParaRPr lang="fi-FI" sz="2800" dirty="0" smtClean="0"/>
          </a:p>
          <a:p>
            <a:r>
              <a:rPr lang="fi-FI" sz="2800" dirty="0"/>
              <a:t>Työvoiman käytön mittarit 2013 - </a:t>
            </a:r>
            <a:r>
              <a:rPr lang="fi-FI" sz="2800" dirty="0" smtClean="0"/>
              <a:t>02 </a:t>
            </a:r>
            <a:r>
              <a:rPr lang="fi-FI" sz="2800" dirty="0"/>
              <a:t>(toimialan </a:t>
            </a:r>
            <a:r>
              <a:rPr lang="fi-FI" sz="2800" dirty="0" smtClean="0"/>
              <a:t>tulosalueet/palvelualueet/laitos </a:t>
            </a:r>
            <a:r>
              <a:rPr lang="fi-FI" sz="2800" dirty="0"/>
              <a:t>yhteensä)</a:t>
            </a:r>
            <a:endParaRPr lang="fi-FI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3"/>
            <a:ext cx="7344816" cy="421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5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692696"/>
            <a:ext cx="8280920" cy="792087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dirty="0" smtClean="0"/>
              <a:t>Sivistystoimiala</a:t>
            </a:r>
          </a:p>
          <a:p>
            <a:endParaRPr lang="fi-FI" sz="2800" dirty="0" smtClean="0"/>
          </a:p>
          <a:p>
            <a:r>
              <a:rPr lang="fi-FI" sz="2800" dirty="0"/>
              <a:t>Työvoiman käytön mittarit 2013 - </a:t>
            </a:r>
            <a:r>
              <a:rPr lang="fi-FI" sz="2800" dirty="0" smtClean="0"/>
              <a:t>02 </a:t>
            </a:r>
            <a:endParaRPr lang="fi-FI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5733256" cy="461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72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692696"/>
            <a:ext cx="8280920" cy="792087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dirty="0" smtClean="0"/>
              <a:t>Sivistystoimiala</a:t>
            </a:r>
          </a:p>
          <a:p>
            <a:endParaRPr lang="fi-FI" sz="2800" dirty="0" smtClean="0"/>
          </a:p>
          <a:p>
            <a:r>
              <a:rPr lang="fi-FI" sz="2800" dirty="0"/>
              <a:t>Työvoiman käytön mittarit 2013 - </a:t>
            </a:r>
            <a:r>
              <a:rPr lang="fi-FI" sz="2800" dirty="0" smtClean="0"/>
              <a:t>02 </a:t>
            </a:r>
            <a:endParaRPr lang="fi-FI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799"/>
            <a:ext cx="5616624" cy="452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4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692696"/>
            <a:ext cx="8280920" cy="792087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dirty="0" smtClean="0"/>
              <a:t>Sivistystoimiala</a:t>
            </a:r>
          </a:p>
          <a:p>
            <a:endParaRPr lang="fi-FI" sz="2800" dirty="0" smtClean="0"/>
          </a:p>
          <a:p>
            <a:r>
              <a:rPr lang="fi-FI" sz="2800" dirty="0"/>
              <a:t>Työvoiman käytön mittarit 2013 - </a:t>
            </a:r>
            <a:r>
              <a:rPr lang="fi-FI" sz="2800" dirty="0" smtClean="0"/>
              <a:t>02 </a:t>
            </a:r>
            <a:endParaRPr lang="fi-FI" sz="28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5814789" cy="467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31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3.4.2013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9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692696"/>
            <a:ext cx="8280920" cy="792087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dirty="0" smtClean="0"/>
              <a:t>Sivistystoimiala</a:t>
            </a:r>
          </a:p>
          <a:p>
            <a:endParaRPr lang="fi-FI" sz="2800" dirty="0" smtClean="0"/>
          </a:p>
          <a:p>
            <a:r>
              <a:rPr lang="fi-FI" sz="2800" dirty="0"/>
              <a:t>Työvoiman käytön mittarit 2013 - </a:t>
            </a:r>
            <a:r>
              <a:rPr lang="fi-FI" sz="2800" dirty="0" smtClean="0"/>
              <a:t>02</a:t>
            </a:r>
            <a:endParaRPr lang="fi-FI" sz="28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5400600" cy="433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95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Words>305</Words>
  <Application>Microsoft Office PowerPoint</Application>
  <PresentationFormat>Näytössä katseltava diaesitys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tku_ppt-pohja_25012012</vt:lpstr>
      <vt:lpstr>Kuukausiraportti 2013-02</vt:lpstr>
      <vt:lpstr>Talousarvion seurantaraportti 2013 – 02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Laiho Jukka</dc:creator>
  <cp:lastModifiedBy>Lehmusto Hanna</cp:lastModifiedBy>
  <cp:revision>124</cp:revision>
  <cp:lastPrinted>2013-03-27T13:51:22Z</cp:lastPrinted>
  <dcterms:created xsi:type="dcterms:W3CDTF">2012-01-04T10:39:25Z</dcterms:created>
  <dcterms:modified xsi:type="dcterms:W3CDTF">2013-04-03T12:31:30Z</dcterms:modified>
</cp:coreProperties>
</file>