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72" r:id="rId17"/>
    <p:sldId id="273" r:id="rId18"/>
    <p:sldId id="288" r:id="rId19"/>
    <p:sldId id="270" r:id="rId20"/>
    <p:sldId id="264" r:id="rId21"/>
    <p:sldId id="265" r:id="rId22"/>
    <p:sldId id="268" r:id="rId23"/>
    <p:sldId id="267" r:id="rId24"/>
    <p:sldId id="266" r:id="rId25"/>
    <p:sldId id="261" r:id="rId26"/>
    <p:sldId id="271" r:id="rId2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5" autoAdjust="0"/>
  </p:normalViewPr>
  <p:slideViewPr>
    <p:cSldViewPr>
      <p:cViewPr>
        <p:scale>
          <a:sx n="71" d="100"/>
          <a:sy n="71" d="100"/>
        </p:scale>
        <p:origin x="-756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pPr/>
              <a:t>10.12.2012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pPr/>
              <a:t>10.12.2012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1D4012-C01B-2E44-9A3D-1C8BBE6C223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59408"/>
            <a:ext cx="4248471" cy="4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/>
          <a:lstStyle/>
          <a:p>
            <a:r>
              <a:rPr lang="fi-FI" dirty="0" smtClean="0"/>
              <a:t>Peruskoulujen, lukioiden ja Ammatti-instituutin palveluverkon uudistaminen 2013-2020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04ED2EF-5F81-BF4E-B183-FC9EBAF08F64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13BD74-EA17-574A-98E7-0901538991B3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Sepänkadun lukiokeskus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Sepänkadun lukiokeskus sisältää</a:t>
            </a:r>
          </a:p>
          <a:p>
            <a:pPr lvl="1"/>
            <a:r>
              <a:rPr lang="fi-FI" sz="2200" dirty="0" smtClean="0"/>
              <a:t>Turun Suomalaisen Yhteiskoulun lukio (n. 700 op)</a:t>
            </a:r>
          </a:p>
          <a:p>
            <a:pPr lvl="1"/>
            <a:r>
              <a:rPr lang="fi-FI" sz="2200" dirty="0" smtClean="0"/>
              <a:t>Turun Lyseon lukio (n. 350 op)</a:t>
            </a:r>
          </a:p>
          <a:p>
            <a:pPr lvl="1"/>
            <a:r>
              <a:rPr lang="fi-FI" sz="2200" dirty="0" smtClean="0"/>
              <a:t>Turun Iltalukio (n. 850 op)</a:t>
            </a:r>
          </a:p>
          <a:p>
            <a:pPr lvl="1"/>
            <a:r>
              <a:rPr lang="fi-FI" sz="2200" dirty="0" smtClean="0"/>
              <a:t>Nykyisissä tiloissaan toimiva Luostarivuoren lukio voi hyödyntää lukiokeskuksen tiloja ja toimintoja</a:t>
            </a:r>
          </a:p>
          <a:p>
            <a:pPr lvl="1"/>
            <a:r>
              <a:rPr lang="fi-FI" sz="2200" dirty="0" smtClean="0"/>
              <a:t>Kasvatus- ja opetusvirasto Käsityöläiskadulta ja Kellonsoittajankadulta</a:t>
            </a:r>
          </a:p>
          <a:p>
            <a:pPr lvl="1"/>
            <a:r>
              <a:rPr lang="fi-FI" sz="2200" dirty="0" err="1" smtClean="0"/>
              <a:t>TOP-keskus</a:t>
            </a:r>
            <a:r>
              <a:rPr lang="fi-FI" sz="2200" dirty="0" smtClean="0"/>
              <a:t> Lemminkäisenkadun </a:t>
            </a:r>
            <a:r>
              <a:rPr lang="fi-FI" sz="2200" dirty="0" err="1" smtClean="0"/>
              <a:t>Triviumista</a:t>
            </a:r>
            <a:endParaRPr lang="fi-FI" sz="2200" dirty="0" smtClean="0"/>
          </a:p>
          <a:p>
            <a:pPr lvl="1"/>
            <a:r>
              <a:rPr lang="fi-FI" sz="2200" dirty="0" smtClean="0"/>
              <a:t>Osaan tiloista muuta kaupungin omaa toimintaa (n. 2000 m2)</a:t>
            </a: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 vaikutukset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Voidaan luopua </a:t>
            </a:r>
          </a:p>
          <a:p>
            <a:pPr lvl="1"/>
            <a:r>
              <a:rPr lang="fi-FI" sz="2200" dirty="0" smtClean="0"/>
              <a:t>Huonokuntoisista ja korjaustarpeessa olevista Nunnavuoren ja Kupittaan koulukiinteistöistä</a:t>
            </a:r>
          </a:p>
          <a:p>
            <a:pPr lvl="1"/>
            <a:r>
              <a:rPr lang="fi-FI" sz="2200" dirty="0" smtClean="0"/>
              <a:t>Ulkoa vuoratusta huonokuntoisesta </a:t>
            </a:r>
            <a:r>
              <a:rPr lang="fi-FI" sz="2200" dirty="0" err="1" smtClean="0"/>
              <a:t>TSYK:in</a:t>
            </a:r>
            <a:r>
              <a:rPr lang="fi-FI" sz="2200" dirty="0" smtClean="0"/>
              <a:t> kiinteistöstä </a:t>
            </a: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Lukioverkko 2010-luvun lopulla mikäli Kampus-hanke toteutuu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Kerttulin</a:t>
            </a:r>
            <a:r>
              <a:rPr lang="fi-FI" sz="2400" dirty="0" smtClean="0"/>
              <a:t> lukio (n. 550 op)</a:t>
            </a:r>
          </a:p>
          <a:p>
            <a:r>
              <a:rPr lang="fi-FI" sz="2400" dirty="0" smtClean="0"/>
              <a:t>Sepänkadun lukiokeskus</a:t>
            </a:r>
          </a:p>
          <a:p>
            <a:pPr lvl="1"/>
            <a:r>
              <a:rPr lang="fi-FI" sz="2200" dirty="0" smtClean="0"/>
              <a:t>Turun Suomalaisen Yhteiskoulun lukio (n. 700 op)</a:t>
            </a:r>
          </a:p>
          <a:p>
            <a:pPr lvl="1"/>
            <a:r>
              <a:rPr lang="fi-FI" sz="2200" dirty="0" smtClean="0"/>
              <a:t>Turun Lyseon lukio (n. 350 op)</a:t>
            </a:r>
          </a:p>
          <a:p>
            <a:pPr lvl="1"/>
            <a:r>
              <a:rPr lang="fi-FI" sz="2200" dirty="0" smtClean="0"/>
              <a:t>Turun Iltalukio (n. 850 op)</a:t>
            </a:r>
          </a:p>
          <a:p>
            <a:r>
              <a:rPr lang="fi-FI" sz="2400" dirty="0" smtClean="0"/>
              <a:t>Luostarivuoren lukio (n. 350 op)</a:t>
            </a:r>
          </a:p>
          <a:p>
            <a:r>
              <a:rPr lang="fi-FI" sz="2400" dirty="0" smtClean="0"/>
              <a:t>Puolalanmäen lukio (n. 500 op)</a:t>
            </a:r>
          </a:p>
          <a:p>
            <a:r>
              <a:rPr lang="fi-FI" sz="2400" dirty="0" smtClean="0"/>
              <a:t>Turun Klassillinen lukio (n. 650 op)</a:t>
            </a:r>
          </a:p>
          <a:p>
            <a:r>
              <a:rPr lang="fi-FI" sz="2400" dirty="0" err="1" smtClean="0"/>
              <a:t>Katedralskolan</a:t>
            </a:r>
            <a:r>
              <a:rPr lang="fi-FI" sz="2400" dirty="0" smtClean="0"/>
              <a:t> i Åbo (n. 290 op)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Ammatillisen koulutuksen verkon kehittäminen 2010-luvulla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400" dirty="0" smtClean="0"/>
              <a:t>Turun ammatti-instituutin toimipisteet</a:t>
            </a:r>
          </a:p>
          <a:p>
            <a:pPr lvl="1"/>
            <a:r>
              <a:rPr lang="fi-FI" sz="2200" dirty="0" err="1" smtClean="0"/>
              <a:t>Amiraalistonkatu</a:t>
            </a:r>
            <a:r>
              <a:rPr lang="fi-FI" sz="2200" dirty="0" smtClean="0"/>
              <a:t> 6-10 (104 op)</a:t>
            </a:r>
          </a:p>
          <a:p>
            <a:pPr lvl="1"/>
            <a:r>
              <a:rPr lang="fi-FI" sz="2200" dirty="0" err="1" smtClean="0"/>
              <a:t>Aninkaistenkatu</a:t>
            </a:r>
            <a:r>
              <a:rPr lang="fi-FI" sz="2200" dirty="0" smtClean="0"/>
              <a:t> 7 (620 op)</a:t>
            </a:r>
          </a:p>
          <a:p>
            <a:pPr lvl="1"/>
            <a:r>
              <a:rPr lang="fi-FI" sz="2200" dirty="0" smtClean="0"/>
              <a:t>Hamppukatu 2 Peltola (822 op)</a:t>
            </a:r>
          </a:p>
          <a:p>
            <a:pPr lvl="1"/>
            <a:r>
              <a:rPr lang="fi-FI" sz="2200" dirty="0" smtClean="0"/>
              <a:t>Kellonsoittajankatu 9-11 (694 op)</a:t>
            </a:r>
          </a:p>
          <a:p>
            <a:pPr lvl="1"/>
            <a:r>
              <a:rPr lang="fi-FI" sz="2200" dirty="0" smtClean="0"/>
              <a:t>Kukkulakuja 3 Juhannuskukkula (595 op)</a:t>
            </a:r>
          </a:p>
          <a:p>
            <a:pPr lvl="1"/>
            <a:r>
              <a:rPr lang="fi-FI" sz="2200" dirty="0" smtClean="0"/>
              <a:t>Lemminkäisenkatu 18 (616 op)</a:t>
            </a:r>
          </a:p>
          <a:p>
            <a:pPr lvl="1"/>
            <a:r>
              <a:rPr lang="fi-FI" sz="2200" dirty="0" smtClean="0"/>
              <a:t>Tommilankatu 24 (112 op)</a:t>
            </a:r>
          </a:p>
          <a:p>
            <a:pPr lvl="1"/>
            <a:r>
              <a:rPr lang="fi-FI" sz="2200" dirty="0" smtClean="0"/>
              <a:t>Uudenmaantie 43 (694 op)</a:t>
            </a:r>
          </a:p>
          <a:p>
            <a:r>
              <a:rPr lang="fi-FI" sz="2400" dirty="0" smtClean="0"/>
              <a:t>Keskeistä kehittämisessä on Ruiskadun </a:t>
            </a:r>
            <a:r>
              <a:rPr lang="fi-FI" sz="2400" dirty="0" err="1" smtClean="0"/>
              <a:t>AMK:lta</a:t>
            </a:r>
            <a:r>
              <a:rPr lang="fi-FI" sz="2400" dirty="0" smtClean="0"/>
              <a:t> vapautuvien tilojen käyttöönotto</a:t>
            </a:r>
          </a:p>
          <a:p>
            <a:r>
              <a:rPr lang="fi-FI" sz="2400" dirty="0" smtClean="0"/>
              <a:t>Ruiskadun kampus ei ratkaise logistiikkakoulutuksen tilakysymystä, joka on  </a:t>
            </a:r>
            <a:r>
              <a:rPr lang="fi-FI" sz="2400" smtClean="0"/>
              <a:t>pahin ongelmakohta.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464" cy="122899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Työryhmän ehdotus: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  Ruiskadun ammatti-instituuttikampus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268760"/>
            <a:ext cx="7775575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sz="2400" dirty="0" smtClean="0"/>
              <a:t>Työryhmän ehdotus</a:t>
            </a:r>
          </a:p>
          <a:p>
            <a:endParaRPr lang="fi-FI" sz="2400" dirty="0" smtClean="0"/>
          </a:p>
          <a:p>
            <a:r>
              <a:rPr lang="fi-FI" sz="2400" dirty="0" smtClean="0"/>
              <a:t>Ruiskadun kampus sisältää</a:t>
            </a:r>
          </a:p>
          <a:p>
            <a:pPr lvl="1"/>
            <a:r>
              <a:rPr lang="fi-FI" sz="2200" dirty="0" smtClean="0"/>
              <a:t>Kellonsoittajankadun toiminnot</a:t>
            </a:r>
          </a:p>
          <a:p>
            <a:pPr lvl="1"/>
            <a:r>
              <a:rPr lang="fi-FI" sz="2200" dirty="0" smtClean="0"/>
              <a:t>Tommilankadun toiminnot</a:t>
            </a:r>
          </a:p>
          <a:p>
            <a:pPr lvl="1"/>
            <a:r>
              <a:rPr lang="fi-FI" sz="2200" dirty="0" smtClean="0"/>
              <a:t>Osa </a:t>
            </a:r>
            <a:r>
              <a:rPr lang="fi-FI" sz="2200" dirty="0" err="1" smtClean="0"/>
              <a:t>Aninkaistenkadun</a:t>
            </a:r>
            <a:r>
              <a:rPr lang="fi-FI" sz="2200" dirty="0" smtClean="0"/>
              <a:t> toiminnoista</a:t>
            </a:r>
          </a:p>
          <a:p>
            <a:pPr lvl="1"/>
            <a:r>
              <a:rPr lang="fi-FI" sz="2200" dirty="0" smtClean="0"/>
              <a:t>Uudenmaankadun toiminnot (sijaitsevat jo nyt)</a:t>
            </a:r>
          </a:p>
          <a:p>
            <a:pPr lvl="1"/>
            <a:r>
              <a:rPr lang="fi-FI" sz="2200" dirty="0" smtClean="0"/>
              <a:t>Yhteensä 2.122 opiskelijaa</a:t>
            </a:r>
          </a:p>
          <a:p>
            <a:pPr lvl="1"/>
            <a:r>
              <a:rPr lang="fi-FI" sz="2200" dirty="0" smtClean="0"/>
              <a:t>Kiinteistöön jää tiloja muun toiminnan sijoittamiseksi</a:t>
            </a:r>
          </a:p>
          <a:p>
            <a:r>
              <a:rPr lang="fi-FI" sz="2400" dirty="0" smtClean="0"/>
              <a:t>Voidaan luopua</a:t>
            </a:r>
          </a:p>
          <a:p>
            <a:pPr lvl="1"/>
            <a:r>
              <a:rPr lang="fi-FI" sz="2200" dirty="0" smtClean="0"/>
              <a:t>Kellonsoittajankadun vuokratilat</a:t>
            </a:r>
          </a:p>
          <a:p>
            <a:pPr lvl="1"/>
            <a:r>
              <a:rPr lang="fi-FI" sz="2200" dirty="0" smtClean="0"/>
              <a:t>Tommilankadun tilat</a:t>
            </a:r>
          </a:p>
          <a:p>
            <a:pPr lvl="1"/>
            <a:r>
              <a:rPr lang="fi-FI" sz="2200" dirty="0" smtClean="0"/>
              <a:t>Osasta </a:t>
            </a:r>
            <a:r>
              <a:rPr lang="fi-FI" sz="2200" dirty="0" err="1" smtClean="0"/>
              <a:t>Aninkaistenkadun</a:t>
            </a:r>
            <a:r>
              <a:rPr lang="fi-FI" sz="2200" dirty="0" smtClean="0"/>
              <a:t> tiloja Konserttitalon lisätiloiksi (harjoitustilat)</a:t>
            </a: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Tilamäärät ja kustannukset Kampukseen liittyvissä tiloissa (muutos 2013-2017)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i-FI" dirty="0" smtClean="0"/>
              <a:t>		</a:t>
            </a:r>
          </a:p>
          <a:p>
            <a:r>
              <a:rPr lang="fi-FI" sz="2400" dirty="0" smtClean="0"/>
              <a:t>Perusopetustilat vähenevät 3.798 m2</a:t>
            </a:r>
          </a:p>
          <a:p>
            <a:r>
              <a:rPr lang="fi-FI" sz="2400" dirty="0" smtClean="0"/>
              <a:t>Lukiotilat vähenevät 673 m2</a:t>
            </a:r>
          </a:p>
          <a:p>
            <a:r>
              <a:rPr lang="fi-FI" sz="2400" dirty="0" smtClean="0"/>
              <a:t>Kasvatus- ja opetusviraston ja </a:t>
            </a:r>
            <a:r>
              <a:rPr lang="fi-FI" sz="2400" dirty="0" err="1" smtClean="0"/>
              <a:t>TOP-keskuksen</a:t>
            </a:r>
            <a:r>
              <a:rPr lang="fi-FI" sz="2400" dirty="0" smtClean="0"/>
              <a:t> tilat vähenevät 1.081 m2</a:t>
            </a:r>
          </a:p>
          <a:p>
            <a:r>
              <a:rPr lang="fi-FI" sz="2400" dirty="0" smtClean="0"/>
              <a:t>Ammatti-instituutin tilat vähenevät 93 m2</a:t>
            </a:r>
          </a:p>
          <a:p>
            <a:r>
              <a:rPr lang="fi-FI" sz="2400" dirty="0" smtClean="0"/>
              <a:t>Määrät tarkentuvat jatkosuunnittelussa</a:t>
            </a:r>
          </a:p>
          <a:p>
            <a:r>
              <a:rPr lang="fi-FI" sz="2400" dirty="0" smtClean="0"/>
              <a:t>Vuokrien määrä nousee nykytasosta investointikustannusten johdosta</a:t>
            </a:r>
          </a:p>
          <a:p>
            <a:r>
              <a:rPr lang="fi-FI" sz="2400" dirty="0" smtClean="0"/>
              <a:t>Investointeja on Kampus-vaihtoehdossa Yhteensä 37 M€ (Sepänkatu ja Ruiskatu).</a:t>
            </a:r>
          </a:p>
          <a:p>
            <a:r>
              <a:rPr lang="fi-FI" sz="2400" dirty="0" smtClean="0"/>
              <a:t>Korjauskuluja tulee vuokrakohteisiin 12 M€ (TSYK ja </a:t>
            </a:r>
            <a:r>
              <a:rPr lang="fi-FI" sz="2400" dirty="0" err="1" smtClean="0"/>
              <a:t>Kellonsoittajank</a:t>
            </a:r>
            <a:r>
              <a:rPr lang="fi-FI" sz="2400" dirty="0" smtClean="0"/>
              <a:t>.) ja omiin kohteisiin 12,2 M€ (Nunnavuori, Kupittaa, Tommilankatu), jos Kampusta ei tule (yht. 24,2 M€).</a:t>
            </a:r>
          </a:p>
          <a:p>
            <a:r>
              <a:rPr lang="fi-FI" sz="2400" dirty="0" smtClean="0"/>
              <a:t>Sepänkatu ja Ruiskatu pitää korjata joka tapauksessa, jos niitä käytetään jatkossa opetustoimintaan, joten näiltä kustannuksilta </a:t>
            </a:r>
            <a:r>
              <a:rPr lang="fi-FI" sz="2400" smtClean="0"/>
              <a:t>ei vältytä </a:t>
            </a:r>
            <a:endParaRPr lang="fi-FI" sz="2400" dirty="0" smtClean="0"/>
          </a:p>
          <a:p>
            <a:r>
              <a:rPr lang="fi-FI" sz="2400" dirty="0" smtClean="0"/>
              <a:t>Kaikki kustannusarviot erittäin alustavia </a:t>
            </a:r>
          </a:p>
          <a:p>
            <a:pPr marL="0" indent="0">
              <a:buNone/>
            </a:pPr>
            <a:endParaRPr lang="fi-FI" sz="2400" dirty="0" smtClean="0"/>
          </a:p>
          <a:p>
            <a:pPr>
              <a:buNone/>
            </a:pPr>
            <a:endParaRPr lang="fi-FI" sz="2400" dirty="0" smtClean="0"/>
          </a:p>
          <a:p>
            <a:pPr lvl="1"/>
            <a:endParaRPr lang="fi-FI" sz="2200" dirty="0" smtClean="0"/>
          </a:p>
          <a:p>
            <a:pPr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66530" cy="513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6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17</a:t>
            </a:fld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86" y="1484784"/>
            <a:ext cx="901523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6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Kampushanke todennäköisesti hieman kalliimpi vaihtoehto</a:t>
            </a:r>
          </a:p>
          <a:p>
            <a:r>
              <a:rPr lang="fi-FI" sz="2400" dirty="0" smtClean="0"/>
              <a:t>Keskittämisestä saatavia opetustoimen synergia- ja tehostumishyötyjä ei ole otettu huomioon</a:t>
            </a:r>
          </a:p>
          <a:p>
            <a:r>
              <a:rPr lang="fi-FI" sz="2400" dirty="0" smtClean="0"/>
              <a:t>Nykyisiin toimitiloihin jäämistä ei voida perustella edullisemmilla vuokrilla; kaikki nykyiset tilat tarvitsevat korjauksia, jotka nostavat vuokria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Entä jos….?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Ruiskadun kampus ei toteudu: Ammatti-instituutti jatkaa nykyisissä tiloissa, joista osa vaatii peruskorjausta.</a:t>
            </a:r>
          </a:p>
          <a:p>
            <a:r>
              <a:rPr lang="fi-FI" dirty="0" smtClean="0"/>
              <a:t>Sepänkadun kampus ei toteudu: Siirretään Lyseon lukio Runosmäestä Luostarivuoren lukion yhteyteen ja huolehditaan </a:t>
            </a:r>
            <a:r>
              <a:rPr lang="fi-FI" dirty="0" err="1" smtClean="0"/>
              <a:t>TSYKille</a:t>
            </a:r>
            <a:r>
              <a:rPr lang="fi-FI" dirty="0" smtClean="0"/>
              <a:t> peruskorjatut tilat sekä rakennetaan Vasaramäen koululle korvaavat nykyistä pienemmät tilat, jotka tulevaisuudessa palvelevat myös Skanssin aluetta.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36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Aiempien päätösten toimeenpano vähän kesken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Vuosina 2005-2009 tehty neljä eri palveluverkkoratkaisua</a:t>
            </a:r>
          </a:p>
          <a:p>
            <a:r>
              <a:rPr lang="fi-FI" dirty="0" smtClean="0"/>
              <a:t>Viimeiset vuoden 2009 päätöksistä toimeenpannaan kesällä 2013</a:t>
            </a:r>
          </a:p>
          <a:p>
            <a:pPr lvl="1"/>
            <a:r>
              <a:rPr lang="fi-FI" dirty="0" err="1" smtClean="0"/>
              <a:t>Kerttulin</a:t>
            </a:r>
            <a:r>
              <a:rPr lang="fi-FI" dirty="0" smtClean="0"/>
              <a:t> lukio muodostettiin 1.8. 2012 ja muutto kesällä 2013 uusiin tiloihin</a:t>
            </a:r>
          </a:p>
          <a:p>
            <a:pPr lvl="1"/>
            <a:r>
              <a:rPr lang="fi-FI" dirty="0" smtClean="0"/>
              <a:t>Turun klassillinen lukio aloittaa toimintansa 1.8. 2013 (Klassikon </a:t>
            </a:r>
            <a:r>
              <a:rPr lang="fi-FI" dirty="0" err="1" smtClean="0"/>
              <a:t>lukio+Juhana</a:t>
            </a:r>
            <a:r>
              <a:rPr lang="fi-FI" dirty="0" smtClean="0"/>
              <a:t> herttuan lukio)</a:t>
            </a:r>
          </a:p>
          <a:p>
            <a:pPr lvl="1"/>
            <a:r>
              <a:rPr lang="fi-FI" dirty="0" smtClean="0"/>
              <a:t>Klassikon peruskoulu lakkautetaan 31.7. 2013.</a:t>
            </a:r>
          </a:p>
          <a:p>
            <a:pPr lvl="1"/>
            <a:r>
              <a:rPr lang="fi-FI" dirty="0" smtClean="0"/>
              <a:t>Hirvensalon uudesta koulusta tehty aloittamispäätös vuodelle 2014: päätöstä lykätty viimeksi talousarviossa vuoteen 2016.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Ammatillinen koulutus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u="sng" dirty="0" smtClean="0"/>
              <a:t>Ruiskadun </a:t>
            </a:r>
            <a:r>
              <a:rPr lang="fi-FI" dirty="0" smtClean="0"/>
              <a:t>kiinteistön osittainen vapautuminen 2018 (sosiaali- ja terveysala toimii jo siellä)</a:t>
            </a:r>
          </a:p>
          <a:p>
            <a:r>
              <a:rPr lang="fi-FI" dirty="0" smtClean="0"/>
              <a:t>-&gt; Kellonsoittajankadun toimipisteestä luopuminen ja mm. kaupan ja hallinnon koulutuksen siirto</a:t>
            </a:r>
          </a:p>
          <a:p>
            <a:r>
              <a:rPr lang="fi-FI" dirty="0" smtClean="0"/>
              <a:t>-&gt; Tommilankadun toimipisteestä luopuminen ja mm. kotitalous- ja puhdistuspalvelualan siirto</a:t>
            </a:r>
          </a:p>
          <a:p>
            <a:r>
              <a:rPr lang="fi-FI" dirty="0" smtClean="0"/>
              <a:t>-&gt; osittainen luopuminen </a:t>
            </a:r>
            <a:r>
              <a:rPr lang="fi-FI" dirty="0" err="1" smtClean="0"/>
              <a:t>Aninkaistenkadun</a:t>
            </a:r>
            <a:r>
              <a:rPr lang="fi-FI" dirty="0" smtClean="0"/>
              <a:t> toimipisteestä ja mm. kauneudenhoitoalan siirto</a:t>
            </a:r>
          </a:p>
          <a:p>
            <a:r>
              <a:rPr lang="fi-FI" dirty="0" smtClean="0"/>
              <a:t>Suurin haaste on kuitenkin logistiikkakoulutuksen tilakysymys eikä kampus-hanke</a:t>
            </a:r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Avoimia kysymyksiä:</a:t>
            </a:r>
          </a:p>
          <a:p>
            <a:r>
              <a:rPr lang="fi-FI" dirty="0"/>
              <a:t> </a:t>
            </a:r>
            <a:r>
              <a:rPr lang="fi-FI" dirty="0" smtClean="0"/>
              <a:t>osalle tiloista ei toistaiseksi käyttöä: ammatilliseen koulutukseen haetaan lisäpaikkoja + yhteistyö muiden koulutuksen järjestäjien kanssa?</a:t>
            </a:r>
          </a:p>
          <a:p>
            <a:r>
              <a:rPr lang="fi-FI" dirty="0"/>
              <a:t>a</a:t>
            </a:r>
            <a:r>
              <a:rPr lang="fi-FI" dirty="0" smtClean="0"/>
              <a:t>ikataulu?</a:t>
            </a:r>
          </a:p>
          <a:p>
            <a:r>
              <a:rPr lang="fi-FI" dirty="0" smtClean="0"/>
              <a:t>Käyttökustannukset?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5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Lukiokoulutus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u="sng" dirty="0" smtClean="0"/>
              <a:t>Sepänkadun </a:t>
            </a:r>
            <a:r>
              <a:rPr lang="fi-FI" dirty="0" smtClean="0"/>
              <a:t> kiinteistön vapautuminen 2018</a:t>
            </a:r>
          </a:p>
          <a:p>
            <a:r>
              <a:rPr lang="fi-FI" dirty="0" smtClean="0"/>
              <a:t>-&gt; Turun Suomalaisen Yhteiskoulu </a:t>
            </a:r>
            <a:r>
              <a:rPr lang="fi-FI" dirty="0" err="1" smtClean="0"/>
              <a:t>Tuureporinkadulta</a:t>
            </a:r>
            <a:endParaRPr lang="fi-FI" dirty="0" smtClean="0"/>
          </a:p>
          <a:p>
            <a:r>
              <a:rPr lang="fi-FI" dirty="0" smtClean="0"/>
              <a:t>-&gt; Turun Lyseon lukio Runosmäestä</a:t>
            </a:r>
          </a:p>
          <a:p>
            <a:r>
              <a:rPr lang="fi-FI" dirty="0" smtClean="0"/>
              <a:t>-&gt; Turun iltalukio </a:t>
            </a:r>
            <a:r>
              <a:rPr lang="fi-FI" dirty="0" err="1" smtClean="0"/>
              <a:t>Eskelinkadulta</a:t>
            </a:r>
            <a:endParaRPr lang="fi-FI" dirty="0" smtClean="0"/>
          </a:p>
          <a:p>
            <a:r>
              <a:rPr lang="fi-FI" dirty="0" smtClean="0"/>
              <a:t>-&gt; kasvatus- ja opetusvirasto Käsityöläiskadulta ja Kellonsoittajankadulta sekä </a:t>
            </a:r>
            <a:r>
              <a:rPr lang="fi-FI" dirty="0" err="1" smtClean="0"/>
              <a:t>TOP-keskus</a:t>
            </a:r>
            <a:r>
              <a:rPr lang="fi-FI" dirty="0" smtClean="0"/>
              <a:t> </a:t>
            </a:r>
            <a:r>
              <a:rPr lang="fi-FI" dirty="0" err="1" smtClean="0"/>
              <a:t>Triviumista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Avoimia kysymyksiä: </a:t>
            </a:r>
          </a:p>
          <a:p>
            <a:r>
              <a:rPr lang="fi-FI" dirty="0" smtClean="0"/>
              <a:t>osalle </a:t>
            </a:r>
            <a:r>
              <a:rPr lang="fi-FI" dirty="0"/>
              <a:t>tiloista ei toistaiseksi </a:t>
            </a:r>
            <a:r>
              <a:rPr lang="fi-FI" dirty="0" smtClean="0"/>
              <a:t>käyttöä?</a:t>
            </a:r>
          </a:p>
          <a:p>
            <a:r>
              <a:rPr lang="fi-FI" dirty="0" smtClean="0"/>
              <a:t>aikataulu</a:t>
            </a:r>
            <a:r>
              <a:rPr lang="fi-FI" dirty="0"/>
              <a:t>?</a:t>
            </a:r>
          </a:p>
          <a:p>
            <a:r>
              <a:rPr lang="fi-FI" dirty="0" smtClean="0"/>
              <a:t>käyttökustannukset?</a:t>
            </a:r>
          </a:p>
          <a:p>
            <a:r>
              <a:rPr lang="fi-FI" dirty="0" smtClean="0"/>
              <a:t>Työväenopistojen mahdollinen siirto ja Kaskenkatu 5 luopuminen?</a:t>
            </a:r>
          </a:p>
          <a:p>
            <a:r>
              <a:rPr lang="fi-FI" dirty="0" smtClean="0"/>
              <a:t>Kansainvälisen koulun mahdollinen siirto Varissuolta?</a:t>
            </a:r>
            <a:endParaRPr lang="fi-FI" dirty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3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Perusopetus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Runosmäen koulun siirtyminen Lyseon lukiolta vapautuviin tiloihin ja yhtenäiskoulun (1-9 </a:t>
            </a:r>
            <a:r>
              <a:rPr lang="fi-FI" dirty="0" err="1" smtClean="0"/>
              <a:t>lk</a:t>
            </a:r>
            <a:r>
              <a:rPr lang="fi-FI" dirty="0" smtClean="0"/>
              <a:t>) muodostuminen Runosmäkeen ja nykyisestä peruskorjauksen tarpeessa olevasta koulurakennuksesta luopuminen.</a:t>
            </a:r>
          </a:p>
          <a:p>
            <a:r>
              <a:rPr lang="fi-FI" dirty="0" smtClean="0"/>
              <a:t>Perusopetuksen palveluverkko hyvässä kunnossa ja ajan tarpeiden mukainen.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72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Hirvensalon tilanne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Hirvensalon koulun ja </a:t>
            </a:r>
            <a:r>
              <a:rPr lang="fi-FI" dirty="0" err="1"/>
              <a:t>pk</a:t>
            </a:r>
            <a:r>
              <a:rPr lang="fi-FI" dirty="0"/>
              <a:t> rakentaminen 2016:</a:t>
            </a:r>
          </a:p>
          <a:p>
            <a:r>
              <a:rPr lang="fi-FI" dirty="0"/>
              <a:t>-&gt; muut saarten rakentamistarpeet lykkääntyvät 2020-luvulle</a:t>
            </a:r>
          </a:p>
          <a:p>
            <a:r>
              <a:rPr lang="fi-FI" dirty="0"/>
              <a:t>-&gt; </a:t>
            </a:r>
            <a:r>
              <a:rPr lang="fi-FI" dirty="0" smtClean="0"/>
              <a:t>tilapäisistä koulu- ja </a:t>
            </a:r>
            <a:r>
              <a:rPr lang="fi-FI" dirty="0" err="1" smtClean="0"/>
              <a:t>pk-tiloista</a:t>
            </a:r>
            <a:r>
              <a:rPr lang="fi-FI" dirty="0" smtClean="0"/>
              <a:t> </a:t>
            </a:r>
            <a:r>
              <a:rPr lang="fi-FI" dirty="0"/>
              <a:t>luopuminen</a:t>
            </a:r>
          </a:p>
          <a:p>
            <a:r>
              <a:rPr lang="fi-FI" dirty="0"/>
              <a:t>-&gt; saarten palvelutarpeeseen vastaaminen</a:t>
            </a:r>
          </a:p>
          <a:p>
            <a:r>
              <a:rPr lang="fi-FI" dirty="0"/>
              <a:t>-&gt; koulukuljetuskustannusten </a:t>
            </a:r>
            <a:r>
              <a:rPr lang="fi-FI" dirty="0" smtClean="0"/>
              <a:t>aleneminen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Kysymyksiä</a:t>
            </a:r>
            <a:endParaRPr lang="fi-FI" dirty="0"/>
          </a:p>
          <a:p>
            <a:r>
              <a:rPr lang="fi-FI" dirty="0" smtClean="0"/>
              <a:t>Luostarivuoren kouluun vapaata tilaresurssia, käyttö?</a:t>
            </a:r>
            <a:endParaRPr lang="fi-FI" dirty="0"/>
          </a:p>
          <a:p>
            <a:r>
              <a:rPr lang="fi-FI" dirty="0" smtClean="0"/>
              <a:t>-&gt; </a:t>
            </a:r>
            <a:r>
              <a:rPr lang="fi-FI" dirty="0" err="1" smtClean="0"/>
              <a:t>Samppalinnan</a:t>
            </a:r>
            <a:r>
              <a:rPr lang="fi-FI" dirty="0" smtClean="0"/>
              <a:t> koulun siirto? Nykyinen koulu pienenee vauhdilla ja rakennus teknisen peruskorjauksen tarpeessa</a:t>
            </a:r>
          </a:p>
          <a:p>
            <a:r>
              <a:rPr lang="fi-FI" dirty="0" smtClean="0"/>
              <a:t>-&gt; Vasaramäen 7-9 </a:t>
            </a:r>
            <a:r>
              <a:rPr lang="fi-FI" dirty="0" err="1" smtClean="0"/>
              <a:t>lk</a:t>
            </a:r>
            <a:r>
              <a:rPr lang="fi-FI" dirty="0" smtClean="0"/>
              <a:t> siirto? Koulu toimii liian suurissa ja huonokuntoisissa tiloissa Kupittaalla. Lausteen, Huhkolan ja Vasaramäen lähikoulu keskustaan? Miten järjestetään uuden Skanssin alueen asukkaiden palvelut?</a:t>
            </a:r>
          </a:p>
          <a:p>
            <a:r>
              <a:rPr lang="fi-FI" dirty="0" smtClean="0"/>
              <a:t>-&gt; Jos  kampus ei </a:t>
            </a:r>
            <a:r>
              <a:rPr lang="fi-FI" dirty="0" err="1" smtClean="0"/>
              <a:t>todeudu</a:t>
            </a:r>
            <a:r>
              <a:rPr lang="fi-FI" dirty="0" smtClean="0"/>
              <a:t>, Lyseon lukion siirto?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9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Yli-Maaria ja Skanssi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Yli-Maarian koulu ja </a:t>
            </a:r>
            <a:r>
              <a:rPr lang="fi-FI" dirty="0" err="1" smtClean="0"/>
              <a:t>pk</a:t>
            </a:r>
            <a:r>
              <a:rPr lang="fi-FI" dirty="0" smtClean="0"/>
              <a:t> 2018? Alueen palvelutarpeeseen vastaaminen. Nykyiset tilat pääosin tilapäisrakennuksia.</a:t>
            </a:r>
          </a:p>
          <a:p>
            <a:r>
              <a:rPr lang="fi-FI" dirty="0" smtClean="0"/>
              <a:t>Skanssin koulu ja </a:t>
            </a:r>
            <a:r>
              <a:rPr lang="fi-FI" dirty="0" err="1" smtClean="0"/>
              <a:t>pk</a:t>
            </a:r>
            <a:r>
              <a:rPr lang="fi-FI" dirty="0" smtClean="0"/>
              <a:t> 2020? Ajankohta riippuu alueen rakentamisesta.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7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25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Lukioverkko 2013 ja 2020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Puolalanmäen lukio</a:t>
            </a:r>
          </a:p>
          <a:p>
            <a:r>
              <a:rPr lang="fi-FI" dirty="0" err="1" smtClean="0"/>
              <a:t>Kerttulin</a:t>
            </a:r>
            <a:r>
              <a:rPr lang="fi-FI" dirty="0" smtClean="0"/>
              <a:t> lukio</a:t>
            </a:r>
          </a:p>
          <a:p>
            <a:r>
              <a:rPr lang="fi-FI" dirty="0" smtClean="0"/>
              <a:t>Turun klassillinen lukio</a:t>
            </a:r>
          </a:p>
          <a:p>
            <a:endParaRPr lang="fi-FI" dirty="0" smtClean="0"/>
          </a:p>
          <a:p>
            <a:r>
              <a:rPr lang="fi-FI" dirty="0" smtClean="0"/>
              <a:t>Luostarivuoren lukio</a:t>
            </a:r>
          </a:p>
          <a:p>
            <a:r>
              <a:rPr lang="fi-FI" dirty="0" smtClean="0"/>
              <a:t>Turun Lyseon lukio</a:t>
            </a:r>
          </a:p>
          <a:p>
            <a:r>
              <a:rPr lang="fi-FI" dirty="0" smtClean="0"/>
              <a:t>Turun Suomalaisen Yhteiskoulun lukio</a:t>
            </a:r>
          </a:p>
          <a:p>
            <a:r>
              <a:rPr lang="fi-FI" dirty="0" smtClean="0"/>
              <a:t>Turun Iltalukio</a:t>
            </a:r>
          </a:p>
          <a:p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Katedralskolan</a:t>
            </a:r>
            <a:endParaRPr lang="fi-FI" dirty="0" smtClean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/>
              <a:t>Puolalanmäen lukio</a:t>
            </a:r>
          </a:p>
          <a:p>
            <a:r>
              <a:rPr lang="fi-FI" dirty="0" err="1"/>
              <a:t>Kerttulin</a:t>
            </a:r>
            <a:r>
              <a:rPr lang="fi-FI" dirty="0"/>
              <a:t> </a:t>
            </a:r>
            <a:r>
              <a:rPr lang="fi-FI" dirty="0" smtClean="0"/>
              <a:t>lukio</a:t>
            </a:r>
          </a:p>
          <a:p>
            <a:r>
              <a:rPr lang="fi-FI" dirty="0" smtClean="0"/>
              <a:t>Turun </a:t>
            </a:r>
            <a:r>
              <a:rPr lang="fi-FI" dirty="0"/>
              <a:t>klassillinen </a:t>
            </a:r>
            <a:r>
              <a:rPr lang="fi-FI" dirty="0" smtClean="0"/>
              <a:t>lukio</a:t>
            </a:r>
          </a:p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ampusalueella</a:t>
            </a:r>
            <a:endParaRPr lang="fi-FI" dirty="0"/>
          </a:p>
          <a:p>
            <a:r>
              <a:rPr lang="fi-FI" dirty="0"/>
              <a:t>Luostarivuoren lukio</a:t>
            </a:r>
          </a:p>
          <a:p>
            <a:r>
              <a:rPr lang="fi-FI" dirty="0"/>
              <a:t>Turun Lyseon lukio</a:t>
            </a:r>
          </a:p>
          <a:p>
            <a:r>
              <a:rPr lang="fi-FI" dirty="0"/>
              <a:t>Turun Suomalaisen Yhteiskoulun lukio</a:t>
            </a:r>
          </a:p>
          <a:p>
            <a:r>
              <a:rPr lang="fi-FI" dirty="0"/>
              <a:t>Turun Iltalukio</a:t>
            </a:r>
          </a:p>
          <a:p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Katedralskolan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69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26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Ammatti-instituutin toimipisteet 2013 ja 2020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Aninkaistenkatu</a:t>
            </a:r>
          </a:p>
          <a:p>
            <a:r>
              <a:rPr lang="fi-FI" dirty="0" smtClean="0"/>
              <a:t>Hamppukatu (Peltola)</a:t>
            </a:r>
          </a:p>
          <a:p>
            <a:r>
              <a:rPr lang="fi-FI" dirty="0" smtClean="0"/>
              <a:t>Kukkulakuja (Juhannuskukkula)</a:t>
            </a:r>
          </a:p>
          <a:p>
            <a:r>
              <a:rPr lang="fi-FI" dirty="0" smtClean="0"/>
              <a:t>Lemminkäisenkatu</a:t>
            </a:r>
          </a:p>
          <a:p>
            <a:r>
              <a:rPr lang="fi-FI" dirty="0" smtClean="0"/>
              <a:t>Uudenmaantie/Ruiskatu</a:t>
            </a:r>
          </a:p>
          <a:p>
            <a:r>
              <a:rPr lang="fi-FI" dirty="0" err="1" smtClean="0"/>
              <a:t>Amiraalistonkatu</a:t>
            </a:r>
            <a:r>
              <a:rPr lang="fi-FI" dirty="0" smtClean="0"/>
              <a:t> (satama)</a:t>
            </a:r>
          </a:p>
          <a:p>
            <a:r>
              <a:rPr lang="fi-FI" dirty="0" smtClean="0"/>
              <a:t>Tommilankatu</a:t>
            </a:r>
          </a:p>
          <a:p>
            <a:r>
              <a:rPr lang="fi-FI" dirty="0"/>
              <a:t>K</a:t>
            </a:r>
            <a:r>
              <a:rPr lang="fi-FI" dirty="0" smtClean="0"/>
              <a:t>ellonsoittajankatu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Aninkaistenkatu</a:t>
            </a:r>
          </a:p>
          <a:p>
            <a:pPr marL="0" indent="0">
              <a:buNone/>
            </a:pPr>
            <a:r>
              <a:rPr lang="fi-FI" dirty="0"/>
              <a:t>Hamppukatu (Peltola)</a:t>
            </a:r>
          </a:p>
          <a:p>
            <a:pPr marL="0" indent="0">
              <a:buNone/>
            </a:pPr>
            <a:r>
              <a:rPr lang="fi-FI" dirty="0"/>
              <a:t>Kukkulakuja (Juhannuskukkula)</a:t>
            </a:r>
          </a:p>
          <a:p>
            <a:pPr marL="0" indent="0">
              <a:buNone/>
            </a:pPr>
            <a:r>
              <a:rPr lang="fi-FI" dirty="0"/>
              <a:t>Lemminkäisenkatu</a:t>
            </a:r>
          </a:p>
          <a:p>
            <a:pPr marL="0" indent="0">
              <a:buNone/>
            </a:pPr>
            <a:r>
              <a:rPr lang="fi-FI" dirty="0" smtClean="0"/>
              <a:t>Uudenmaantie/Ruiskatu</a:t>
            </a:r>
          </a:p>
          <a:p>
            <a:pPr marL="0" indent="0">
              <a:buNone/>
            </a:pPr>
            <a:r>
              <a:rPr lang="fi-FI" dirty="0" smtClean="0"/>
              <a:t>Artukainen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7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Lukioverkon ja ammatillisen koulutuksen verkon kehittäminen 2010-luvulla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Lukioita ja perusopetusta koskeva 2009 valmistunut kouluverkkoselvitys koskee vv. 2011-2015; osa toimenpiteistä ulottuu pitemmälle</a:t>
            </a:r>
          </a:p>
          <a:p>
            <a:r>
              <a:rPr lang="fi-FI" sz="2400" dirty="0" smtClean="0"/>
              <a:t>Ammattiopetus osaksi kasvatus- ja opetustointa 1.1.2011; ei sisälly vuoden 2009 selvitykseen</a:t>
            </a:r>
          </a:p>
          <a:p>
            <a:r>
              <a:rPr lang="fi-FI" sz="2400" dirty="0" smtClean="0"/>
              <a:t>Kouluverkkoselvityksen päivitys ajankohtainen</a:t>
            </a:r>
          </a:p>
          <a:p>
            <a:r>
              <a:rPr lang="fi-FI" sz="2400" dirty="0" smtClean="0"/>
              <a:t> Kupittaan kampushanke vapauttaisi tiloja Ruiskadulta ja Sepänkadulta; lukio- ja ammattiopetustoimintaa tilalle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Työryhmä ja toimeksianto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Kj</a:t>
            </a:r>
            <a:r>
              <a:rPr lang="fi-FI" sz="2400" dirty="0" smtClean="0"/>
              <a:t> asetti 29.6.2012 kolmen kampuksen hankesuunnitteluryhmät sekä ammatti-instituutti- ja lukiokampushankkeelle ohjausryhmän</a:t>
            </a:r>
          </a:p>
          <a:p>
            <a:r>
              <a:rPr lang="fi-FI" sz="2400" dirty="0" smtClean="0"/>
              <a:t>Ohjausryhmän tehtävät</a:t>
            </a:r>
          </a:p>
          <a:p>
            <a:pPr lvl="2"/>
            <a:r>
              <a:rPr lang="fi-FI" sz="2200" dirty="0" smtClean="0"/>
              <a:t>Tehdä </a:t>
            </a:r>
            <a:r>
              <a:rPr lang="fi-FI" sz="2200" dirty="0" err="1" smtClean="0"/>
              <a:t>kh:lle</a:t>
            </a:r>
            <a:r>
              <a:rPr lang="fi-FI" sz="2200" dirty="0" smtClean="0"/>
              <a:t> lukio-opetuksen ja ammatillisen koulutuksen kouluverkkoa koskeva esitys (suuntaviivat) 9/2012 loppuun mennessä</a:t>
            </a:r>
          </a:p>
          <a:p>
            <a:pPr lvl="2"/>
            <a:r>
              <a:rPr lang="fi-FI" sz="2200" dirty="0" smtClean="0"/>
              <a:t>Varmistaa, että Ammatti-instituuttikampuksen ja lukiokeskittymän hankesuunnittelut sekä kouluverkkosuunnittelu koordinoituvat keskenään</a:t>
            </a:r>
          </a:p>
          <a:p>
            <a:pPr lvl="2"/>
            <a:r>
              <a:rPr lang="fi-FI" sz="2200" dirty="0" smtClean="0"/>
              <a:t>Ohjata kampusten hankesuunnittelutyöryhmiä</a:t>
            </a:r>
          </a:p>
          <a:p>
            <a:pPr lvl="2"/>
            <a:r>
              <a:rPr lang="fi-FI" sz="2200" dirty="0" smtClean="0"/>
              <a:t>Raportoida työnsä etenemisestä </a:t>
            </a:r>
            <a:r>
              <a:rPr lang="fi-FI" sz="2200" dirty="0" err="1" smtClean="0"/>
              <a:t>kj:lle</a:t>
            </a:r>
            <a:endParaRPr lang="fi-FI" sz="2200" dirty="0" smtClean="0"/>
          </a:p>
          <a:p>
            <a:pPr lvl="2">
              <a:buNone/>
            </a:pP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Vaihtoehtoja lukioverkon kehittämiseksi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Työryhmä tarkasteli neljää vaihtoehtoa</a:t>
            </a:r>
          </a:p>
          <a:p>
            <a:r>
              <a:rPr lang="fi-FI" sz="2400" dirty="0" smtClean="0"/>
              <a:t>A) Sepänkatu 1:n tilat lukioiden käyttöön</a:t>
            </a:r>
          </a:p>
          <a:p>
            <a:pPr lvl="1"/>
            <a:r>
              <a:rPr lang="fi-FI" sz="2200" dirty="0" smtClean="0"/>
              <a:t>Turun Suomalaisen yhteiskoulun lukio (n. 700 op.)</a:t>
            </a:r>
          </a:p>
          <a:p>
            <a:pPr lvl="1"/>
            <a:r>
              <a:rPr lang="fi-FI" sz="2200" dirty="0" smtClean="0"/>
              <a:t>Luostarivuoren lukio ja Turun Lyseon lukio (n. 700 op.)</a:t>
            </a:r>
          </a:p>
          <a:p>
            <a:pPr lvl="1"/>
            <a:r>
              <a:rPr lang="fi-FI" sz="2200" dirty="0" smtClean="0"/>
              <a:t>Turun Iltalukio (n. 850 op)</a:t>
            </a:r>
          </a:p>
          <a:p>
            <a:pPr lvl="1"/>
            <a:r>
              <a:rPr lang="fi-FI" sz="2200" dirty="0" smtClean="0"/>
              <a:t>Jatkona Runosmäen koulun vuosiluokat 1-6 Turun Lyseon lukion kiinteistöön ja mahdollisesti Vasaramäen vuosiluokkien 7-9 oppilaiden sijoittaminen Luostarivuoren kouluun </a:t>
            </a: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Vaihtoehtoja lukioverkon kehittämiseksi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B)Sepänkatu 1:n tilat lukioiden käyttöön. Luostarivuori jatkaa nykyisissä tiloissa</a:t>
            </a:r>
          </a:p>
          <a:p>
            <a:pPr lvl="1"/>
            <a:r>
              <a:rPr lang="fi-FI" sz="2200" dirty="0" smtClean="0"/>
              <a:t>Turun Suomalaisen Yhteiskoulun lukio (n. 700 op)</a:t>
            </a:r>
          </a:p>
          <a:p>
            <a:pPr lvl="1"/>
            <a:r>
              <a:rPr lang="fi-FI" sz="2200" dirty="0" smtClean="0"/>
              <a:t>Turun Lyseon Lukio (n. 350 op)</a:t>
            </a:r>
          </a:p>
          <a:p>
            <a:pPr lvl="1"/>
            <a:r>
              <a:rPr lang="fi-FI" sz="2200" dirty="0" smtClean="0"/>
              <a:t>Turun Iltalukio (n. 850 op)</a:t>
            </a:r>
          </a:p>
          <a:p>
            <a:pPr lvl="1"/>
            <a:r>
              <a:rPr lang="fi-FI" sz="2200" dirty="0" smtClean="0"/>
              <a:t>Jatkona Runosmäen koulun vuosiluokkien 1-6 oppilaiden siirtäminen Turun Lyseon koulukiinteistöön sekä Vasaramäen koulun vuosiluokkien 7-9 oppilaiden sijoittaminen Luostarivuoren kouluun</a:t>
            </a: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Vaihtoehtoja lukioverkon kehittämiseksi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C) Lukioverkon järjestäminen ilman Sepänkadun kiinteistön käyttöä</a:t>
            </a:r>
          </a:p>
          <a:p>
            <a:pPr lvl="1"/>
            <a:r>
              <a:rPr lang="fi-FI" sz="2200" dirty="0" err="1" smtClean="0"/>
              <a:t>TSYK:n</a:t>
            </a:r>
            <a:r>
              <a:rPr lang="fi-FI" sz="2200" dirty="0" smtClean="0"/>
              <a:t> kiinteistön korjaaminen ja toiminnan jatkaminen Kauppiaskadun tiloissa (n. 700 op)</a:t>
            </a:r>
          </a:p>
          <a:p>
            <a:pPr lvl="1"/>
            <a:r>
              <a:rPr lang="fi-FI" sz="2200" dirty="0" smtClean="0"/>
              <a:t>Luostarivuoren lukion ja Turun Lyseon lukion yhdistäminen ja toiminta Luostarivuoressa (n. 650 op)</a:t>
            </a:r>
          </a:p>
          <a:p>
            <a:pPr lvl="1"/>
            <a:r>
              <a:rPr lang="fi-FI" sz="2200" dirty="0" smtClean="0"/>
              <a:t>Iltalukio jatkaisi Klassikon koulutalossa</a:t>
            </a:r>
          </a:p>
          <a:p>
            <a:pPr lvl="1"/>
            <a:r>
              <a:rPr lang="fi-FI" sz="2200" dirty="0" smtClean="0"/>
              <a:t>Jatkona Runosmäen koulun vuosiluokat 1-6 Turun Lyseon koulukiinteistöön. Vasaramäen vuosiluokat 7-9 sekä kielikylpyluokat eivät mahdu Luostarivuoreen</a:t>
            </a:r>
          </a:p>
          <a:p>
            <a:pPr lvl="1"/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Vaihtoehtoja lukioverkon kehittämiseksi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D) </a:t>
            </a:r>
            <a:r>
              <a:rPr lang="fi-FI" sz="2400" dirty="0" err="1" smtClean="0"/>
              <a:t>TSYK:n</a:t>
            </a:r>
            <a:r>
              <a:rPr lang="fi-FI" sz="2400" dirty="0" smtClean="0"/>
              <a:t> lukio ammatti-instituutilta vapautuvaan Kellonsoittajankadun tilaan</a:t>
            </a:r>
          </a:p>
          <a:p>
            <a:pPr lvl="1"/>
            <a:r>
              <a:rPr lang="fi-FI" sz="2200" dirty="0" err="1" smtClean="0"/>
              <a:t>TSYK:n</a:t>
            </a:r>
            <a:r>
              <a:rPr lang="fi-FI" sz="2200" dirty="0" smtClean="0"/>
              <a:t> lukio (n. 700 op) ja Turun Lyseon lukio (n. 350 op) peruskorjattuihin Kellonsoittajankadun tiloihin</a:t>
            </a:r>
          </a:p>
          <a:p>
            <a:pPr lvl="1"/>
            <a:r>
              <a:rPr lang="fi-FI" sz="2200" dirty="0" smtClean="0"/>
              <a:t>Luostarivuoren lukio jatkaa nykyisessä tilassa</a:t>
            </a:r>
          </a:p>
          <a:p>
            <a:pPr lvl="1"/>
            <a:r>
              <a:rPr lang="fi-FI" sz="2200" dirty="0" smtClean="0"/>
              <a:t>Iltalukio jatkaa Klassikon koulutalossa</a:t>
            </a:r>
          </a:p>
          <a:p>
            <a:pPr lvl="1"/>
            <a:r>
              <a:rPr lang="fi-FI" sz="2200" dirty="0" smtClean="0"/>
              <a:t>Runosmäen koulun vuosiluokat 1-6 Turun Lyseon kiinteistöön ja mahdollisesti Vasaramäen koulun vuosiluokat 7-9 Luostarivuoren kouluun</a:t>
            </a: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Työryhmän ehdotus lukioiden osalta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Työryhmä ehdottaa vaihtoehto B:n toteuttamista</a:t>
            </a:r>
          </a:p>
          <a:p>
            <a:pPr lvl="1"/>
            <a:r>
              <a:rPr lang="fi-FI" sz="2200" dirty="0" smtClean="0"/>
              <a:t>Vähiten vuokrakohteiden kanssa operoimiseen liittyviä epävarmuustekijöitä</a:t>
            </a:r>
          </a:p>
          <a:p>
            <a:pPr lvl="1"/>
            <a:r>
              <a:rPr lang="fi-FI" sz="2200" dirty="0" smtClean="0"/>
              <a:t>Merkittävästä määrästä huonokuntoista ja ulkoa vuokrattua tilaa voidaan luopua</a:t>
            </a:r>
          </a:p>
          <a:p>
            <a:pPr lvl="1"/>
            <a:r>
              <a:rPr lang="fi-FI" sz="2200" dirty="0" smtClean="0"/>
              <a:t>Voidaan muodostaa kustannustehokkaita lukiyksiköitä, joissa voidaan synergiahyötyjen kautta tarjota mm. parempia kurssivaihtoehtoja</a:t>
            </a:r>
          </a:p>
          <a:p>
            <a:pPr lvl="1"/>
            <a:r>
              <a:rPr lang="fi-FI" sz="2200" dirty="0" smtClean="0"/>
              <a:t>Perustetaan Sepänkadun lukiokeskus, jossa lukiot toimivat hallinnollisesti itsenäisinä yksikköinä samassa kiinteistössä.</a:t>
            </a: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1256</Words>
  <Application>Microsoft Office PowerPoint</Application>
  <PresentationFormat>Näytössä katseltava diaesitys (4:3)</PresentationFormat>
  <Paragraphs>254</Paragraphs>
  <Slides>26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27" baseType="lpstr">
      <vt:lpstr>tku_ppt-pohja_25012012</vt:lpstr>
      <vt:lpstr>Peruskoulujen, lukioiden ja Ammatti-instituutin palveluverkon uudistaminen 2013-2020</vt:lpstr>
      <vt:lpstr>Aiempien päätösten toimeenpano vähän kesken</vt:lpstr>
      <vt:lpstr>Lukioverkon ja ammatillisen koulutuksen verkon kehittäminen 2010-luvulla</vt:lpstr>
      <vt:lpstr>Työryhmä ja toimeksianto</vt:lpstr>
      <vt:lpstr>Vaihtoehtoja lukioverkon kehittämiseksi</vt:lpstr>
      <vt:lpstr>Vaihtoehtoja lukioverkon kehittämiseksi</vt:lpstr>
      <vt:lpstr>Vaihtoehtoja lukioverkon kehittämiseksi</vt:lpstr>
      <vt:lpstr>Vaihtoehtoja lukioverkon kehittämiseksi</vt:lpstr>
      <vt:lpstr>Työryhmän ehdotus lukioiden osalta</vt:lpstr>
      <vt:lpstr>Sepänkadun lukiokeskus</vt:lpstr>
      <vt:lpstr>Muut vaikutukset</vt:lpstr>
      <vt:lpstr>Lukioverkko 2010-luvun lopulla mikäli Kampus-hanke toteutuu</vt:lpstr>
      <vt:lpstr>Ammatillisen koulutuksen verkon kehittäminen 2010-luvulla</vt:lpstr>
      <vt:lpstr>    Työryhmän ehdotus:          Ruiskadun ammatti-instituuttikampus </vt:lpstr>
      <vt:lpstr>Tilamäärät ja kustannukset Kampukseen liittyvissä tiloissa (muutos 2013-2017)</vt:lpstr>
      <vt:lpstr>PowerPoint-esitys</vt:lpstr>
      <vt:lpstr>PowerPoint-esitys</vt:lpstr>
      <vt:lpstr>Yhteenveto</vt:lpstr>
      <vt:lpstr>Entä jos….?</vt:lpstr>
      <vt:lpstr>Ammatillinen koulutus</vt:lpstr>
      <vt:lpstr>Lukiokoulutus</vt:lpstr>
      <vt:lpstr>Perusopetus</vt:lpstr>
      <vt:lpstr>Hirvensalon tilanne</vt:lpstr>
      <vt:lpstr>Yli-Maaria ja Skanssi</vt:lpstr>
      <vt:lpstr>Lukioverkko 2013 ja 2020</vt:lpstr>
      <vt:lpstr>Ammatti-instituutin toimipisteet 2013 ja 2020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marinero</dc:creator>
  <cp:lastModifiedBy>Salminen Marianne</cp:lastModifiedBy>
  <cp:revision>97</cp:revision>
  <cp:lastPrinted>2012-01-23T13:05:33Z</cp:lastPrinted>
  <dcterms:created xsi:type="dcterms:W3CDTF">2012-01-04T10:39:25Z</dcterms:created>
  <dcterms:modified xsi:type="dcterms:W3CDTF">2012-12-10T09:03:46Z</dcterms:modified>
</cp:coreProperties>
</file>